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3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4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51" r:id="rId1"/>
    <p:sldMasterId id="2147483737" r:id="rId2"/>
    <p:sldMasterId id="2147483752" r:id="rId3"/>
    <p:sldMasterId id="2147483755" r:id="rId4"/>
  </p:sldMasterIdLst>
  <p:notesMasterIdLst>
    <p:notesMasterId r:id="rId106"/>
  </p:notesMasterIdLst>
  <p:handoutMasterIdLst>
    <p:handoutMasterId r:id="rId107"/>
  </p:handoutMasterIdLst>
  <p:sldIdLst>
    <p:sldId id="1224" r:id="rId5"/>
    <p:sldId id="1285" r:id="rId6"/>
    <p:sldId id="1286" r:id="rId7"/>
    <p:sldId id="967" r:id="rId8"/>
    <p:sldId id="999" r:id="rId9"/>
    <p:sldId id="958" r:id="rId10"/>
    <p:sldId id="1000" r:id="rId11"/>
    <p:sldId id="569" r:id="rId12"/>
    <p:sldId id="865" r:id="rId13"/>
    <p:sldId id="866" r:id="rId14"/>
    <p:sldId id="867" r:id="rId15"/>
    <p:sldId id="868" r:id="rId16"/>
    <p:sldId id="869" r:id="rId17"/>
    <p:sldId id="1001" r:id="rId18"/>
    <p:sldId id="1002" r:id="rId19"/>
    <p:sldId id="1003" r:id="rId20"/>
    <p:sldId id="1004" r:id="rId21"/>
    <p:sldId id="1005" r:id="rId22"/>
    <p:sldId id="1006" r:id="rId23"/>
    <p:sldId id="891" r:id="rId24"/>
    <p:sldId id="1154" r:id="rId25"/>
    <p:sldId id="1156" r:id="rId26"/>
    <p:sldId id="1157" r:id="rId27"/>
    <p:sldId id="1158" r:id="rId28"/>
    <p:sldId id="1032" r:id="rId29"/>
    <p:sldId id="1007" r:id="rId30"/>
    <p:sldId id="1209" r:id="rId31"/>
    <p:sldId id="1008" r:id="rId32"/>
    <p:sldId id="1009" r:id="rId33"/>
    <p:sldId id="1010" r:id="rId34"/>
    <p:sldId id="1013" r:id="rId35"/>
    <p:sldId id="1014" r:id="rId36"/>
    <p:sldId id="1012" r:id="rId37"/>
    <p:sldId id="1244" r:id="rId38"/>
    <p:sldId id="1245" r:id="rId39"/>
    <p:sldId id="1246" r:id="rId40"/>
    <p:sldId id="1247" r:id="rId41"/>
    <p:sldId id="1225" r:id="rId42"/>
    <p:sldId id="1226" r:id="rId43"/>
    <p:sldId id="1227" r:id="rId44"/>
    <p:sldId id="1228" r:id="rId45"/>
    <p:sldId id="1229" r:id="rId46"/>
    <p:sldId id="1230" r:id="rId47"/>
    <p:sldId id="1231" r:id="rId48"/>
    <p:sldId id="1232" r:id="rId49"/>
    <p:sldId id="1233" r:id="rId50"/>
    <p:sldId id="1234" r:id="rId51"/>
    <p:sldId id="1235" r:id="rId52"/>
    <p:sldId id="1236" r:id="rId53"/>
    <p:sldId id="1237" r:id="rId54"/>
    <p:sldId id="1238" r:id="rId55"/>
    <p:sldId id="1239" r:id="rId56"/>
    <p:sldId id="1240" r:id="rId57"/>
    <p:sldId id="1241" r:id="rId58"/>
    <p:sldId id="1242" r:id="rId59"/>
    <p:sldId id="1243" r:id="rId60"/>
    <p:sldId id="1165" r:id="rId61"/>
    <p:sldId id="1198" r:id="rId62"/>
    <p:sldId id="1199" r:id="rId63"/>
    <p:sldId id="1201" r:id="rId64"/>
    <p:sldId id="1200" r:id="rId65"/>
    <p:sldId id="1203" r:id="rId66"/>
    <p:sldId id="1204" r:id="rId67"/>
    <p:sldId id="1205" r:id="rId68"/>
    <p:sldId id="1273" r:id="rId69"/>
    <p:sldId id="1274" r:id="rId70"/>
    <p:sldId id="1275" r:id="rId71"/>
    <p:sldId id="1279" r:id="rId72"/>
    <p:sldId id="1280" r:id="rId73"/>
    <p:sldId id="1281" r:id="rId74"/>
    <p:sldId id="1191" r:id="rId75"/>
    <p:sldId id="1192" r:id="rId76"/>
    <p:sldId id="1193" r:id="rId77"/>
    <p:sldId id="1206" r:id="rId78"/>
    <p:sldId id="1256" r:id="rId79"/>
    <p:sldId id="1257" r:id="rId80"/>
    <p:sldId id="1258" r:id="rId81"/>
    <p:sldId id="1259" r:id="rId82"/>
    <p:sldId id="1265" r:id="rId83"/>
    <p:sldId id="1197" r:id="rId84"/>
    <p:sldId id="1076" r:id="rId85"/>
    <p:sldId id="1221" r:id="rId86"/>
    <p:sldId id="1222" r:id="rId87"/>
    <p:sldId id="1093" r:id="rId88"/>
    <p:sldId id="1128" r:id="rId89"/>
    <p:sldId id="1129" r:id="rId90"/>
    <p:sldId id="1130" r:id="rId91"/>
    <p:sldId id="1131" r:id="rId92"/>
    <p:sldId id="1132" r:id="rId93"/>
    <p:sldId id="1133" r:id="rId94"/>
    <p:sldId id="1134" r:id="rId95"/>
    <p:sldId id="1135" r:id="rId96"/>
    <p:sldId id="1223" r:id="rId97"/>
    <p:sldId id="1287" r:id="rId98"/>
    <p:sldId id="1186" r:id="rId99"/>
    <p:sldId id="1182" r:id="rId100"/>
    <p:sldId id="1183" r:id="rId101"/>
    <p:sldId id="1219" r:id="rId102"/>
    <p:sldId id="1184" r:id="rId103"/>
    <p:sldId id="1185" r:id="rId104"/>
    <p:sldId id="1187" r:id="rId105"/>
  </p:sldIdLst>
  <p:sldSz cx="9144000" cy="6858000" type="screen4x3"/>
  <p:notesSz cx="6669088" cy="9928225"/>
  <p:embeddedFontLst>
    <p:embeddedFont>
      <p:font typeface="CMEX10" panose="020B0500000000000000" pitchFamily="34" charset="0"/>
      <p:regular r:id="rId108"/>
    </p:embeddedFont>
    <p:embeddedFont>
      <p:font typeface="Kristen ITC" panose="03050502040202030202" pitchFamily="66" charset="0"/>
      <p:regular r:id="rId109"/>
    </p:embeddedFont>
    <p:embeddedFont>
      <p:font typeface="Lucida Sans Unicode" panose="020B0602030504020204" pitchFamily="34" charset="0"/>
      <p:regular r:id="rId110"/>
    </p:embeddedFont>
    <p:embeddedFont>
      <p:font typeface="Script MT Bold" panose="03040602040607080904" pitchFamily="66" charset="0"/>
      <p:bold r:id="rId111"/>
    </p:embeddedFont>
    <p:embeddedFont>
      <p:font typeface="CMR7" panose="020B0500000000000000" pitchFamily="34" charset="0"/>
      <p:regular r:id="rId112"/>
    </p:embeddedFont>
    <p:embeddedFont>
      <p:font typeface="Calibri" panose="020F0502020204030204" pitchFamily="34" charset="0"/>
      <p:regular r:id="rId113"/>
      <p:bold r:id="rId114"/>
      <p:italic r:id="rId115"/>
      <p:boldItalic r:id="rId116"/>
    </p:embeddedFont>
    <p:embeddedFont>
      <p:font typeface="CMMI10" panose="020B0500000000000000" pitchFamily="34" charset="0"/>
      <p:regular r:id="rId117"/>
    </p:embeddedFont>
    <p:embeddedFont>
      <p:font typeface="CMR5" panose="020B0500000000000000" pitchFamily="34" charset="0"/>
      <p:regular r:id="rId118"/>
    </p:embeddedFont>
    <p:embeddedFont>
      <p:font typeface="Verdana" panose="020B0604030504040204" pitchFamily="34" charset="0"/>
      <p:regular r:id="rId119"/>
      <p:bold r:id="rId120"/>
      <p:italic r:id="rId121"/>
      <p:boldItalic r:id="rId122"/>
    </p:embeddedFont>
    <p:embeddedFont>
      <p:font typeface="ＭＳ Ｐゴシック" panose="020B0600070205080204" pitchFamily="34" charset="-128"/>
      <p:regular r:id="rId123"/>
    </p:embeddedFont>
    <p:embeddedFont>
      <p:font typeface="Tahoma" panose="020B0604030504040204" pitchFamily="34" charset="0"/>
      <p:regular r:id="rId124"/>
      <p:bold r:id="rId125"/>
    </p:embeddedFont>
    <p:embeddedFont>
      <p:font typeface="CMMI7" panose="020B0500000000000000" pitchFamily="34" charset="0"/>
      <p:regular r:id="rId126"/>
    </p:embeddedFont>
    <p:embeddedFont>
      <p:font typeface="Cambria Math" panose="02040503050406030204" pitchFamily="18" charset="0"/>
      <p:regular r:id="rId127"/>
    </p:embeddedFont>
    <p:embeddedFont>
      <p:font typeface="cmsy10" panose="020B0500000000000000" pitchFamily="34" charset="0"/>
      <p:regular r:id="rId128"/>
    </p:embeddedFont>
    <p:embeddedFont>
      <p:font typeface="Arial Unicode MS" panose="020B0604020202020204" pitchFamily="34" charset="-128"/>
      <p:regular r:id="rId129"/>
    </p:embeddedFont>
    <p:embeddedFont>
      <p:font typeface="CMR10" panose="020B0500000000000000" pitchFamily="34" charset="0"/>
      <p:regular r:id="rId130"/>
    </p:embeddedFont>
    <p:embeddedFont>
      <p:font typeface="Cambria" panose="02040503050406030204" pitchFamily="18" charset="0"/>
      <p:regular r:id="rId131"/>
      <p:bold r:id="rId132"/>
      <p:italic r:id="rId133"/>
      <p:boldItalic r:id="rId134"/>
    </p:embeddedFont>
    <p:embeddedFont>
      <p:font typeface="CMSY7" panose="020B0500000000000000" pitchFamily="34" charset="0"/>
      <p:regular r:id="rId135"/>
    </p:embeddedFont>
    <p:embeddedFont>
      <p:font typeface="CMSY10ORIG" panose="020B0500000000000000" pitchFamily="34" charset="0"/>
      <p:regular r:id="rId136"/>
    </p:embeddedFont>
  </p:embeddedFontLst>
  <p:custDataLst>
    <p:tags r:id="rId137"/>
  </p:custDataLst>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CC00CC"/>
    <a:srgbClr val="009900"/>
    <a:srgbClr val="333399"/>
    <a:srgbClr val="FF0000"/>
    <a:srgbClr val="5C5CD6"/>
    <a:srgbClr val="006600"/>
    <a:srgbClr val="FF5050"/>
    <a:srgbClr val="FFCDCD"/>
    <a:srgbClr val="3B67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411" autoAdjust="0"/>
    <p:restoredTop sz="72941" autoAdjust="0"/>
  </p:normalViewPr>
  <p:slideViewPr>
    <p:cSldViewPr>
      <p:cViewPr varScale="1">
        <p:scale>
          <a:sx n="47" d="100"/>
          <a:sy n="47" d="100"/>
        </p:scale>
        <p:origin x="-749" y="-125"/>
      </p:cViewPr>
      <p:guideLst>
        <p:guide orient="horz" pos="1392"/>
        <p:guide pos="2883"/>
      </p:guideLst>
    </p:cSldViewPr>
  </p:slideViewPr>
  <p:notesTextViewPr>
    <p:cViewPr>
      <p:scale>
        <a:sx n="100" d="100"/>
        <a:sy n="100" d="100"/>
      </p:scale>
      <p:origin x="0" y="0"/>
    </p:cViewPr>
  </p:notesTextViewPr>
  <p:sorterViewPr>
    <p:cViewPr>
      <p:scale>
        <a:sx n="40" d="100"/>
        <a:sy n="40" d="100"/>
      </p:scale>
      <p:origin x="0" y="5434"/>
    </p:cViewPr>
  </p:sorterViewPr>
  <p:notesViewPr>
    <p:cSldViewPr>
      <p:cViewPr varScale="1">
        <p:scale>
          <a:sx n="58" d="100"/>
          <a:sy n="58" d="100"/>
        </p:scale>
        <p:origin x="-2556" y="-96"/>
      </p:cViewPr>
      <p:guideLst>
        <p:guide orient="horz" pos="3127"/>
        <p:guide pos="2101"/>
      </p:guideLst>
    </p:cSldViewPr>
  </p:notesViewPr>
  <p:gridSpacing cx="38405" cy="38405"/>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font" Target="fonts/font10.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5.fntdata"/><Relationship Id="rId133" Type="http://schemas.openxmlformats.org/officeDocument/2006/relationships/font" Target="fonts/font26.fntdata"/><Relationship Id="rId138"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handoutMaster" Target="handoutMasters/handoutMaster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font" Target="fonts/font16.fntdata"/><Relationship Id="rId128" Type="http://schemas.openxmlformats.org/officeDocument/2006/relationships/font" Target="fonts/font21.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6.fntdata"/><Relationship Id="rId118" Type="http://schemas.openxmlformats.org/officeDocument/2006/relationships/font" Target="fonts/font11.fntdata"/><Relationship Id="rId134" Type="http://schemas.openxmlformats.org/officeDocument/2006/relationships/font" Target="fonts/font27.fntdata"/><Relationship Id="rId13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font" Target="fonts/font1.fntdata"/><Relationship Id="rId116" Type="http://schemas.openxmlformats.org/officeDocument/2006/relationships/font" Target="fonts/font9.fntdata"/><Relationship Id="rId124" Type="http://schemas.openxmlformats.org/officeDocument/2006/relationships/font" Target="fonts/font17.fntdata"/><Relationship Id="rId129" Type="http://schemas.openxmlformats.org/officeDocument/2006/relationships/font" Target="fonts/font22.fntdata"/><Relationship Id="rId137"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font" Target="fonts/font4.fntdata"/><Relationship Id="rId132" Type="http://schemas.openxmlformats.org/officeDocument/2006/relationships/font" Target="fonts/font25.fntdata"/><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notesMaster" Target="notesMasters/notesMaster1.xml"/><Relationship Id="rId114" Type="http://schemas.openxmlformats.org/officeDocument/2006/relationships/font" Target="fonts/font7.fntdata"/><Relationship Id="rId119" Type="http://schemas.openxmlformats.org/officeDocument/2006/relationships/font" Target="fonts/font12.fntdata"/><Relationship Id="rId127" Type="http://schemas.openxmlformats.org/officeDocument/2006/relationships/font" Target="fonts/font2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font" Target="fonts/font15.fntdata"/><Relationship Id="rId130" Type="http://schemas.openxmlformats.org/officeDocument/2006/relationships/font" Target="fonts/font23.fntdata"/><Relationship Id="rId135" Type="http://schemas.openxmlformats.org/officeDocument/2006/relationships/font" Target="fonts/font28.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2.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font" Target="fonts/font13.fntdata"/><Relationship Id="rId125" Type="http://schemas.openxmlformats.org/officeDocument/2006/relationships/font" Target="fonts/font18.fntdata"/><Relationship Id="rId141"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3.fntdata"/><Relationship Id="rId115" Type="http://schemas.openxmlformats.org/officeDocument/2006/relationships/font" Target="fonts/font8.fntdata"/><Relationship Id="rId131" Type="http://schemas.openxmlformats.org/officeDocument/2006/relationships/font" Target="fonts/font24.fntdata"/><Relationship Id="rId136" Type="http://schemas.openxmlformats.org/officeDocument/2006/relationships/font" Target="fonts/font29.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font" Target="fonts/font19.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737" cy="495732"/>
          </a:xfrm>
          <a:prstGeom prst="rect">
            <a:avLst/>
          </a:prstGeom>
        </p:spPr>
        <p:txBody>
          <a:bodyPr vert="horz" lIns="95006" tIns="47503" rIns="95006" bIns="47503" rtlCol="0"/>
          <a:lstStyle>
            <a:lvl1pPr algn="l">
              <a:defRPr sz="1200"/>
            </a:lvl1pPr>
          </a:lstStyle>
          <a:p>
            <a:endParaRPr lang="en-US"/>
          </a:p>
        </p:txBody>
      </p:sp>
      <p:sp>
        <p:nvSpPr>
          <p:cNvPr id="3" name="Date Placeholder 2"/>
          <p:cNvSpPr>
            <a:spLocks noGrp="1"/>
          </p:cNvSpPr>
          <p:nvPr>
            <p:ph type="dt" sz="quarter" idx="1"/>
          </p:nvPr>
        </p:nvSpPr>
        <p:spPr>
          <a:xfrm>
            <a:off x="3777840" y="0"/>
            <a:ext cx="2889737" cy="495732"/>
          </a:xfrm>
          <a:prstGeom prst="rect">
            <a:avLst/>
          </a:prstGeom>
        </p:spPr>
        <p:txBody>
          <a:bodyPr vert="horz" lIns="95006" tIns="47503" rIns="95006" bIns="47503" rtlCol="0"/>
          <a:lstStyle>
            <a:lvl1pPr algn="r">
              <a:defRPr sz="1200"/>
            </a:lvl1pPr>
          </a:lstStyle>
          <a:p>
            <a:fld id="{C99F245F-DBDC-405D-A576-2C3318FB6006}" type="datetimeFigureOut">
              <a:rPr lang="en-US" smtClean="0"/>
              <a:pPr/>
              <a:t>9/29/2015</a:t>
            </a:fld>
            <a:endParaRPr lang="en-US"/>
          </a:p>
        </p:txBody>
      </p:sp>
      <p:sp>
        <p:nvSpPr>
          <p:cNvPr id="4" name="Footer Placeholder 3"/>
          <p:cNvSpPr>
            <a:spLocks noGrp="1"/>
          </p:cNvSpPr>
          <p:nvPr>
            <p:ph type="ftr" sz="quarter" idx="2"/>
          </p:nvPr>
        </p:nvSpPr>
        <p:spPr>
          <a:xfrm>
            <a:off x="0" y="9430797"/>
            <a:ext cx="2889737" cy="495732"/>
          </a:xfrm>
          <a:prstGeom prst="rect">
            <a:avLst/>
          </a:prstGeom>
        </p:spPr>
        <p:txBody>
          <a:bodyPr vert="horz" lIns="95006" tIns="47503" rIns="95006" bIns="47503" rtlCol="0" anchor="b"/>
          <a:lstStyle>
            <a:lvl1pPr algn="l">
              <a:defRPr sz="1200"/>
            </a:lvl1pPr>
          </a:lstStyle>
          <a:p>
            <a:endParaRPr lang="en-US"/>
          </a:p>
        </p:txBody>
      </p:sp>
      <p:sp>
        <p:nvSpPr>
          <p:cNvPr id="5" name="Slide Number Placeholder 4"/>
          <p:cNvSpPr>
            <a:spLocks noGrp="1"/>
          </p:cNvSpPr>
          <p:nvPr>
            <p:ph type="sldNum" sz="quarter" idx="3"/>
          </p:nvPr>
        </p:nvSpPr>
        <p:spPr>
          <a:xfrm>
            <a:off x="3777840" y="9430797"/>
            <a:ext cx="2889737" cy="495732"/>
          </a:xfrm>
          <a:prstGeom prst="rect">
            <a:avLst/>
          </a:prstGeom>
        </p:spPr>
        <p:txBody>
          <a:bodyPr vert="horz" lIns="95006" tIns="47503" rIns="95006" bIns="47503" rtlCol="0" anchor="b"/>
          <a:lstStyle>
            <a:lvl1pPr algn="r">
              <a:defRPr sz="1200"/>
            </a:lvl1pPr>
          </a:lstStyle>
          <a:p>
            <a:fld id="{E79142E9-5A16-40B0-9C70-9D0F67BE42CD}" type="slidenum">
              <a:rPr lang="en-US" smtClean="0"/>
              <a:pPr/>
              <a:t>‹#›</a:t>
            </a:fld>
            <a:endParaRPr lang="en-US"/>
          </a:p>
        </p:txBody>
      </p:sp>
    </p:spTree>
    <p:extLst>
      <p:ext uri="{BB962C8B-B14F-4D97-AF65-F5344CB8AC3E}">
        <p14:creationId xmlns:p14="http://schemas.microsoft.com/office/powerpoint/2010/main" val="1740363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889737" cy="495732"/>
          </a:xfrm>
          <a:prstGeom prst="rect">
            <a:avLst/>
          </a:prstGeom>
          <a:noFill/>
          <a:ln w="9525">
            <a:noFill/>
            <a:miter lim="800000"/>
            <a:headEnd/>
            <a:tailEnd/>
          </a:ln>
          <a:effectLst/>
        </p:spPr>
        <p:txBody>
          <a:bodyPr vert="horz" wrap="square" lIns="96659" tIns="48330" rIns="96659" bIns="48330" numCol="1" anchor="t" anchorCtr="0" compatLnSpc="1">
            <a:prstTxWarp prst="textNoShape">
              <a:avLst/>
            </a:prstTxWarp>
          </a:bodyPr>
          <a:lstStyle>
            <a:lvl1pPr algn="l" defTabSz="966556">
              <a:defRPr sz="1200"/>
            </a:lvl1pPr>
          </a:lstStyle>
          <a:p>
            <a:endParaRPr lang="en-US"/>
          </a:p>
        </p:txBody>
      </p:sp>
      <p:sp>
        <p:nvSpPr>
          <p:cNvPr id="17411" name="Rectangle 3"/>
          <p:cNvSpPr>
            <a:spLocks noGrp="1" noChangeArrowheads="1"/>
          </p:cNvSpPr>
          <p:nvPr>
            <p:ph type="dt" idx="1"/>
          </p:nvPr>
        </p:nvSpPr>
        <p:spPr bwMode="auto">
          <a:xfrm>
            <a:off x="3777840" y="0"/>
            <a:ext cx="2889737" cy="495732"/>
          </a:xfrm>
          <a:prstGeom prst="rect">
            <a:avLst/>
          </a:prstGeom>
          <a:noFill/>
          <a:ln w="9525">
            <a:noFill/>
            <a:miter lim="800000"/>
            <a:headEnd/>
            <a:tailEnd/>
          </a:ln>
          <a:effectLst/>
        </p:spPr>
        <p:txBody>
          <a:bodyPr vert="horz" wrap="square" lIns="96659" tIns="48330" rIns="96659" bIns="48330" numCol="1" anchor="t" anchorCtr="0" compatLnSpc="1">
            <a:prstTxWarp prst="textNoShape">
              <a:avLst/>
            </a:prstTxWarp>
          </a:bodyPr>
          <a:lstStyle>
            <a:lvl1pPr algn="r" defTabSz="966556">
              <a:defRPr sz="1200"/>
            </a:lvl1pPr>
          </a:lstStyle>
          <a:p>
            <a:endParaRPr lang="en-US"/>
          </a:p>
        </p:txBody>
      </p:sp>
      <p:sp>
        <p:nvSpPr>
          <p:cNvPr id="17412" name="Rectangle 4"/>
          <p:cNvSpPr>
            <a:spLocks noGrp="1" noRot="1" noChangeAspect="1" noChangeArrowheads="1" noTextEdit="1"/>
          </p:cNvSpPr>
          <p:nvPr>
            <p:ph type="sldImg" idx="2"/>
          </p:nvPr>
        </p:nvSpPr>
        <p:spPr bwMode="auto">
          <a:xfrm>
            <a:off x="852488" y="744538"/>
            <a:ext cx="4964112" cy="3724275"/>
          </a:xfrm>
          <a:prstGeom prst="rect">
            <a:avLst/>
          </a:prstGeom>
          <a:noFill/>
          <a:ln w="9525">
            <a:solidFill>
              <a:srgbClr val="000000"/>
            </a:solidFill>
            <a:miter lim="800000"/>
            <a:headEnd/>
            <a:tailEnd/>
          </a:ln>
          <a:effectLst/>
        </p:spPr>
      </p:sp>
      <p:sp>
        <p:nvSpPr>
          <p:cNvPr id="17413" name="Rectangle 5"/>
          <p:cNvSpPr>
            <a:spLocks noGrp="1" noChangeArrowheads="1"/>
          </p:cNvSpPr>
          <p:nvPr>
            <p:ph type="body" sz="quarter" idx="3"/>
          </p:nvPr>
        </p:nvSpPr>
        <p:spPr bwMode="auto">
          <a:xfrm>
            <a:off x="667212" y="4716247"/>
            <a:ext cx="5334665" cy="4466683"/>
          </a:xfrm>
          <a:prstGeom prst="rect">
            <a:avLst/>
          </a:prstGeom>
          <a:noFill/>
          <a:ln w="9525">
            <a:noFill/>
            <a:miter lim="800000"/>
            <a:headEnd/>
            <a:tailEnd/>
          </a:ln>
          <a:effectLst/>
        </p:spPr>
        <p:txBody>
          <a:bodyPr vert="horz" wrap="square" lIns="96659" tIns="48330" rIns="96659" bIns="4833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414" name="Rectangle 6"/>
          <p:cNvSpPr>
            <a:spLocks noGrp="1" noChangeArrowheads="1"/>
          </p:cNvSpPr>
          <p:nvPr>
            <p:ph type="ftr" sz="quarter" idx="4"/>
          </p:nvPr>
        </p:nvSpPr>
        <p:spPr bwMode="auto">
          <a:xfrm>
            <a:off x="0" y="9430797"/>
            <a:ext cx="2889737" cy="495732"/>
          </a:xfrm>
          <a:prstGeom prst="rect">
            <a:avLst/>
          </a:prstGeom>
          <a:noFill/>
          <a:ln w="9525">
            <a:noFill/>
            <a:miter lim="800000"/>
            <a:headEnd/>
            <a:tailEnd/>
          </a:ln>
          <a:effectLst/>
        </p:spPr>
        <p:txBody>
          <a:bodyPr vert="horz" wrap="square" lIns="96659" tIns="48330" rIns="96659" bIns="48330" numCol="1" anchor="b" anchorCtr="0" compatLnSpc="1">
            <a:prstTxWarp prst="textNoShape">
              <a:avLst/>
            </a:prstTxWarp>
          </a:bodyPr>
          <a:lstStyle>
            <a:lvl1pPr algn="l" defTabSz="966556">
              <a:defRPr sz="1200"/>
            </a:lvl1pPr>
          </a:lstStyle>
          <a:p>
            <a:endParaRPr lang="en-US"/>
          </a:p>
        </p:txBody>
      </p:sp>
      <p:sp>
        <p:nvSpPr>
          <p:cNvPr id="17415" name="Rectangle 7"/>
          <p:cNvSpPr>
            <a:spLocks noGrp="1" noChangeArrowheads="1"/>
          </p:cNvSpPr>
          <p:nvPr>
            <p:ph type="sldNum" sz="quarter" idx="5"/>
          </p:nvPr>
        </p:nvSpPr>
        <p:spPr bwMode="auto">
          <a:xfrm>
            <a:off x="3777840" y="9430797"/>
            <a:ext cx="2889737" cy="495732"/>
          </a:xfrm>
          <a:prstGeom prst="rect">
            <a:avLst/>
          </a:prstGeom>
          <a:noFill/>
          <a:ln w="9525">
            <a:noFill/>
            <a:miter lim="800000"/>
            <a:headEnd/>
            <a:tailEnd/>
          </a:ln>
          <a:effectLst/>
        </p:spPr>
        <p:txBody>
          <a:bodyPr vert="horz" wrap="square" lIns="96659" tIns="48330" rIns="96659" bIns="48330" numCol="1" anchor="b" anchorCtr="0" compatLnSpc="1">
            <a:prstTxWarp prst="textNoShape">
              <a:avLst/>
            </a:prstTxWarp>
          </a:bodyPr>
          <a:lstStyle>
            <a:lvl1pPr algn="r" defTabSz="966556">
              <a:defRPr sz="1200"/>
            </a:lvl1pPr>
          </a:lstStyle>
          <a:p>
            <a:fld id="{18C494D9-8F21-4FD9-ABEE-CD3839F489B7}" type="slidenum">
              <a:rPr lang="en-US"/>
              <a:pPr/>
              <a:t>‹#›</a:t>
            </a:fld>
            <a:endParaRPr lang="en-US"/>
          </a:p>
        </p:txBody>
      </p:sp>
    </p:spTree>
    <p:extLst>
      <p:ext uri="{BB962C8B-B14F-4D97-AF65-F5344CB8AC3E}">
        <p14:creationId xmlns:p14="http://schemas.microsoft.com/office/powerpoint/2010/main" val="344471931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uppaal.com/"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www.danes.aau.dk/" TargetMode="External"/><Relationship Id="rId4" Type="http://schemas.openxmlformats.org/officeDocument/2006/relationships/hyperlink" Target="http://www.ciss.dk/"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uppaal.com/" TargetMode="External"/><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hyperlink" Target="http://www.danes.aau.dk/" TargetMode="External"/><Relationship Id="rId4" Type="http://schemas.openxmlformats.org/officeDocument/2006/relationships/hyperlink" Target="http://www.ciss.dk/"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DD1673-6346-4292-A0BA-5BFCDBAD9D11}" type="slidenum">
              <a:rPr lang="en-US"/>
              <a:pPr/>
              <a:t>1</a:t>
            </a:fld>
            <a:endParaRPr lang="en-US"/>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p:txBody>
          <a:bodyPr/>
          <a:lstStyle/>
          <a:p>
            <a:r>
              <a:rPr lang="da-DK" sz="1000" dirty="0" smtClean="0"/>
              <a:t>DG</a:t>
            </a:r>
          </a:p>
          <a:p>
            <a:endParaRPr lang="da-DK" sz="1000" dirty="0" smtClean="0"/>
          </a:p>
          <a:p>
            <a:r>
              <a:rPr lang="en-US" sz="1000" dirty="0" smtClean="0"/>
              <a:t>Verification and Validation of Real-Time and Embedded Systems </a:t>
            </a:r>
            <a:br>
              <a:rPr lang="en-US" sz="1000" dirty="0" smtClean="0"/>
            </a:br>
            <a:r>
              <a:rPr lang="en-US" sz="1000" dirty="0" smtClean="0"/>
              <a:t>Professor Kim G Larsen </a:t>
            </a:r>
            <a:br>
              <a:rPr lang="en-US" sz="1000" dirty="0" smtClean="0"/>
            </a:br>
            <a:r>
              <a:rPr lang="en-US" sz="1000" dirty="0" smtClean="0"/>
              <a:t>CISS, Aalborg University Denmark </a:t>
            </a:r>
            <a:br>
              <a:rPr lang="en-US" sz="1000" dirty="0" smtClean="0"/>
            </a:br>
            <a:r>
              <a:rPr lang="en-US" sz="1000" dirty="0" smtClean="0"/>
              <a:t/>
            </a:r>
            <a:br>
              <a:rPr lang="en-US" sz="1000" dirty="0" smtClean="0"/>
            </a:br>
            <a:r>
              <a:rPr lang="en-US" sz="1000" dirty="0" smtClean="0"/>
              <a:t>Model-driven development has been proposed as a way to deal with the increasing complexity of real-time and embedded systems, while reducing the time and cost to market.  The use of models should permit early assessment of the functional correctness of a given design as well as requirements for resources (e.g. energy, memory, and bandwidth) and real-time and performance guarantees. </a:t>
            </a:r>
            <a:br>
              <a:rPr lang="en-US" sz="1000" dirty="0" smtClean="0"/>
            </a:br>
            <a:r>
              <a:rPr lang="en-US" sz="1000" dirty="0" smtClean="0"/>
              <a:t/>
            </a:r>
            <a:br>
              <a:rPr lang="en-US" sz="1000" dirty="0" smtClean="0"/>
            </a:br>
            <a:r>
              <a:rPr lang="en-US" sz="1000" dirty="0" smtClean="0"/>
              <a:t>In the lecture we will introduce the tool UPPAAL providing an integrated environment for modeling, validation, verification and synthesis of real-time systems modeled as networks timed automata, extended with data types and user-defined functions. The lectures will provide details on the expressive power of timed automata in relationship to embedded systems as well as details on the power and working of the UPPAAL verification engine. </a:t>
            </a:r>
            <a:br>
              <a:rPr lang="en-US" sz="1000" dirty="0" smtClean="0"/>
            </a:br>
            <a:r>
              <a:rPr lang="en-US" sz="1000" dirty="0" smtClean="0"/>
              <a:t/>
            </a:r>
            <a:br>
              <a:rPr lang="en-US" sz="1000" dirty="0" smtClean="0"/>
            </a:br>
            <a:r>
              <a:rPr lang="en-US" sz="1000" dirty="0" smtClean="0"/>
              <a:t>Particular attention  will be  given to the  theory of  the underlying formalisms of UPPAAL, including timed automata, priced timed  automata,  and  (priced)  timed  games addressing  a  number  of associated decision problems  related to  model-checking  and optimal scheduling and strategies.  Also, the frontier of decidability will be drawn including pointing out a number of open problems. </a:t>
            </a:r>
            <a:br>
              <a:rPr lang="en-US" sz="1000" dirty="0" smtClean="0"/>
            </a:br>
            <a:r>
              <a:rPr lang="en-US" sz="1000" dirty="0" smtClean="0"/>
              <a:t/>
            </a:r>
            <a:br>
              <a:rPr lang="en-US" sz="1000" dirty="0" smtClean="0"/>
            </a:br>
            <a:r>
              <a:rPr lang="en-US" sz="1000" dirty="0" smtClean="0"/>
              <a:t>The lectures will also emphasize the research effort in design algorithms and </a:t>
            </a:r>
            <a:r>
              <a:rPr lang="en-US" sz="1000" dirty="0" err="1" smtClean="0"/>
              <a:t>datastructures</a:t>
            </a:r>
            <a:r>
              <a:rPr lang="en-US" sz="1000" dirty="0" smtClean="0"/>
              <a:t> for efficient analysis on practical and industrial cases. </a:t>
            </a:r>
            <a:endParaRPr lang="da-DK" sz="1000" dirty="0" smtClean="0"/>
          </a:p>
          <a:p>
            <a:endParaRPr lang="da-DK" sz="1000" dirty="0" smtClean="0"/>
          </a:p>
          <a:p>
            <a:r>
              <a:rPr lang="da-DK" sz="1000" dirty="0" smtClean="0"/>
              <a:t>FSEN’09</a:t>
            </a:r>
          </a:p>
          <a:p>
            <a:endParaRPr lang="da-DK" sz="1000" dirty="0" smtClean="0"/>
          </a:p>
          <a:p>
            <a:r>
              <a:rPr lang="en-US" sz="1000" dirty="0" smtClean="0"/>
              <a:t>This talk will introduce various recent extensions of the by know well-established formalism of timed automata. The talk apply these extension to verification, optimal scheduling, performance analysis and controller synthesis of real-time and embedded systems. </a:t>
            </a:r>
            <a:br>
              <a:rPr lang="en-US" sz="1000" dirty="0" smtClean="0"/>
            </a:br>
            <a:r>
              <a:rPr lang="en-US" sz="1000" dirty="0" smtClean="0"/>
              <a:t/>
            </a:r>
            <a:br>
              <a:rPr lang="en-US" sz="1000" dirty="0" smtClean="0"/>
            </a:br>
            <a:r>
              <a:rPr lang="en-US" sz="1000" dirty="0" smtClean="0"/>
              <a:t>The timed automata extensions considered -- priced timed automata, game timed automata as well as probabilistic timed automata -- are all supported by various branches of the real-time </a:t>
            </a:r>
            <a:r>
              <a:rPr lang="en-US" sz="1000" dirty="0" err="1" smtClean="0"/>
              <a:t>verificaiton</a:t>
            </a:r>
            <a:r>
              <a:rPr lang="en-US" sz="1000" dirty="0" smtClean="0"/>
              <a:t> tool UPPAAL (</a:t>
            </a:r>
            <a:r>
              <a:rPr lang="en-US" sz="1000" dirty="0" smtClean="0">
                <a:hlinkClick r:id="rId3"/>
              </a:rPr>
              <a:t>www.uppaal.com</a:t>
            </a:r>
            <a:r>
              <a:rPr lang="en-US" sz="1000" dirty="0" smtClean="0"/>
              <a:t>) which will be demonstrated during the talk.  Also, the development of algorithms and </a:t>
            </a:r>
            <a:r>
              <a:rPr lang="en-US" sz="1000" dirty="0" err="1" smtClean="0"/>
              <a:t>datastructures</a:t>
            </a:r>
            <a:r>
              <a:rPr lang="en-US" sz="1000" dirty="0" smtClean="0"/>
              <a:t> applied by UPPAAL for the efficient analysis of these models is provided. </a:t>
            </a:r>
          </a:p>
          <a:p>
            <a:endParaRPr lang="en-US" sz="1000" dirty="0" smtClean="0"/>
          </a:p>
          <a:p>
            <a:endParaRPr lang="en-US" sz="1000" dirty="0" smtClean="0"/>
          </a:p>
          <a:p>
            <a:r>
              <a:rPr lang="en-US" sz="1000" dirty="0" smtClean="0"/>
              <a:t>Validation</a:t>
            </a:r>
            <a:r>
              <a:rPr lang="en-US" sz="1000" dirty="0"/>
              <a:t>, Performance Analysis and Synthesis of Embedded Systems </a:t>
            </a:r>
            <a:br>
              <a:rPr lang="en-US" sz="1000" dirty="0"/>
            </a:br>
            <a:r>
              <a:rPr lang="en-US" sz="1000" dirty="0"/>
              <a:t>Kim G Larsen </a:t>
            </a:r>
            <a:br>
              <a:rPr lang="en-US" sz="1000" dirty="0"/>
            </a:br>
            <a:r>
              <a:rPr lang="en-US" sz="1000" dirty="0"/>
              <a:t/>
            </a:r>
            <a:br>
              <a:rPr lang="en-US" sz="1000" dirty="0"/>
            </a:br>
            <a:r>
              <a:rPr lang="en-US" sz="1000" dirty="0"/>
              <a:t>Within the upcoming European Joint Technology Initiative ARTEMIS as well as several national initiatives such as CISS (</a:t>
            </a:r>
            <a:r>
              <a:rPr lang="en-US" sz="1000" dirty="0">
                <a:hlinkClick r:id="rId4"/>
              </a:rPr>
              <a:t>www.ciss.dk</a:t>
            </a:r>
            <a:r>
              <a:rPr lang="en-US" sz="1000" dirty="0"/>
              <a:t>) and </a:t>
            </a:r>
            <a:r>
              <a:rPr lang="en-US" sz="1000" dirty="0" err="1"/>
              <a:t>DaNES</a:t>
            </a:r>
            <a:r>
              <a:rPr lang="en-US" sz="1000" dirty="0"/>
              <a:t> (</a:t>
            </a:r>
            <a:r>
              <a:rPr lang="en-US" sz="1000" dirty="0">
                <a:hlinkClick r:id="rId5"/>
              </a:rPr>
              <a:t>http://www.danes.aau.dk/</a:t>
            </a:r>
            <a:r>
              <a:rPr lang="en-US" sz="1000" dirty="0"/>
              <a:t>),  model-driven development is a key to dealing with the increasing complexity of embedded systems, while reducing the time and cost to market.  The use of models should permit early assessment of the functional correctness of a given design as well as  requirements for resources (e.g. energy, memory, and bandwidth) and real-time and performance guarantees.  Thus, there is a need for quantitative models allowing for timed, stochastic and hybrid </a:t>
            </a:r>
            <a:r>
              <a:rPr lang="en-US" sz="1000" dirty="0" err="1"/>
              <a:t>phenomenas</a:t>
            </a:r>
            <a:r>
              <a:rPr lang="en-US" sz="1000" dirty="0"/>
              <a:t> to be modeled an </a:t>
            </a:r>
            <a:r>
              <a:rPr lang="en-US" sz="1000" dirty="0" err="1"/>
              <a:t>analysed</a:t>
            </a:r>
            <a:r>
              <a:rPr lang="en-US" sz="1000" dirty="0"/>
              <a:t>. </a:t>
            </a:r>
            <a:br>
              <a:rPr lang="en-US" sz="1000" dirty="0"/>
            </a:br>
            <a:r>
              <a:rPr lang="en-US" sz="1000" dirty="0"/>
              <a:t/>
            </a:r>
            <a:br>
              <a:rPr lang="en-US" sz="1000" dirty="0"/>
            </a:br>
            <a:r>
              <a:rPr lang="en-US" sz="1000" dirty="0"/>
              <a:t>UPPAAL and the branches CORA and TIGA provide an integrated tool environment for </a:t>
            </a:r>
            <a:r>
              <a:rPr lang="en-US" sz="1000" dirty="0" err="1"/>
              <a:t>modelling</a:t>
            </a:r>
            <a:r>
              <a:rPr lang="en-US" sz="1000" dirty="0"/>
              <a:t>, validation, verification and synthesis of real-time systems </a:t>
            </a:r>
            <a:r>
              <a:rPr lang="en-US" sz="1000" dirty="0" err="1"/>
              <a:t>modelled</a:t>
            </a:r>
            <a:r>
              <a:rPr lang="en-US" sz="1000" dirty="0"/>
              <a:t> as networks timed automata, extended with data types and user-defined functions. The talk will provide details on the expressive power of timed automata in relationship to embedded systems as well as details on the power and working of the UPPAAL verification engine. </a:t>
            </a:r>
            <a:br>
              <a:rPr lang="en-US" sz="1000" dirty="0"/>
            </a:br>
            <a:r>
              <a:rPr lang="en-US" sz="1000" dirty="0"/>
              <a:t/>
            </a:r>
            <a:br>
              <a:rPr lang="en-US" sz="1000" dirty="0"/>
            </a:br>
            <a:r>
              <a:rPr lang="en-US" sz="1000" dirty="0"/>
              <a:t>In this talk we demonstrate how UPPAAL has been applied to the validation, performance analysis and synthesis of embedded control problems.  The applications include so-called task graph scheduling and </a:t>
            </a:r>
            <a:r>
              <a:rPr lang="en-US" sz="1000" dirty="0" err="1"/>
              <a:t>MPSoC</a:t>
            </a:r>
            <a:r>
              <a:rPr lang="en-US" sz="1000" dirty="0"/>
              <a:t> systems consisting of application software running under different RTOS on processors interconnected through an on-chip network. Also we show how CORA and TIGA has been used to synthesize optimal (e.g. </a:t>
            </a:r>
            <a:r>
              <a:rPr lang="en-US" sz="1000" dirty="0" err="1"/>
              <a:t>wrt</a:t>
            </a:r>
            <a:r>
              <a:rPr lang="en-US" sz="1000" dirty="0"/>
              <a:t>. energy or memory) scheduling strategies given applications, including Dynamic Voltage Scaling and a climate controller.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7FDF66-DC8B-4F5A-8449-C643DA683E3F}" type="slidenum">
              <a:rPr lang="en-US"/>
              <a:pPr/>
              <a:t>38</a:t>
            </a:fld>
            <a:endParaRPr lang="en-US"/>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xfrm>
            <a:off x="888103" y="4716248"/>
            <a:ext cx="4892884" cy="4466682"/>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1FAC44-3FC7-4FBC-A2C6-DAC94B2565FE}" type="slidenum">
              <a:rPr lang="en-US"/>
              <a:pPr/>
              <a:t>39</a:t>
            </a:fld>
            <a:endParaRPr lang="en-US"/>
          </a:p>
        </p:txBody>
      </p:sp>
      <p:sp>
        <p:nvSpPr>
          <p:cNvPr id="546818" name="Rectangle 2"/>
          <p:cNvSpPr>
            <a:spLocks noGrp="1" noRot="1" noChangeAspect="1" noChangeArrowheads="1" noTextEdit="1"/>
          </p:cNvSpPr>
          <p:nvPr>
            <p:ph type="sldImg"/>
          </p:nvPr>
        </p:nvSpPr>
        <p:spPr>
          <a:ln/>
        </p:spPr>
      </p:sp>
      <p:sp>
        <p:nvSpPr>
          <p:cNvPr id="546819" name="Rectangle 3"/>
          <p:cNvSpPr>
            <a:spLocks noGrp="1" noChangeArrowheads="1"/>
          </p:cNvSpPr>
          <p:nvPr>
            <p:ph type="body" idx="1"/>
          </p:nvPr>
        </p:nvSpPr>
        <p:spPr>
          <a:xfrm>
            <a:off x="888103" y="4716248"/>
            <a:ext cx="4892884" cy="4466682"/>
          </a:xfrm>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93C53B-9C13-4492-9BA7-8CFB3A5EE7E2}" type="slidenum">
              <a:rPr lang="en-US"/>
              <a:pPr/>
              <a:t>40</a:t>
            </a:fld>
            <a:endParaRPr lang="en-US"/>
          </a:p>
        </p:txBody>
      </p:sp>
      <p:sp>
        <p:nvSpPr>
          <p:cNvPr id="548866" name="Rectangle 2"/>
          <p:cNvSpPr>
            <a:spLocks noGrp="1" noRot="1" noChangeAspect="1" noChangeArrowheads="1" noTextEdit="1"/>
          </p:cNvSpPr>
          <p:nvPr>
            <p:ph type="sldImg"/>
          </p:nvPr>
        </p:nvSpPr>
        <p:spPr>
          <a:ln/>
        </p:spPr>
      </p:sp>
      <p:sp>
        <p:nvSpPr>
          <p:cNvPr id="548867" name="Rectangle 3"/>
          <p:cNvSpPr>
            <a:spLocks noGrp="1" noChangeArrowheads="1"/>
          </p:cNvSpPr>
          <p:nvPr>
            <p:ph type="body" idx="1"/>
          </p:nvPr>
        </p:nvSpPr>
        <p:spPr>
          <a:xfrm>
            <a:off x="888103" y="4716248"/>
            <a:ext cx="4892884" cy="4466682"/>
          </a:xfrm>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0B29B7-2200-4F11-8B7B-40A9B702F40D}" type="slidenum">
              <a:rPr lang="en-US"/>
              <a:pPr/>
              <a:t>41</a:t>
            </a:fld>
            <a:endParaRPr lang="en-US"/>
          </a:p>
        </p:txBody>
      </p:sp>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a:xfrm>
            <a:off x="888103" y="4716248"/>
            <a:ext cx="4892884" cy="4466682"/>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ED7097-AA7F-4A52-839B-9A7255A9BC6C}" type="slidenum">
              <a:rPr lang="en-US"/>
              <a:pPr/>
              <a:t>42</a:t>
            </a:fld>
            <a:endParaRPr lang="en-US"/>
          </a:p>
        </p:txBody>
      </p:sp>
      <p:sp>
        <p:nvSpPr>
          <p:cNvPr id="552962" name="Rectangle 2"/>
          <p:cNvSpPr>
            <a:spLocks noGrp="1" noRot="1" noChangeAspect="1" noChangeArrowheads="1" noTextEdit="1"/>
          </p:cNvSpPr>
          <p:nvPr>
            <p:ph type="sldImg"/>
          </p:nvPr>
        </p:nvSpPr>
        <p:spPr>
          <a:ln/>
        </p:spPr>
      </p:sp>
      <p:sp>
        <p:nvSpPr>
          <p:cNvPr id="552963" name="Rectangle 3"/>
          <p:cNvSpPr>
            <a:spLocks noGrp="1" noChangeArrowheads="1"/>
          </p:cNvSpPr>
          <p:nvPr>
            <p:ph type="body" idx="1"/>
          </p:nvPr>
        </p:nvSpPr>
        <p:spPr>
          <a:xfrm>
            <a:off x="888103" y="4716248"/>
            <a:ext cx="4892884" cy="4466682"/>
          </a:xfrm>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DD1673-6346-4292-A0BA-5BFCDBAD9D11}" type="slidenum">
              <a:rPr lang="en-US"/>
              <a:pPr/>
              <a:t>57</a:t>
            </a:fld>
            <a:endParaRPr lang="en-US"/>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p:txBody>
          <a:bodyPr/>
          <a:lstStyle/>
          <a:p>
            <a:r>
              <a:rPr lang="da-DK" sz="1000" dirty="0" smtClean="0"/>
              <a:t>FSEN’09</a:t>
            </a:r>
          </a:p>
          <a:p>
            <a:endParaRPr lang="da-DK" sz="1000" dirty="0" smtClean="0"/>
          </a:p>
          <a:p>
            <a:r>
              <a:rPr lang="en-US" sz="1000" dirty="0" smtClean="0"/>
              <a:t>This talk will introduce various recent extensions of the by know well-established formalism of timed automata. The talk apply these extension to verification, optimal scheduling, performance analysis and controller synthesis of real-time and embedded systems. </a:t>
            </a:r>
            <a:br>
              <a:rPr lang="en-US" sz="1000" dirty="0" smtClean="0"/>
            </a:br>
            <a:r>
              <a:rPr lang="en-US" sz="1000" dirty="0" smtClean="0"/>
              <a:t/>
            </a:r>
            <a:br>
              <a:rPr lang="en-US" sz="1000" dirty="0" smtClean="0"/>
            </a:br>
            <a:r>
              <a:rPr lang="en-US" sz="1000" dirty="0" smtClean="0"/>
              <a:t>The timed automata extensions considered -- priced timed automata, game timed automata as well as probabilistic timed automata -- are all supported by various branches of the real-time </a:t>
            </a:r>
            <a:r>
              <a:rPr lang="en-US" sz="1000" dirty="0" err="1" smtClean="0"/>
              <a:t>verificaiton</a:t>
            </a:r>
            <a:r>
              <a:rPr lang="en-US" sz="1000" dirty="0" smtClean="0"/>
              <a:t> tool UPPAAL (</a:t>
            </a:r>
            <a:r>
              <a:rPr lang="en-US" sz="1000" dirty="0" smtClean="0">
                <a:hlinkClick r:id="rId3"/>
              </a:rPr>
              <a:t>www.uppaal.com</a:t>
            </a:r>
            <a:r>
              <a:rPr lang="en-US" sz="1000" dirty="0" smtClean="0"/>
              <a:t>) which will be demonstrated during the talk.  Also, the development of algorithms and </a:t>
            </a:r>
            <a:r>
              <a:rPr lang="en-US" sz="1000" dirty="0" err="1" smtClean="0"/>
              <a:t>datastructures</a:t>
            </a:r>
            <a:r>
              <a:rPr lang="en-US" sz="1000" dirty="0" smtClean="0"/>
              <a:t> applied by UPPAAL for the efficient analysis of these models is provided. </a:t>
            </a:r>
          </a:p>
          <a:p>
            <a:endParaRPr lang="en-US" sz="1000" dirty="0" smtClean="0"/>
          </a:p>
          <a:p>
            <a:endParaRPr lang="en-US" sz="1000" dirty="0" smtClean="0"/>
          </a:p>
          <a:p>
            <a:r>
              <a:rPr lang="en-US" sz="1000" dirty="0" smtClean="0"/>
              <a:t>Validation</a:t>
            </a:r>
            <a:r>
              <a:rPr lang="en-US" sz="1000" dirty="0"/>
              <a:t>, Performance Analysis and Synthesis of Embedded Systems </a:t>
            </a:r>
            <a:br>
              <a:rPr lang="en-US" sz="1000" dirty="0"/>
            </a:br>
            <a:r>
              <a:rPr lang="en-US" sz="1000" dirty="0"/>
              <a:t>Kim G Larsen </a:t>
            </a:r>
            <a:br>
              <a:rPr lang="en-US" sz="1000" dirty="0"/>
            </a:br>
            <a:r>
              <a:rPr lang="en-US" sz="1000" dirty="0"/>
              <a:t/>
            </a:r>
            <a:br>
              <a:rPr lang="en-US" sz="1000" dirty="0"/>
            </a:br>
            <a:r>
              <a:rPr lang="en-US" sz="1000" dirty="0"/>
              <a:t>Within the upcoming European Joint Technology Initiative ARTEMIS as well as several national initiatives such as CISS (</a:t>
            </a:r>
            <a:r>
              <a:rPr lang="en-US" sz="1000" dirty="0">
                <a:hlinkClick r:id="rId4"/>
              </a:rPr>
              <a:t>www.ciss.dk</a:t>
            </a:r>
            <a:r>
              <a:rPr lang="en-US" sz="1000" dirty="0"/>
              <a:t>) and </a:t>
            </a:r>
            <a:r>
              <a:rPr lang="en-US" sz="1000" dirty="0" err="1"/>
              <a:t>DaNES</a:t>
            </a:r>
            <a:r>
              <a:rPr lang="en-US" sz="1000" dirty="0"/>
              <a:t> (</a:t>
            </a:r>
            <a:r>
              <a:rPr lang="en-US" sz="1000" dirty="0">
                <a:hlinkClick r:id="rId5"/>
              </a:rPr>
              <a:t>http://www.danes.aau.dk/</a:t>
            </a:r>
            <a:r>
              <a:rPr lang="en-US" sz="1000" dirty="0"/>
              <a:t>),  model-driven development is a key to dealing with the increasing complexity of embedded systems, while reducing the time and cost to market.  The use of models should permit early assessment of the functional correctness of a given design as well as  requirements for resources (e.g. energy, memory, and bandwidth) and real-time and performance guarantees.  Thus, there is a need for quantitative models allowing for timed, stochastic and hybrid </a:t>
            </a:r>
            <a:r>
              <a:rPr lang="en-US" sz="1000" dirty="0" err="1"/>
              <a:t>phenomenas</a:t>
            </a:r>
            <a:r>
              <a:rPr lang="en-US" sz="1000" dirty="0"/>
              <a:t> to be modeled an </a:t>
            </a:r>
            <a:r>
              <a:rPr lang="en-US" sz="1000" dirty="0" err="1"/>
              <a:t>analysed</a:t>
            </a:r>
            <a:r>
              <a:rPr lang="en-US" sz="1000" dirty="0"/>
              <a:t>. </a:t>
            </a:r>
            <a:br>
              <a:rPr lang="en-US" sz="1000" dirty="0"/>
            </a:br>
            <a:r>
              <a:rPr lang="en-US" sz="1000" dirty="0"/>
              <a:t/>
            </a:r>
            <a:br>
              <a:rPr lang="en-US" sz="1000" dirty="0"/>
            </a:br>
            <a:r>
              <a:rPr lang="en-US" sz="1000" dirty="0"/>
              <a:t>UPPAAL and the branches CORA and TIGA provide an integrated tool environment for </a:t>
            </a:r>
            <a:r>
              <a:rPr lang="en-US" sz="1000" dirty="0" err="1"/>
              <a:t>modelling</a:t>
            </a:r>
            <a:r>
              <a:rPr lang="en-US" sz="1000" dirty="0"/>
              <a:t>, validation, verification and synthesis of real-time systems </a:t>
            </a:r>
            <a:r>
              <a:rPr lang="en-US" sz="1000" dirty="0" err="1"/>
              <a:t>modelled</a:t>
            </a:r>
            <a:r>
              <a:rPr lang="en-US" sz="1000" dirty="0"/>
              <a:t> as networks timed automata, extended with data types and user-defined functions. The talk will provide details on the expressive power of timed automata in relationship to embedded systems as well as details on the power and working of the UPPAAL verification engine. </a:t>
            </a:r>
            <a:br>
              <a:rPr lang="en-US" sz="1000" dirty="0"/>
            </a:br>
            <a:r>
              <a:rPr lang="en-US" sz="1000" dirty="0"/>
              <a:t/>
            </a:r>
            <a:br>
              <a:rPr lang="en-US" sz="1000" dirty="0"/>
            </a:br>
            <a:r>
              <a:rPr lang="en-US" sz="1000" dirty="0"/>
              <a:t>In this talk we demonstrate how UPPAAL has been applied to the validation, performance analysis and synthesis of embedded control problems.  The applications include so-called task graph scheduling and </a:t>
            </a:r>
            <a:r>
              <a:rPr lang="en-US" sz="1000" dirty="0" err="1"/>
              <a:t>MPSoC</a:t>
            </a:r>
            <a:r>
              <a:rPr lang="en-US" sz="1000" dirty="0"/>
              <a:t> systems consisting of application software running under different RTOS on processors interconnected through an on-chip network. Also we show how CORA and TIGA has been used to synthesize optimal (e.g. </a:t>
            </a:r>
            <a:r>
              <a:rPr lang="en-US" sz="1000" dirty="0" err="1"/>
              <a:t>wrt</a:t>
            </a:r>
            <a:r>
              <a:rPr lang="en-US" sz="1000" dirty="0"/>
              <a:t>. energy or memory) scheduling strategies given applications, including Dynamic Voltage Scaling and a climate controller.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417C7D6-4C97-4A51-8245-75D438F147D3}" type="slidenum">
              <a:rPr lang="en-US"/>
              <a:pPr/>
              <a:t>65</a:t>
            </a:fld>
            <a:endParaRPr lang="en-US"/>
          </a:p>
        </p:txBody>
      </p:sp>
      <p:sp>
        <p:nvSpPr>
          <p:cNvPr id="2591746" name="Rectangle 2"/>
          <p:cNvSpPr>
            <a:spLocks noGrp="1" noRot="1" noChangeAspect="1" noChangeArrowheads="1" noTextEdit="1"/>
          </p:cNvSpPr>
          <p:nvPr>
            <p:ph type="sldImg"/>
          </p:nvPr>
        </p:nvSpPr>
        <p:spPr>
          <a:ln/>
        </p:spPr>
      </p:sp>
      <p:sp>
        <p:nvSpPr>
          <p:cNvPr id="259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AF58A92B-0A83-4C8B-9EE8-112ED79A7720}" type="slidenum">
              <a:rPr lang="en-US"/>
              <a:pPr/>
              <a:t>66</a:t>
            </a:fld>
            <a:endParaRPr lang="en-US"/>
          </a:p>
        </p:txBody>
      </p:sp>
      <p:sp>
        <p:nvSpPr>
          <p:cNvPr id="2593794" name="Rectangle 2"/>
          <p:cNvSpPr>
            <a:spLocks noGrp="1" noRot="1" noChangeAspect="1" noChangeArrowheads="1" noTextEdit="1"/>
          </p:cNvSpPr>
          <p:nvPr>
            <p:ph type="sldImg"/>
          </p:nvPr>
        </p:nvSpPr>
        <p:spPr>
          <a:xfrm>
            <a:off x="852488" y="744538"/>
            <a:ext cx="4964112" cy="3724275"/>
          </a:xfrm>
          <a:ln/>
        </p:spPr>
      </p:sp>
      <p:sp>
        <p:nvSpPr>
          <p:cNvPr id="2593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35E8525-71D0-40D4-A570-B0DD064C0468}" type="slidenum">
              <a:rPr lang="en-US"/>
              <a:pPr/>
              <a:t>67</a:t>
            </a:fld>
            <a:endParaRPr lang="en-US"/>
          </a:p>
        </p:txBody>
      </p:sp>
      <p:sp>
        <p:nvSpPr>
          <p:cNvPr id="2638850" name="Rectangle 2"/>
          <p:cNvSpPr>
            <a:spLocks noGrp="1" noRot="1" noChangeAspect="1" noChangeArrowheads="1" noTextEdit="1"/>
          </p:cNvSpPr>
          <p:nvPr>
            <p:ph type="sldImg"/>
          </p:nvPr>
        </p:nvSpPr>
        <p:spPr>
          <a:xfrm>
            <a:off x="852488" y="744538"/>
            <a:ext cx="4964112" cy="3724275"/>
          </a:xfrm>
          <a:ln/>
        </p:spPr>
      </p:sp>
      <p:sp>
        <p:nvSpPr>
          <p:cNvPr id="2638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CEAED340-AD8A-4ACA-B175-1914845D8C1D}" type="slidenum">
              <a:rPr lang="en-US"/>
              <a:pPr/>
              <a:t>68</a:t>
            </a:fld>
            <a:endParaRPr lang="en-US"/>
          </a:p>
        </p:txBody>
      </p:sp>
      <p:sp>
        <p:nvSpPr>
          <p:cNvPr id="1726466" name="Rectangle 2"/>
          <p:cNvSpPr>
            <a:spLocks noGrp="1" noRot="1" noChangeAspect="1" noChangeArrowheads="1" noTextEdit="1"/>
          </p:cNvSpPr>
          <p:nvPr>
            <p:ph type="sldImg"/>
          </p:nvPr>
        </p:nvSpPr>
        <p:spPr>
          <a:xfrm>
            <a:off x="852488" y="742950"/>
            <a:ext cx="4964112" cy="3724275"/>
          </a:xfrm>
          <a:ln/>
        </p:spPr>
      </p:sp>
      <p:sp>
        <p:nvSpPr>
          <p:cNvPr id="1726467" name="Rectangle 3"/>
          <p:cNvSpPr>
            <a:spLocks noGrp="1" noChangeArrowheads="1"/>
          </p:cNvSpPr>
          <p:nvPr>
            <p:ph type="body" idx="1"/>
          </p:nvPr>
        </p:nvSpPr>
        <p:spPr>
          <a:xfrm>
            <a:off x="667199" y="4714594"/>
            <a:ext cx="5334691" cy="4470000"/>
          </a:xfrm>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IDEA4CPS is rooted</a:t>
            </a:r>
            <a:r>
              <a:rPr lang="en-US" baseline="0" dirty="0" smtClean="0"/>
              <a:t> in Theoretical Computer Science .. You now the science where skilled programmers and operators can make very big computers do complex calculations of typically high scientific importance .. This I guess I Arne in the old Data Center.  We actually still have such big </a:t>
            </a:r>
            <a:r>
              <a:rPr lang="en-US" baseline="0" dirty="0" err="1" smtClean="0"/>
              <a:t>instalments</a:t>
            </a:r>
            <a:r>
              <a:rPr lang="en-US" baseline="0" dirty="0" smtClean="0"/>
              <a:t> doing HPC – PC clusters or GRIDS.</a:t>
            </a:r>
          </a:p>
          <a:p>
            <a:endParaRPr lang="en-US" baseline="0" dirty="0" smtClean="0"/>
          </a:p>
          <a:p>
            <a:r>
              <a:rPr lang="en-US" baseline="0" dirty="0" smtClean="0"/>
              <a:t>The underlying foundation here is that of “computable functions” – i.e. a computing system can be understood as a function from input to output and the art is now to prove that you function implemented by a particular program does the right thing.  </a:t>
            </a:r>
            <a:r>
              <a:rPr lang="en-US" baseline="0" dirty="0" err="1" smtClean="0"/>
              <a:t>Denotational</a:t>
            </a:r>
            <a:r>
              <a:rPr lang="en-US" baseline="0" dirty="0" smtClean="0"/>
              <a:t> and Axiomatic Semantics, Abstract Interpretation .. Etc are </a:t>
            </a:r>
            <a:r>
              <a:rPr lang="en-US" baseline="0" dirty="0" err="1" smtClean="0"/>
              <a:t>usefull</a:t>
            </a:r>
            <a:r>
              <a:rPr lang="en-US" baseline="0" dirty="0" smtClean="0"/>
              <a:t>.  BRICS .. </a:t>
            </a:r>
            <a:r>
              <a:rPr lang="en-US" baseline="0" dirty="0" err="1" smtClean="0"/>
              <a:t>Perhabs</a:t>
            </a:r>
            <a:r>
              <a:rPr lang="en-US" baseline="0" dirty="0" smtClean="0"/>
              <a:t> ..</a:t>
            </a:r>
          </a:p>
          <a:p>
            <a:endParaRPr lang="en-US" baseline="0" dirty="0" smtClean="0"/>
          </a:p>
          <a:p>
            <a:r>
              <a:rPr lang="en-US" baseline="0" dirty="0" smtClean="0"/>
              <a:t>The first step toward taking computers and programs out of the clean room is that of embedded systems.  Here dedicated computers and programs monitor and control a particular </a:t>
            </a:r>
            <a:r>
              <a:rPr lang="en-US" baseline="0" dirty="0" err="1" smtClean="0"/>
              <a:t>proces</a:t>
            </a:r>
            <a:r>
              <a:rPr lang="en-US" baseline="0" dirty="0" smtClean="0"/>
              <a:t> .. The underlying foundation here is that “reactive system”,  the system is understood in term </a:t>
            </a:r>
            <a:r>
              <a:rPr lang="en-US" baseline="0" dirty="0" err="1" smtClean="0"/>
              <a:t>sof</a:t>
            </a:r>
            <a:r>
              <a:rPr lang="en-US" baseline="0" dirty="0" smtClean="0"/>
              <a:t> its interaction with the environment.  Concurrency theory.</a:t>
            </a:r>
            <a:endParaRPr lang="en-US" dirty="0"/>
          </a:p>
        </p:txBody>
      </p:sp>
      <p:sp>
        <p:nvSpPr>
          <p:cNvPr id="4" name="Slide Number Placeholder 3"/>
          <p:cNvSpPr>
            <a:spLocks noGrp="1"/>
          </p:cNvSpPr>
          <p:nvPr>
            <p:ph type="sldNum" sz="quarter" idx="10"/>
          </p:nvPr>
        </p:nvSpPr>
        <p:spPr/>
        <p:txBody>
          <a:bodyPr/>
          <a:lstStyle/>
          <a:p>
            <a:fld id="{919D17F3-7004-434C-B102-7A931A5C3F57}" type="slidenum">
              <a:rPr lang="en-US" smtClean="0"/>
              <a:pPr/>
              <a:t>2</a:t>
            </a:fld>
            <a:endParaRPr lang="en-US"/>
          </a:p>
        </p:txBody>
      </p:sp>
    </p:spTree>
    <p:extLst>
      <p:ext uri="{BB962C8B-B14F-4D97-AF65-F5344CB8AC3E}">
        <p14:creationId xmlns:p14="http://schemas.microsoft.com/office/powerpoint/2010/main" val="556024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18EC5D19-5954-4BE1-9DE2-2674CC50210A}" type="slidenum">
              <a:rPr lang="en-US"/>
              <a:pPr/>
              <a:t>70</a:t>
            </a:fld>
            <a:endParaRPr lang="en-US"/>
          </a:p>
        </p:txBody>
      </p:sp>
      <p:sp>
        <p:nvSpPr>
          <p:cNvPr id="1973250" name="Rectangle 2"/>
          <p:cNvSpPr>
            <a:spLocks noGrp="1" noRot="1" noChangeAspect="1" noChangeArrowheads="1" noTextEdit="1"/>
          </p:cNvSpPr>
          <p:nvPr>
            <p:ph type="sldImg"/>
          </p:nvPr>
        </p:nvSpPr>
        <p:spPr>
          <a:xfrm>
            <a:off x="852488" y="744538"/>
            <a:ext cx="4964112" cy="3724275"/>
          </a:xfrm>
          <a:ln/>
        </p:spPr>
      </p:sp>
      <p:sp>
        <p:nvSpPr>
          <p:cNvPr id="1973251" name="Rectangle 3"/>
          <p:cNvSpPr>
            <a:spLocks noGrp="1" noChangeArrowheads="1"/>
          </p:cNvSpPr>
          <p:nvPr>
            <p:ph type="body" idx="1"/>
          </p:nvPr>
        </p:nvSpPr>
        <p:spPr>
          <a:xfrm>
            <a:off x="667199" y="4716236"/>
            <a:ext cx="5334691" cy="4466716"/>
          </a:xfrm>
          <a:ln/>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pPr algn="r" rtl="0" fontAlgn="base">
              <a:spcBef>
                <a:spcPct val="0"/>
              </a:spcBef>
              <a:spcAft>
                <a:spcPct val="0"/>
              </a:spcAft>
            </a:pPr>
            <a:fld id="{AAAD2024-72ED-4B54-A6F0-5D0A25C2CE5A}" type="slidenum">
              <a:rPr lang="en-US" sz="1200" kern="1200">
                <a:solidFill>
                  <a:prstClr val="black"/>
                </a:solidFill>
                <a:latin typeface="Arial" charset="0"/>
                <a:ea typeface="+mn-ea"/>
                <a:cs typeface="+mn-cs"/>
              </a:rPr>
              <a:pPr algn="r" rtl="0" fontAlgn="base">
                <a:spcBef>
                  <a:spcPct val="0"/>
                </a:spcBef>
                <a:spcAft>
                  <a:spcPct val="0"/>
                </a:spcAft>
              </a:pPr>
              <a:t>97</a:t>
            </a:fld>
            <a:endParaRPr lang="en-US" sz="1200" kern="1200">
              <a:solidFill>
                <a:prstClr val="black"/>
              </a:solidFill>
              <a:latin typeface="Arial" charset="0"/>
              <a:ea typeface="+mn-ea"/>
              <a:cs typeface="+mn-cs"/>
            </a:endParaRPr>
          </a:p>
        </p:txBody>
      </p:sp>
      <p:sp>
        <p:nvSpPr>
          <p:cNvPr id="1313794" name="Rectangle 2"/>
          <p:cNvSpPr>
            <a:spLocks noGrp="1" noRot="1" noChangeAspect="1" noChangeArrowheads="1" noTextEdit="1"/>
          </p:cNvSpPr>
          <p:nvPr>
            <p:ph type="sldImg"/>
          </p:nvPr>
        </p:nvSpPr>
        <p:spPr>
          <a:xfrm>
            <a:off x="838200" y="762000"/>
            <a:ext cx="4978400" cy="3733800"/>
          </a:xfrm>
          <a:ln/>
        </p:spPr>
      </p:sp>
      <p:sp>
        <p:nvSpPr>
          <p:cNvPr id="1313795" name="Rectangle 3"/>
          <p:cNvSpPr>
            <a:spLocks noGrp="1" noChangeArrowheads="1"/>
          </p:cNvSpPr>
          <p:nvPr>
            <p:ph type="body" idx="1"/>
          </p:nvPr>
        </p:nvSpPr>
        <p:spPr>
          <a:xfrm>
            <a:off x="897317" y="4724443"/>
            <a:ext cx="4859982" cy="4497906"/>
          </a:xfrm>
          <a:ln/>
        </p:spPr>
        <p:txBody>
          <a:bodyPr/>
          <a:lstStyle/>
          <a:p>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pPr algn="r" rtl="0" fontAlgn="base">
              <a:spcBef>
                <a:spcPct val="0"/>
              </a:spcBef>
              <a:spcAft>
                <a:spcPct val="0"/>
              </a:spcAft>
            </a:pPr>
            <a:fld id="{12394096-9E2F-44B3-8627-F58B9A437BC0}" type="slidenum">
              <a:rPr lang="en-US" sz="1200" kern="1200">
                <a:solidFill>
                  <a:prstClr val="black"/>
                </a:solidFill>
                <a:latin typeface="Arial" charset="0"/>
                <a:ea typeface="+mn-ea"/>
                <a:cs typeface="+mn-cs"/>
              </a:rPr>
              <a:pPr algn="r" rtl="0" fontAlgn="base">
                <a:spcBef>
                  <a:spcPct val="0"/>
                </a:spcBef>
                <a:spcAft>
                  <a:spcPct val="0"/>
                </a:spcAft>
              </a:pPr>
              <a:t>99</a:t>
            </a:fld>
            <a:endParaRPr lang="en-US" sz="1200" kern="1200">
              <a:solidFill>
                <a:prstClr val="black"/>
              </a:solidFill>
              <a:latin typeface="Arial" charset="0"/>
              <a:ea typeface="+mn-ea"/>
              <a:cs typeface="+mn-cs"/>
            </a:endParaRPr>
          </a:p>
        </p:txBody>
      </p:sp>
      <p:sp>
        <p:nvSpPr>
          <p:cNvPr id="1315842" name="Rectangle 2"/>
          <p:cNvSpPr>
            <a:spLocks noGrp="1" noRot="1" noChangeAspect="1" noChangeArrowheads="1" noTextEdit="1"/>
          </p:cNvSpPr>
          <p:nvPr>
            <p:ph type="sldImg"/>
          </p:nvPr>
        </p:nvSpPr>
        <p:spPr>
          <a:xfrm>
            <a:off x="838200" y="762000"/>
            <a:ext cx="4978400" cy="3733800"/>
          </a:xfrm>
          <a:ln/>
        </p:spPr>
      </p:sp>
      <p:sp>
        <p:nvSpPr>
          <p:cNvPr id="1315843" name="Rectangle 3"/>
          <p:cNvSpPr>
            <a:spLocks noGrp="1" noChangeArrowheads="1"/>
          </p:cNvSpPr>
          <p:nvPr>
            <p:ph type="body" idx="1"/>
          </p:nvPr>
        </p:nvSpPr>
        <p:spPr>
          <a:xfrm>
            <a:off x="897317" y="4724443"/>
            <a:ext cx="4859982" cy="4497906"/>
          </a:xfrm>
          <a:ln/>
        </p:spPr>
        <p:txBody>
          <a:bodyPr/>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Cyber-Physical</a:t>
            </a:r>
            <a:r>
              <a:rPr lang="en-US" baseline="0" dirty="0" smtClean="0"/>
              <a:t> Systems is like embedded systems on speed – or several embedded systems interacting in a loose typically </a:t>
            </a:r>
            <a:r>
              <a:rPr lang="en-US" baseline="0" dirty="0" err="1" smtClean="0"/>
              <a:t>adhoc</a:t>
            </a:r>
            <a:r>
              <a:rPr lang="en-US" baseline="0" dirty="0" smtClean="0"/>
              <a:t> network.</a:t>
            </a:r>
          </a:p>
          <a:p>
            <a:r>
              <a:rPr lang="en-US" baseline="0" dirty="0" smtClean="0"/>
              <a:t>Examples found in future devices in homes … </a:t>
            </a:r>
            <a:r>
              <a:rPr lang="en-US" baseline="0" dirty="0" err="1" smtClean="0"/>
              <a:t>telemedicin</a:t>
            </a:r>
            <a:r>
              <a:rPr lang="en-US" baseline="0" dirty="0" smtClean="0"/>
              <a:t>.  Not just software in the individual car but also interaction between cars for fast </a:t>
            </a:r>
            <a:r>
              <a:rPr lang="en-US" baseline="0" dirty="0" err="1" smtClean="0"/>
              <a:t>mauvering</a:t>
            </a:r>
            <a:r>
              <a:rPr lang="en-US" baseline="0" dirty="0" smtClean="0"/>
              <a:t> or safe </a:t>
            </a:r>
            <a:r>
              <a:rPr lang="en-US" baseline="0" dirty="0" err="1" smtClean="0"/>
              <a:t>manuvering</a:t>
            </a:r>
            <a:r>
              <a:rPr lang="en-US" baseline="0" dirty="0" smtClean="0"/>
              <a:t> (</a:t>
            </a:r>
            <a:r>
              <a:rPr lang="en-US" baseline="0" dirty="0" err="1" smtClean="0"/>
              <a:t>collisiton</a:t>
            </a:r>
            <a:r>
              <a:rPr lang="en-US" baseline="0" dirty="0" smtClean="0"/>
              <a:t> avoidance) – or large intelligent sensor networks in stables.</a:t>
            </a:r>
          </a:p>
          <a:p>
            <a:endParaRPr lang="en-US" baseline="0" dirty="0" smtClean="0"/>
          </a:p>
          <a:p>
            <a:r>
              <a:rPr lang="en-US" baseline="0" dirty="0" smtClean="0"/>
              <a:t>Properties – need for foundation!</a:t>
            </a:r>
          </a:p>
          <a:p>
            <a:endParaRPr lang="en-US" baseline="0" dirty="0" smtClean="0"/>
          </a:p>
          <a:p>
            <a:r>
              <a:rPr lang="en-US" baseline="0" dirty="0" smtClean="0"/>
              <a:t>A trend – US invented Cyber Physical </a:t>
            </a:r>
            <a:r>
              <a:rPr lang="en-US" baseline="0" dirty="0" err="1" smtClean="0"/>
              <a:t>Sysstems</a:t>
            </a:r>
            <a:r>
              <a:rPr lang="en-US" baseline="0" dirty="0" smtClean="0"/>
              <a:t>;  China has </a:t>
            </a:r>
            <a:r>
              <a:rPr lang="en-US" baseline="0" dirty="0" err="1" smtClean="0"/>
              <a:t>launced</a:t>
            </a:r>
            <a:r>
              <a:rPr lang="en-US" baseline="0" dirty="0" smtClean="0"/>
              <a:t> a big initiative and also Germany is planning an initiative</a:t>
            </a:r>
          </a:p>
          <a:p>
            <a:endParaRPr lang="en-US" baseline="0" dirty="0" smtClean="0"/>
          </a:p>
          <a:p>
            <a:r>
              <a:rPr lang="en-US" baseline="0" dirty="0" smtClean="0"/>
              <a:t>Happy that we can contribute</a:t>
            </a:r>
            <a:endParaRPr lang="en-US" dirty="0"/>
          </a:p>
        </p:txBody>
      </p:sp>
      <p:sp>
        <p:nvSpPr>
          <p:cNvPr id="4" name="Slide Number Placeholder 3"/>
          <p:cNvSpPr>
            <a:spLocks noGrp="1"/>
          </p:cNvSpPr>
          <p:nvPr>
            <p:ph type="sldNum" sz="quarter" idx="10"/>
          </p:nvPr>
        </p:nvSpPr>
        <p:spPr/>
        <p:txBody>
          <a:bodyPr/>
          <a:lstStyle/>
          <a:p>
            <a:fld id="{919D17F3-7004-434C-B102-7A931A5C3F57}" type="slidenum">
              <a:rPr lang="en-US" smtClean="0"/>
              <a:pPr/>
              <a:t>3</a:t>
            </a:fld>
            <a:endParaRPr lang="en-US"/>
          </a:p>
        </p:txBody>
      </p:sp>
    </p:spTree>
    <p:extLst>
      <p:ext uri="{BB962C8B-B14F-4D97-AF65-F5344CB8AC3E}">
        <p14:creationId xmlns:p14="http://schemas.microsoft.com/office/powerpoint/2010/main" val="1883627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9D17F3-7004-434C-B102-7A931A5C3F57}" type="slidenum">
              <a:rPr lang="en-US" smtClean="0"/>
              <a:pPr/>
              <a:t>4</a:t>
            </a:fld>
            <a:endParaRPr lang="en-US"/>
          </a:p>
        </p:txBody>
      </p:sp>
    </p:spTree>
    <p:extLst>
      <p:ext uri="{BB962C8B-B14F-4D97-AF65-F5344CB8AC3E}">
        <p14:creationId xmlns:p14="http://schemas.microsoft.com/office/powerpoint/2010/main" val="1678010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110A40AA-BDE9-45A4-AF80-A31842383408}" type="slidenum">
              <a:rPr lang="en-US" altLang="en-US"/>
              <a:pPr/>
              <a:t>6</a:t>
            </a:fld>
            <a:endParaRPr lang="en-US" altLang="en-US"/>
          </a:p>
        </p:txBody>
      </p:sp>
      <p:sp>
        <p:nvSpPr>
          <p:cNvPr id="1436674" name="Rectangle 2"/>
          <p:cNvSpPr>
            <a:spLocks noGrp="1" noRot="1" noChangeAspect="1" noChangeArrowheads="1" noTextEdit="1"/>
          </p:cNvSpPr>
          <p:nvPr>
            <p:ph type="sldImg"/>
          </p:nvPr>
        </p:nvSpPr>
        <p:spPr>
          <a:xfrm>
            <a:off x="857250" y="763588"/>
            <a:ext cx="4984750" cy="3738562"/>
          </a:xfrm>
          <a:ln/>
        </p:spPr>
      </p:sp>
      <p:sp>
        <p:nvSpPr>
          <p:cNvPr id="1436675" name="Rectangle 3"/>
          <p:cNvSpPr>
            <a:spLocks noGrp="1" noChangeArrowheads="1"/>
          </p:cNvSpPr>
          <p:nvPr>
            <p:ph type="body" idx="1"/>
          </p:nvPr>
        </p:nvSpPr>
        <p:spPr>
          <a:xfrm>
            <a:off x="903233" y="4729828"/>
            <a:ext cx="4895909" cy="4425938"/>
          </a:xfrm>
          <a:noFill/>
          <a:ln/>
        </p:spPr>
        <p:txBody>
          <a:bodyPr lIns="103291" tIns="51646" rIns="103291" bIns="51646"/>
          <a:lstStyle/>
          <a:p>
            <a:r>
              <a:rPr lang="da-DK" altLang="en-US"/>
              <a:t>Here you see all the contributers over the years.</a:t>
            </a:r>
          </a:p>
          <a:p>
            <a:endParaRPr lang="da-DK" altLang="en-US"/>
          </a:p>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EA0C59-A9BB-49F0-BAFE-667DC6121E45}" type="slidenum">
              <a:rPr lang="en-US"/>
              <a:pPr/>
              <a:t>22</a:t>
            </a:fld>
            <a:endParaRPr lang="en-US"/>
          </a:p>
        </p:txBody>
      </p:sp>
      <p:sp>
        <p:nvSpPr>
          <p:cNvPr id="528386" name="Rectangle 2"/>
          <p:cNvSpPr>
            <a:spLocks noGrp="1" noRot="1" noChangeAspect="1" noChangeArrowheads="1" noTextEdit="1"/>
          </p:cNvSpPr>
          <p:nvPr>
            <p:ph type="sldImg"/>
          </p:nvPr>
        </p:nvSpPr>
        <p:spPr>
          <a:xfrm>
            <a:off x="850900" y="744538"/>
            <a:ext cx="4965700" cy="3725862"/>
          </a:xfrm>
          <a:ln/>
        </p:spPr>
      </p:sp>
      <p:sp>
        <p:nvSpPr>
          <p:cNvPr id="528387" name="Rectangle 3"/>
          <p:cNvSpPr>
            <a:spLocks noGrp="1" noChangeArrowheads="1"/>
          </p:cNvSpPr>
          <p:nvPr>
            <p:ph type="body" idx="1"/>
          </p:nvPr>
        </p:nvSpPr>
        <p:spPr>
          <a:xfrm>
            <a:off x="888103" y="4716248"/>
            <a:ext cx="4892884" cy="4466683"/>
          </a:xfrm>
          <a:ln/>
        </p:spPr>
        <p:txBody>
          <a:bodyPr lIns="94645" tIns="47322" rIns="94645" bIns="47322"/>
          <a:lstStyle/>
          <a:p>
            <a:pPr defTabSz="953360">
              <a:spcBef>
                <a:spcPct val="0"/>
              </a:spcBef>
            </a:pPr>
            <a:endParaRPr lang="en-GB" sz="1700" dirty="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6D6819-4753-4246-B6C9-61EB7290F94D}" type="slidenum">
              <a:rPr lang="en-US"/>
              <a:pPr/>
              <a:t>24</a:t>
            </a:fld>
            <a:endParaRPr lang="en-US"/>
          </a:p>
        </p:txBody>
      </p:sp>
      <p:sp>
        <p:nvSpPr>
          <p:cNvPr id="524290" name="Rectangle 2"/>
          <p:cNvSpPr>
            <a:spLocks noGrp="1" noRot="1" noChangeAspect="1" noChangeArrowheads="1" noTextEdit="1"/>
          </p:cNvSpPr>
          <p:nvPr>
            <p:ph type="sldImg"/>
          </p:nvPr>
        </p:nvSpPr>
        <p:spPr>
          <a:xfrm>
            <a:off x="850900" y="744538"/>
            <a:ext cx="4964113" cy="3724275"/>
          </a:xfrm>
          <a:ln/>
        </p:spPr>
      </p:sp>
      <p:sp>
        <p:nvSpPr>
          <p:cNvPr id="524291" name="Rectangle 3"/>
          <p:cNvSpPr>
            <a:spLocks noGrp="1" noChangeArrowheads="1"/>
          </p:cNvSpPr>
          <p:nvPr>
            <p:ph type="body" idx="1"/>
          </p:nvPr>
        </p:nvSpPr>
        <p:spPr>
          <a:xfrm>
            <a:off x="889617" y="4716248"/>
            <a:ext cx="4889858" cy="4466683"/>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1F596A-95F9-422E-AAEB-50977BE90219}" type="slidenum">
              <a:rPr lang="en-US" smtClean="0"/>
              <a:pPr/>
              <a:t>29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C494D9-8F21-4FD9-ABEE-CD3839F489B7}" type="slidenum">
              <a:rPr lang="en-US" smtClean="0"/>
              <a:pPr/>
              <a:t>35</a:t>
            </a:fld>
            <a:endParaRPr lang="en-US"/>
          </a:p>
        </p:txBody>
      </p:sp>
    </p:spTree>
    <p:extLst>
      <p:ext uri="{BB962C8B-B14F-4D97-AF65-F5344CB8AC3E}">
        <p14:creationId xmlns:p14="http://schemas.microsoft.com/office/powerpoint/2010/main" val="16430801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tags" Target="../tags/tag24.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7.xml"/><Relationship Id="rId1" Type="http://schemas.openxmlformats.org/officeDocument/2006/relationships/tags" Target="../tags/tag26.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9.xml"/><Relationship Id="rId1" Type="http://schemas.openxmlformats.org/officeDocument/2006/relationships/tags" Target="../tags/tag28.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1.xml"/><Relationship Id="rId1" Type="http://schemas.openxmlformats.org/officeDocument/2006/relationships/tags" Target="../tags/tag3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3.xml"/><Relationship Id="rId1" Type="http://schemas.openxmlformats.org/officeDocument/2006/relationships/tags" Target="../tags/tag32.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5.xml"/><Relationship Id="rId1" Type="http://schemas.openxmlformats.org/officeDocument/2006/relationships/tags" Target="../tags/tag34.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7.xml"/><Relationship Id="rId1" Type="http://schemas.openxmlformats.org/officeDocument/2006/relationships/tags" Target="../tags/tag3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0" y="6308725"/>
            <a:ext cx="9144000" cy="576263"/>
          </a:xfrm>
          <a:prstGeom prst="rect">
            <a:avLst/>
          </a:prstGeom>
          <a:solidFill>
            <a:schemeClr val="folHlink"/>
          </a:solidFill>
          <a:ln w="9525">
            <a:noFill/>
            <a:miter lim="800000"/>
            <a:headEnd/>
            <a:tailEnd/>
          </a:ln>
          <a:effectLst/>
        </p:spPr>
        <p:txBody>
          <a:bodyPr wrap="none" anchor="ctr"/>
          <a:lstStyle/>
          <a:p>
            <a:endParaRPr lang="en-US"/>
          </a:p>
        </p:txBody>
      </p:sp>
      <p:sp>
        <p:nvSpPr>
          <p:cNvPr id="117763" name="Rectangle 3"/>
          <p:cNvSpPr>
            <a:spLocks noChangeArrowheads="1"/>
          </p:cNvSpPr>
          <p:nvPr/>
        </p:nvSpPr>
        <p:spPr bwMode="auto">
          <a:xfrm>
            <a:off x="0" y="0"/>
            <a:ext cx="9144000" cy="2492375"/>
          </a:xfrm>
          <a:prstGeom prst="rect">
            <a:avLst/>
          </a:prstGeom>
          <a:solidFill>
            <a:schemeClr val="folHlink"/>
          </a:solidFill>
          <a:ln w="9525">
            <a:noFill/>
            <a:miter lim="800000"/>
            <a:headEnd/>
            <a:tailEnd/>
          </a:ln>
          <a:effectLst/>
        </p:spPr>
        <p:txBody>
          <a:bodyPr wrap="none" anchor="ctr"/>
          <a:lstStyle/>
          <a:p>
            <a:endParaRPr lang="en-US"/>
          </a:p>
        </p:txBody>
      </p:sp>
      <p:sp>
        <p:nvSpPr>
          <p:cNvPr id="117764" name="Rectangle 4"/>
          <p:cNvSpPr>
            <a:spLocks noGrp="1" noChangeArrowheads="1"/>
          </p:cNvSpPr>
          <p:nvPr>
            <p:ph type="ctrTitle"/>
          </p:nvPr>
        </p:nvSpPr>
        <p:spPr>
          <a:xfrm>
            <a:off x="685800" y="663575"/>
            <a:ext cx="7772400" cy="1470025"/>
          </a:xfrm>
        </p:spPr>
        <p:txBody>
          <a:bodyPr/>
          <a:lstStyle>
            <a:lvl1pPr algn="ctr">
              <a:defRPr sz="6000"/>
            </a:lvl1pPr>
          </a:lstStyle>
          <a:p>
            <a:r>
              <a:rPr lang="en-US"/>
              <a:t>Click to edit Master title style</a:t>
            </a:r>
          </a:p>
        </p:txBody>
      </p:sp>
      <p:sp>
        <p:nvSpPr>
          <p:cNvPr id="117765" name="Rectangle 5"/>
          <p:cNvSpPr>
            <a:spLocks noGrp="1" noChangeArrowheads="1"/>
          </p:cNvSpPr>
          <p:nvPr>
            <p:ph type="subTitle" idx="1"/>
          </p:nvPr>
        </p:nvSpPr>
        <p:spPr>
          <a:xfrm>
            <a:off x="1371600" y="2924175"/>
            <a:ext cx="6400800" cy="2714625"/>
          </a:xfrm>
        </p:spPr>
        <p:txBody>
          <a:bodyPr/>
          <a:lstStyle>
            <a:lvl1pPr marL="0" indent="0" algn="ctr">
              <a:buFont typeface="Wingdings" pitchFamily="2" charset="2"/>
              <a:buNone/>
              <a:defRPr/>
            </a:lvl1pPr>
          </a:lstStyle>
          <a:p>
            <a:r>
              <a:rPr lang="en-US"/>
              <a:t>Click to edit Master subtitle style</a:t>
            </a:r>
          </a:p>
        </p:txBody>
      </p:sp>
      <p:grpSp>
        <p:nvGrpSpPr>
          <p:cNvPr id="117769" name="Group 9"/>
          <p:cNvGrpSpPr>
            <a:grpSpLocks noChangeAspect="1"/>
          </p:cNvGrpSpPr>
          <p:nvPr/>
        </p:nvGrpSpPr>
        <p:grpSpPr bwMode="auto">
          <a:xfrm>
            <a:off x="9296400" y="228600"/>
            <a:ext cx="1174750" cy="276225"/>
            <a:chOff x="1008" y="2160"/>
            <a:chExt cx="2448" cy="576"/>
          </a:xfrm>
        </p:grpSpPr>
        <p:sp>
          <p:nvSpPr>
            <p:cNvPr id="117770" name="AutoShape 10"/>
            <p:cNvSpPr>
              <a:spLocks noChangeAspect="1" noChangeArrowheads="1"/>
            </p:cNvSpPr>
            <p:nvPr/>
          </p:nvSpPr>
          <p:spPr bwMode="auto">
            <a:xfrm>
              <a:off x="1008" y="2160"/>
              <a:ext cx="576" cy="576"/>
            </a:xfrm>
            <a:prstGeom prst="roundRect">
              <a:avLst>
                <a:gd name="adj" fmla="val 16667"/>
              </a:avLst>
            </a:prstGeom>
            <a:solidFill>
              <a:srgbClr val="506C00"/>
            </a:solidFill>
            <a:ln w="9525">
              <a:noFill/>
              <a:round/>
              <a:headEnd/>
              <a:tailEnd/>
            </a:ln>
            <a:effectLst/>
          </p:spPr>
          <p:txBody>
            <a:bodyPr wrap="none" anchor="ctr"/>
            <a:lstStyle/>
            <a:p>
              <a:endParaRPr lang="en-US"/>
            </a:p>
          </p:txBody>
        </p:sp>
        <p:sp>
          <p:nvSpPr>
            <p:cNvPr id="117771" name="AutoShape 11"/>
            <p:cNvSpPr>
              <a:spLocks noChangeAspect="1" noChangeArrowheads="1"/>
            </p:cNvSpPr>
            <p:nvPr/>
          </p:nvSpPr>
          <p:spPr bwMode="auto">
            <a:xfrm>
              <a:off x="1632" y="2160"/>
              <a:ext cx="576" cy="576"/>
            </a:xfrm>
            <a:prstGeom prst="roundRect">
              <a:avLst>
                <a:gd name="adj" fmla="val 16667"/>
              </a:avLst>
            </a:prstGeom>
            <a:solidFill>
              <a:srgbClr val="729A00"/>
            </a:solidFill>
            <a:ln w="9525">
              <a:noFill/>
              <a:round/>
              <a:headEnd/>
              <a:tailEnd/>
            </a:ln>
            <a:effectLst/>
          </p:spPr>
          <p:txBody>
            <a:bodyPr wrap="none" anchor="ctr"/>
            <a:lstStyle/>
            <a:p>
              <a:endParaRPr lang="en-US"/>
            </a:p>
          </p:txBody>
        </p:sp>
        <p:sp>
          <p:nvSpPr>
            <p:cNvPr id="117772" name="AutoShape 12"/>
            <p:cNvSpPr>
              <a:spLocks noChangeAspect="1" noChangeArrowheads="1"/>
            </p:cNvSpPr>
            <p:nvPr/>
          </p:nvSpPr>
          <p:spPr bwMode="auto">
            <a:xfrm>
              <a:off x="2256" y="2160"/>
              <a:ext cx="576" cy="576"/>
            </a:xfrm>
            <a:prstGeom prst="roundRect">
              <a:avLst>
                <a:gd name="adj" fmla="val 16667"/>
              </a:avLst>
            </a:prstGeom>
            <a:solidFill>
              <a:srgbClr val="99CC00"/>
            </a:solidFill>
            <a:ln w="9525">
              <a:noFill/>
              <a:round/>
              <a:headEnd/>
              <a:tailEnd/>
            </a:ln>
            <a:effectLst/>
          </p:spPr>
          <p:txBody>
            <a:bodyPr wrap="none" anchor="ctr"/>
            <a:lstStyle/>
            <a:p>
              <a:endParaRPr lang="en-US"/>
            </a:p>
          </p:txBody>
        </p:sp>
        <p:sp>
          <p:nvSpPr>
            <p:cNvPr id="117773" name="AutoShape 13"/>
            <p:cNvSpPr>
              <a:spLocks noChangeAspect="1" noChangeArrowheads="1"/>
            </p:cNvSpPr>
            <p:nvPr/>
          </p:nvSpPr>
          <p:spPr bwMode="auto">
            <a:xfrm>
              <a:off x="2880" y="2160"/>
              <a:ext cx="576" cy="576"/>
            </a:xfrm>
            <a:prstGeom prst="roundRect">
              <a:avLst>
                <a:gd name="adj" fmla="val 16667"/>
              </a:avLst>
            </a:prstGeom>
            <a:solidFill>
              <a:schemeClr val="bg1"/>
            </a:solidFill>
            <a:ln w="12700">
              <a:solidFill>
                <a:srgbClr val="729A00"/>
              </a:solidFill>
              <a:round/>
              <a:headEnd/>
              <a:tailEnd/>
            </a:ln>
            <a:effectLst/>
          </p:spPr>
          <p:txBody>
            <a:bodyPr wrap="none" anchor="ctr"/>
            <a:lstStyle/>
            <a:p>
              <a:endParaRPr lang="en-US"/>
            </a:p>
          </p:txBody>
        </p:sp>
        <p:sp>
          <p:nvSpPr>
            <p:cNvPr id="117774" name="Oval 14"/>
            <p:cNvSpPr>
              <a:spLocks noChangeAspect="1" noChangeArrowheads="1"/>
            </p:cNvSpPr>
            <p:nvPr/>
          </p:nvSpPr>
          <p:spPr bwMode="auto">
            <a:xfrm>
              <a:off x="1248" y="2304"/>
              <a:ext cx="96" cy="96"/>
            </a:xfrm>
            <a:prstGeom prst="ellipse">
              <a:avLst/>
            </a:prstGeom>
            <a:solidFill>
              <a:schemeClr val="folHlink"/>
            </a:solidFill>
            <a:ln w="9525">
              <a:solidFill>
                <a:schemeClr val="folHlink"/>
              </a:solidFill>
              <a:round/>
              <a:headEnd/>
              <a:tailEnd/>
            </a:ln>
            <a:effectLst/>
          </p:spPr>
          <p:txBody>
            <a:bodyPr wrap="none" anchor="ctr"/>
            <a:lstStyle/>
            <a:p>
              <a:endParaRPr lang="en-US"/>
            </a:p>
          </p:txBody>
        </p:sp>
        <p:sp>
          <p:nvSpPr>
            <p:cNvPr id="117775" name="Oval 15"/>
            <p:cNvSpPr>
              <a:spLocks noChangeAspect="1" noChangeArrowheads="1"/>
            </p:cNvSpPr>
            <p:nvPr/>
          </p:nvSpPr>
          <p:spPr bwMode="auto">
            <a:xfrm>
              <a:off x="1248" y="2496"/>
              <a:ext cx="96" cy="96"/>
            </a:xfrm>
            <a:prstGeom prst="ellipse">
              <a:avLst/>
            </a:prstGeom>
            <a:solidFill>
              <a:schemeClr val="folHlink"/>
            </a:solidFill>
            <a:ln w="9525">
              <a:solidFill>
                <a:schemeClr val="folHlink"/>
              </a:solidFill>
              <a:round/>
              <a:headEnd/>
              <a:tailEnd/>
            </a:ln>
            <a:effectLst/>
          </p:spPr>
          <p:txBody>
            <a:bodyPr wrap="none" anchor="ctr"/>
            <a:lstStyle/>
            <a:p>
              <a:endParaRPr lang="en-US"/>
            </a:p>
          </p:txBody>
        </p:sp>
        <p:sp>
          <p:nvSpPr>
            <p:cNvPr id="117776" name="Oval 16"/>
            <p:cNvSpPr>
              <a:spLocks noChangeAspect="1" noChangeArrowheads="1"/>
            </p:cNvSpPr>
            <p:nvPr/>
          </p:nvSpPr>
          <p:spPr bwMode="auto">
            <a:xfrm>
              <a:off x="1872" y="2304"/>
              <a:ext cx="96" cy="96"/>
            </a:xfrm>
            <a:prstGeom prst="ellipse">
              <a:avLst/>
            </a:prstGeom>
            <a:solidFill>
              <a:schemeClr val="folHlink"/>
            </a:solidFill>
            <a:ln w="9525">
              <a:solidFill>
                <a:schemeClr val="folHlink"/>
              </a:solidFill>
              <a:round/>
              <a:headEnd/>
              <a:tailEnd/>
            </a:ln>
            <a:effectLst/>
          </p:spPr>
          <p:txBody>
            <a:bodyPr wrap="none" anchor="ctr"/>
            <a:lstStyle/>
            <a:p>
              <a:endParaRPr lang="en-US"/>
            </a:p>
          </p:txBody>
        </p:sp>
        <p:sp>
          <p:nvSpPr>
            <p:cNvPr id="117777" name="Oval 17"/>
            <p:cNvSpPr>
              <a:spLocks noChangeAspect="1" noChangeArrowheads="1"/>
            </p:cNvSpPr>
            <p:nvPr/>
          </p:nvSpPr>
          <p:spPr bwMode="auto">
            <a:xfrm>
              <a:off x="1872" y="2496"/>
              <a:ext cx="96" cy="96"/>
            </a:xfrm>
            <a:prstGeom prst="ellipse">
              <a:avLst/>
            </a:prstGeom>
            <a:solidFill>
              <a:schemeClr val="folHlink"/>
            </a:solidFill>
            <a:ln w="9525">
              <a:solidFill>
                <a:schemeClr val="folHlink"/>
              </a:solidFill>
              <a:round/>
              <a:headEnd/>
              <a:tailEnd/>
            </a:ln>
            <a:effectLst/>
          </p:spPr>
          <p:txBody>
            <a:bodyPr wrap="none" anchor="ctr"/>
            <a:lstStyle/>
            <a:p>
              <a:endParaRPr lang="en-US"/>
            </a:p>
          </p:txBody>
        </p:sp>
        <p:sp>
          <p:nvSpPr>
            <p:cNvPr id="117778" name="Oval 18"/>
            <p:cNvSpPr>
              <a:spLocks noChangeAspect="1" noChangeArrowheads="1"/>
            </p:cNvSpPr>
            <p:nvPr/>
          </p:nvSpPr>
          <p:spPr bwMode="auto">
            <a:xfrm>
              <a:off x="2496" y="2304"/>
              <a:ext cx="96" cy="96"/>
            </a:xfrm>
            <a:prstGeom prst="ellipse">
              <a:avLst/>
            </a:prstGeom>
            <a:solidFill>
              <a:schemeClr val="folHlink"/>
            </a:solidFill>
            <a:ln w="9525">
              <a:solidFill>
                <a:schemeClr val="folHlink"/>
              </a:solidFill>
              <a:round/>
              <a:headEnd/>
              <a:tailEnd/>
            </a:ln>
            <a:effectLst/>
          </p:spPr>
          <p:txBody>
            <a:bodyPr wrap="none" anchor="ctr"/>
            <a:lstStyle/>
            <a:p>
              <a:endParaRPr lang="en-US"/>
            </a:p>
          </p:txBody>
        </p:sp>
        <p:sp>
          <p:nvSpPr>
            <p:cNvPr id="117779" name="Oval 19"/>
            <p:cNvSpPr>
              <a:spLocks noChangeAspect="1" noChangeArrowheads="1"/>
            </p:cNvSpPr>
            <p:nvPr/>
          </p:nvSpPr>
          <p:spPr bwMode="auto">
            <a:xfrm>
              <a:off x="2496" y="2496"/>
              <a:ext cx="96" cy="96"/>
            </a:xfrm>
            <a:prstGeom prst="ellipse">
              <a:avLst/>
            </a:prstGeom>
            <a:solidFill>
              <a:schemeClr val="folHlink"/>
            </a:solidFill>
            <a:ln w="9525">
              <a:solidFill>
                <a:schemeClr val="folHlink"/>
              </a:solidFill>
              <a:round/>
              <a:headEnd/>
              <a:tailEnd/>
            </a:ln>
            <a:effectLst/>
          </p:spPr>
          <p:txBody>
            <a:bodyPr wrap="none" anchor="ctr"/>
            <a:lstStyle/>
            <a:p>
              <a:endParaRPr lang="en-US"/>
            </a:p>
          </p:txBody>
        </p:sp>
        <p:sp>
          <p:nvSpPr>
            <p:cNvPr id="117780" name="Line 20"/>
            <p:cNvSpPr>
              <a:spLocks noChangeAspect="1" noChangeShapeType="1"/>
            </p:cNvSpPr>
            <p:nvPr/>
          </p:nvSpPr>
          <p:spPr bwMode="auto">
            <a:xfrm>
              <a:off x="1296" y="2544"/>
              <a:ext cx="288" cy="0"/>
            </a:xfrm>
            <a:prstGeom prst="line">
              <a:avLst/>
            </a:prstGeom>
            <a:noFill/>
            <a:ln w="19050">
              <a:solidFill>
                <a:schemeClr val="folHlink"/>
              </a:solidFill>
              <a:round/>
              <a:headEnd/>
              <a:tailEnd/>
            </a:ln>
            <a:effectLst/>
          </p:spPr>
          <p:txBody>
            <a:bodyPr/>
            <a:lstStyle/>
            <a:p>
              <a:endParaRPr lang="en-US"/>
            </a:p>
          </p:txBody>
        </p:sp>
        <p:sp>
          <p:nvSpPr>
            <p:cNvPr id="117781" name="Line 21"/>
            <p:cNvSpPr>
              <a:spLocks noChangeAspect="1" noChangeShapeType="1"/>
            </p:cNvSpPr>
            <p:nvPr/>
          </p:nvSpPr>
          <p:spPr bwMode="auto">
            <a:xfrm>
              <a:off x="1632" y="2544"/>
              <a:ext cx="288" cy="0"/>
            </a:xfrm>
            <a:prstGeom prst="line">
              <a:avLst/>
            </a:prstGeom>
            <a:noFill/>
            <a:ln w="19050">
              <a:solidFill>
                <a:schemeClr val="folHlink"/>
              </a:solidFill>
              <a:round/>
              <a:headEnd/>
              <a:tailEnd/>
            </a:ln>
            <a:effectLst/>
          </p:spPr>
          <p:txBody>
            <a:bodyPr/>
            <a:lstStyle/>
            <a:p>
              <a:endParaRPr lang="en-US"/>
            </a:p>
          </p:txBody>
        </p:sp>
        <p:sp>
          <p:nvSpPr>
            <p:cNvPr id="117782" name="Line 22"/>
            <p:cNvSpPr>
              <a:spLocks noChangeAspect="1" noChangeShapeType="1"/>
            </p:cNvSpPr>
            <p:nvPr/>
          </p:nvSpPr>
          <p:spPr bwMode="auto">
            <a:xfrm>
              <a:off x="1920" y="2352"/>
              <a:ext cx="288" cy="0"/>
            </a:xfrm>
            <a:prstGeom prst="line">
              <a:avLst/>
            </a:prstGeom>
            <a:noFill/>
            <a:ln w="19050">
              <a:solidFill>
                <a:schemeClr val="folHlink"/>
              </a:solidFill>
              <a:round/>
              <a:headEnd/>
              <a:tailEnd/>
            </a:ln>
            <a:effectLst/>
          </p:spPr>
          <p:txBody>
            <a:bodyPr/>
            <a:lstStyle/>
            <a:p>
              <a:endParaRPr lang="en-US"/>
            </a:p>
          </p:txBody>
        </p:sp>
        <p:sp>
          <p:nvSpPr>
            <p:cNvPr id="117783" name="Line 23"/>
            <p:cNvSpPr>
              <a:spLocks noChangeAspect="1" noChangeShapeType="1"/>
            </p:cNvSpPr>
            <p:nvPr/>
          </p:nvSpPr>
          <p:spPr bwMode="auto">
            <a:xfrm>
              <a:off x="2544" y="2544"/>
              <a:ext cx="288" cy="0"/>
            </a:xfrm>
            <a:prstGeom prst="line">
              <a:avLst/>
            </a:prstGeom>
            <a:noFill/>
            <a:ln w="19050">
              <a:solidFill>
                <a:schemeClr val="folHlink"/>
              </a:solidFill>
              <a:round/>
              <a:headEnd/>
              <a:tailEnd/>
            </a:ln>
            <a:effectLst/>
          </p:spPr>
          <p:txBody>
            <a:bodyPr/>
            <a:lstStyle/>
            <a:p>
              <a:endParaRPr lang="en-US"/>
            </a:p>
          </p:txBody>
        </p:sp>
        <p:sp>
          <p:nvSpPr>
            <p:cNvPr id="117784" name="Rectangle 24"/>
            <p:cNvSpPr>
              <a:spLocks noChangeAspect="1" noChangeArrowheads="1"/>
            </p:cNvSpPr>
            <p:nvPr/>
          </p:nvSpPr>
          <p:spPr bwMode="auto">
            <a:xfrm>
              <a:off x="3264" y="2423"/>
              <a:ext cx="48" cy="48"/>
            </a:xfrm>
            <a:prstGeom prst="rect">
              <a:avLst/>
            </a:prstGeom>
            <a:solidFill>
              <a:srgbClr val="729A00"/>
            </a:solidFill>
            <a:ln w="9525">
              <a:solidFill>
                <a:srgbClr val="729A00"/>
              </a:solidFill>
              <a:miter lim="800000"/>
              <a:headEnd/>
              <a:tailEnd/>
            </a:ln>
            <a:effectLst/>
          </p:spPr>
          <p:txBody>
            <a:bodyPr wrap="none" anchor="ctr"/>
            <a:lstStyle/>
            <a:p>
              <a:endParaRPr lang="en-US"/>
            </a:p>
          </p:txBody>
        </p:sp>
        <p:sp>
          <p:nvSpPr>
            <p:cNvPr id="117785" name="Rectangle 25"/>
            <p:cNvSpPr>
              <a:spLocks noChangeAspect="1" noChangeArrowheads="1"/>
            </p:cNvSpPr>
            <p:nvPr/>
          </p:nvSpPr>
          <p:spPr bwMode="auto">
            <a:xfrm>
              <a:off x="3216" y="2471"/>
              <a:ext cx="48" cy="48"/>
            </a:xfrm>
            <a:prstGeom prst="rect">
              <a:avLst/>
            </a:prstGeom>
            <a:solidFill>
              <a:srgbClr val="729A00"/>
            </a:solidFill>
            <a:ln w="9525">
              <a:solidFill>
                <a:srgbClr val="729A00"/>
              </a:solidFill>
              <a:miter lim="800000"/>
              <a:headEnd/>
              <a:tailEnd/>
            </a:ln>
            <a:effectLst/>
          </p:spPr>
          <p:txBody>
            <a:bodyPr wrap="none" anchor="ctr"/>
            <a:lstStyle/>
            <a:p>
              <a:endParaRPr lang="en-US"/>
            </a:p>
          </p:txBody>
        </p:sp>
        <p:sp>
          <p:nvSpPr>
            <p:cNvPr id="117786" name="Rectangle 26"/>
            <p:cNvSpPr>
              <a:spLocks noChangeAspect="1" noChangeArrowheads="1"/>
            </p:cNvSpPr>
            <p:nvPr/>
          </p:nvSpPr>
          <p:spPr bwMode="auto">
            <a:xfrm>
              <a:off x="3216" y="2375"/>
              <a:ext cx="48" cy="48"/>
            </a:xfrm>
            <a:prstGeom prst="rect">
              <a:avLst/>
            </a:prstGeom>
            <a:solidFill>
              <a:srgbClr val="729A00"/>
            </a:solidFill>
            <a:ln w="9525">
              <a:solidFill>
                <a:srgbClr val="729A00"/>
              </a:solidFill>
              <a:miter lim="800000"/>
              <a:headEnd/>
              <a:tailEnd/>
            </a:ln>
            <a:effectLst/>
          </p:spPr>
          <p:txBody>
            <a:bodyPr wrap="none" anchor="ctr"/>
            <a:lstStyle/>
            <a:p>
              <a:endParaRPr lang="en-US"/>
            </a:p>
          </p:txBody>
        </p:sp>
        <p:sp>
          <p:nvSpPr>
            <p:cNvPr id="117787" name="Rectangle 27"/>
            <p:cNvSpPr>
              <a:spLocks noChangeAspect="1" noChangeArrowheads="1"/>
            </p:cNvSpPr>
            <p:nvPr/>
          </p:nvSpPr>
          <p:spPr bwMode="auto">
            <a:xfrm>
              <a:off x="3168" y="2519"/>
              <a:ext cx="48" cy="48"/>
            </a:xfrm>
            <a:prstGeom prst="rect">
              <a:avLst/>
            </a:prstGeom>
            <a:solidFill>
              <a:srgbClr val="729A00"/>
            </a:solidFill>
            <a:ln w="9525">
              <a:solidFill>
                <a:srgbClr val="729A00"/>
              </a:solidFill>
              <a:miter lim="800000"/>
              <a:headEnd/>
              <a:tailEnd/>
            </a:ln>
            <a:effectLst/>
          </p:spPr>
          <p:txBody>
            <a:bodyPr wrap="none" anchor="ctr"/>
            <a:lstStyle/>
            <a:p>
              <a:endParaRPr lang="en-US"/>
            </a:p>
          </p:txBody>
        </p:sp>
        <p:sp>
          <p:nvSpPr>
            <p:cNvPr id="117788" name="Rectangle 28"/>
            <p:cNvSpPr>
              <a:spLocks noChangeAspect="1" noChangeArrowheads="1"/>
            </p:cNvSpPr>
            <p:nvPr/>
          </p:nvSpPr>
          <p:spPr bwMode="auto">
            <a:xfrm>
              <a:off x="3168" y="2423"/>
              <a:ext cx="48" cy="48"/>
            </a:xfrm>
            <a:prstGeom prst="rect">
              <a:avLst/>
            </a:prstGeom>
            <a:solidFill>
              <a:srgbClr val="729A00"/>
            </a:solidFill>
            <a:ln w="9525">
              <a:solidFill>
                <a:srgbClr val="729A00"/>
              </a:solidFill>
              <a:miter lim="800000"/>
              <a:headEnd/>
              <a:tailEnd/>
            </a:ln>
            <a:effectLst/>
          </p:spPr>
          <p:txBody>
            <a:bodyPr wrap="none" anchor="ctr"/>
            <a:lstStyle/>
            <a:p>
              <a:endParaRPr lang="en-US"/>
            </a:p>
          </p:txBody>
        </p:sp>
        <p:sp>
          <p:nvSpPr>
            <p:cNvPr id="117789" name="Rectangle 29"/>
            <p:cNvSpPr>
              <a:spLocks noChangeAspect="1" noChangeArrowheads="1"/>
            </p:cNvSpPr>
            <p:nvPr/>
          </p:nvSpPr>
          <p:spPr bwMode="auto">
            <a:xfrm>
              <a:off x="3168" y="2327"/>
              <a:ext cx="48" cy="48"/>
            </a:xfrm>
            <a:prstGeom prst="rect">
              <a:avLst/>
            </a:prstGeom>
            <a:solidFill>
              <a:srgbClr val="729A00"/>
            </a:solidFill>
            <a:ln w="9525">
              <a:solidFill>
                <a:srgbClr val="729A00"/>
              </a:solidFill>
              <a:miter lim="800000"/>
              <a:headEnd/>
              <a:tailEnd/>
            </a:ln>
            <a:effectLst/>
          </p:spPr>
          <p:txBody>
            <a:bodyPr wrap="none" anchor="ctr"/>
            <a:lstStyle/>
            <a:p>
              <a:endParaRPr lang="en-US"/>
            </a:p>
          </p:txBody>
        </p:sp>
        <p:sp>
          <p:nvSpPr>
            <p:cNvPr id="117790" name="Rectangle 30"/>
            <p:cNvSpPr>
              <a:spLocks noChangeAspect="1" noChangeArrowheads="1"/>
            </p:cNvSpPr>
            <p:nvPr/>
          </p:nvSpPr>
          <p:spPr bwMode="auto">
            <a:xfrm>
              <a:off x="3072" y="2423"/>
              <a:ext cx="48" cy="48"/>
            </a:xfrm>
            <a:prstGeom prst="rect">
              <a:avLst/>
            </a:prstGeom>
            <a:solidFill>
              <a:srgbClr val="729A00"/>
            </a:solidFill>
            <a:ln w="9525">
              <a:solidFill>
                <a:srgbClr val="729A00"/>
              </a:solidFill>
              <a:miter lim="800000"/>
              <a:headEnd/>
              <a:tailEnd/>
            </a:ln>
            <a:effectLst/>
          </p:spPr>
          <p:txBody>
            <a:bodyPr wrap="none" anchor="ctr"/>
            <a:lstStyle/>
            <a:p>
              <a:endParaRPr lang="en-US"/>
            </a:p>
          </p:txBody>
        </p:sp>
      </p:grpSp>
      <p:sp>
        <p:nvSpPr>
          <p:cNvPr id="117792" name="Rectangle 32"/>
          <p:cNvSpPr>
            <a:spLocks noChangeArrowheads="1"/>
          </p:cNvSpPr>
          <p:nvPr/>
        </p:nvSpPr>
        <p:spPr bwMode="auto">
          <a:xfrm>
            <a:off x="0" y="-381000"/>
            <a:ext cx="9144000" cy="304800"/>
          </a:xfrm>
          <a:prstGeom prst="rect">
            <a:avLst/>
          </a:prstGeom>
          <a:solidFill>
            <a:srgbClr val="005800"/>
          </a:solidFill>
          <a:ln w="9525">
            <a:noFill/>
            <a:miter lim="800000"/>
            <a:headEnd/>
            <a:tailEnd/>
          </a:ln>
          <a:effectLst/>
        </p:spPr>
        <p:txBody>
          <a:bodyPr wrap="none" anchor="ctr"/>
          <a:lstStyle/>
          <a:p>
            <a:endParaRPr lang="en-US"/>
          </a:p>
        </p:txBody>
      </p:sp>
      <p:pic>
        <p:nvPicPr>
          <p:cNvPr id="117802" name="Picture 42" descr="logo_rund_en"/>
          <p:cNvPicPr>
            <a:picLocks noChangeAspect="1" noChangeArrowheads="1"/>
          </p:cNvPicPr>
          <p:nvPr userDrawn="1"/>
        </p:nvPicPr>
        <p:blipFill>
          <a:blip r:embed="rId2"/>
          <a:srcRect/>
          <a:stretch>
            <a:fillRect/>
          </a:stretch>
        </p:blipFill>
        <p:spPr bwMode="auto">
          <a:xfrm>
            <a:off x="715379" y="5074402"/>
            <a:ext cx="982663" cy="990600"/>
          </a:xfrm>
          <a:prstGeom prst="rect">
            <a:avLst/>
          </a:prstGeom>
          <a:noFill/>
        </p:spPr>
      </p:pic>
      <p:pic>
        <p:nvPicPr>
          <p:cNvPr id="38" name="Picture 63" descr="CISS_logo_2008"/>
          <p:cNvPicPr>
            <a:picLocks noChangeAspect="1" noChangeArrowheads="1"/>
          </p:cNvPicPr>
          <p:nvPr userDrawn="1"/>
        </p:nvPicPr>
        <p:blipFill>
          <a:blip r:embed="rId3"/>
          <a:srcRect b="22273"/>
          <a:stretch>
            <a:fillRect/>
          </a:stretch>
        </p:blipFill>
        <p:spPr bwMode="auto">
          <a:xfrm>
            <a:off x="6547272" y="5410212"/>
            <a:ext cx="2255837" cy="533400"/>
          </a:xfrm>
          <a:prstGeom prst="rect">
            <a:avLst/>
          </a:prstGeom>
          <a:noFill/>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2263" y="133350"/>
            <a:ext cx="2095500" cy="59356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33350"/>
            <a:ext cx="6138863" cy="59356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a:xfrm>
            <a:off x="202783" y="6385511"/>
            <a:ext cx="4152649" cy="312737"/>
          </a:xfrm>
          <a:prstGeom prst="rect">
            <a:avLst/>
          </a:prstGeom>
        </p:spPr>
        <p:txBody>
          <a:bodyPr/>
          <a:lstStyle>
            <a:lvl1pPr>
              <a:defRPr/>
            </a:lvl1pPr>
          </a:lstStyle>
          <a:p>
            <a:r>
              <a:rPr lang="en-US" smtClean="0"/>
              <a:t>AVACS Autumn School 2015</a:t>
            </a:r>
            <a:endParaRPr lang="en-GB"/>
          </a:p>
        </p:txBody>
      </p:sp>
      <p:sp>
        <p:nvSpPr>
          <p:cNvPr id="5" name="Slide Number Placeholder 4"/>
          <p:cNvSpPr>
            <a:spLocks noGrp="1"/>
          </p:cNvSpPr>
          <p:nvPr>
            <p:ph type="sldNum" sz="quarter" idx="11"/>
          </p:nvPr>
        </p:nvSpPr>
        <p:spPr>
          <a:xfrm>
            <a:off x="5112585" y="6399380"/>
            <a:ext cx="1473200" cy="312737"/>
          </a:xfrm>
          <a:prstGeom prst="rect">
            <a:avLst/>
          </a:prstGeom>
        </p:spPr>
        <p:txBody>
          <a:bodyPr/>
          <a:lstStyle>
            <a:lvl1pPr>
              <a:defRPr/>
            </a:lvl1pPr>
          </a:lstStyle>
          <a:p>
            <a:r>
              <a:rPr lang="en-GB"/>
              <a:t>Kim Larsen [</a:t>
            </a:r>
            <a:fld id="{A47BC824-2100-4B1A-B5F0-D185C68270FE}" type="slidenum">
              <a:rPr lang="en-GB"/>
              <a:pPr/>
              <a:t>‹#›</a:t>
            </a:fld>
            <a:r>
              <a:rPr lang="en-GB"/>
              <a:t>]</a:t>
            </a: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81000" y="133350"/>
            <a:ext cx="779145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95288" y="1268413"/>
            <a:ext cx="4110037"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57725" y="1268413"/>
            <a:ext cx="4110038" cy="4800600"/>
          </a:xfrm>
        </p:spPr>
        <p:txBody>
          <a:bodyPr/>
          <a:lstStyle/>
          <a:p>
            <a:endParaRPr lang="en-US"/>
          </a:p>
        </p:txBody>
      </p:sp>
      <p:sp>
        <p:nvSpPr>
          <p:cNvPr id="7" name="Footer Placeholder 6"/>
          <p:cNvSpPr>
            <a:spLocks noGrp="1" noChangeArrowheads="1"/>
          </p:cNvSpPr>
          <p:nvPr>
            <p:ph type="ftr" sz="quarter" idx="3"/>
            <p:custDataLst>
              <p:tags r:id="rId1"/>
            </p:custDataLst>
          </p:nvPr>
        </p:nvSpPr>
        <p:spPr bwMode="auto">
          <a:xfrm>
            <a:off x="202783" y="6385511"/>
            <a:ext cx="4152649"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3B6705"/>
                </a:solidFill>
                <a:latin typeface="Lucida Sans Unicode" pitchFamily="34" charset="0"/>
              </a:defRPr>
            </a:lvl1pPr>
          </a:lstStyle>
          <a:p>
            <a:r>
              <a:rPr lang="en-US" smtClean="0"/>
              <a:t>AVACS Autumn School 2015</a:t>
            </a:r>
            <a:endParaRPr lang="en-GB" dirty="0"/>
          </a:p>
        </p:txBody>
      </p:sp>
      <p:sp>
        <p:nvSpPr>
          <p:cNvPr id="8" name="Slide Number Placeholder 7"/>
          <p:cNvSpPr>
            <a:spLocks noGrp="1" noChangeArrowheads="1"/>
          </p:cNvSpPr>
          <p:nvPr>
            <p:ph type="sldNum" sz="quarter" idx="4"/>
            <p:custDataLst>
              <p:tags r:id="rId2"/>
            </p:custDataLst>
          </p:nvPr>
        </p:nvSpPr>
        <p:spPr bwMode="auto">
          <a:xfrm>
            <a:off x="5112585" y="6399380"/>
            <a:ext cx="1473200"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3B6705"/>
                </a:solidFill>
                <a:latin typeface="Lucida Sans Unicode" pitchFamily="34" charset="0"/>
              </a:defRPr>
            </a:lvl1pPr>
          </a:lstStyle>
          <a:p>
            <a:r>
              <a:rPr lang="en-GB" dirty="0" smtClean="0"/>
              <a:t>Kim Larsen [</a:t>
            </a:r>
            <a:fld id="{3C55F532-70EC-4BB0-8F7B-D5093D26A9F4}" type="slidenum">
              <a:rPr lang="en-GB" smtClean="0"/>
              <a:pPr/>
              <a:t>‹#›</a:t>
            </a:fld>
            <a:r>
              <a:rPr lang="en-GB" dirty="0" smtClean="0"/>
              <a:t>]</a:t>
            </a:r>
            <a:endParaRPr lang="en-GB"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33350"/>
            <a:ext cx="779145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95288" y="1268413"/>
            <a:ext cx="4110037"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7725" y="1268413"/>
            <a:ext cx="4110038"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7725" y="3744913"/>
            <a:ext cx="4110038"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6"/>
          <p:cNvSpPr>
            <a:spLocks noGrp="1" noChangeArrowheads="1"/>
          </p:cNvSpPr>
          <p:nvPr>
            <p:ph type="ftr" sz="quarter" idx="10"/>
            <p:custDataLst>
              <p:tags r:id="rId1"/>
            </p:custDataLst>
          </p:nvPr>
        </p:nvSpPr>
        <p:spPr bwMode="auto">
          <a:xfrm>
            <a:off x="202783" y="6385511"/>
            <a:ext cx="4152649"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3B6705"/>
                </a:solidFill>
                <a:latin typeface="Lucida Sans Unicode" pitchFamily="34" charset="0"/>
              </a:defRPr>
            </a:lvl1pPr>
          </a:lstStyle>
          <a:p>
            <a:r>
              <a:rPr lang="en-US" smtClean="0"/>
              <a:t>AVACS Autumn School 2015</a:t>
            </a:r>
            <a:endParaRPr lang="en-GB" dirty="0"/>
          </a:p>
        </p:txBody>
      </p:sp>
      <p:sp>
        <p:nvSpPr>
          <p:cNvPr id="9" name="Rectangle 7"/>
          <p:cNvSpPr>
            <a:spLocks noGrp="1" noChangeArrowheads="1"/>
          </p:cNvSpPr>
          <p:nvPr>
            <p:ph type="sldNum" sz="quarter" idx="11"/>
            <p:custDataLst>
              <p:tags r:id="rId2"/>
            </p:custDataLst>
          </p:nvPr>
        </p:nvSpPr>
        <p:spPr bwMode="auto">
          <a:xfrm>
            <a:off x="5112585" y="6399380"/>
            <a:ext cx="1473200"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3B6705"/>
                </a:solidFill>
                <a:latin typeface="Lucida Sans Unicode" pitchFamily="34" charset="0"/>
              </a:defRPr>
            </a:lvl1pPr>
          </a:lstStyle>
          <a:p>
            <a:r>
              <a:rPr lang="en-GB" dirty="0" smtClean="0"/>
              <a:t>Kim Larsen [</a:t>
            </a:r>
            <a:fld id="{3C55F532-70EC-4BB0-8F7B-D5093D26A9F4}" type="slidenum">
              <a:rPr lang="en-GB" smtClean="0"/>
              <a:pPr/>
              <a:t>‹#›</a:t>
            </a:fld>
            <a:r>
              <a:rPr lang="en-GB" dirty="0" smtClean="0"/>
              <a:t>]</a:t>
            </a:r>
            <a:endParaRPr lang="en-GB"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133350"/>
            <a:ext cx="779145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95288" y="1268413"/>
            <a:ext cx="4110037"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57725" y="1268413"/>
            <a:ext cx="4110038" cy="4800600"/>
          </a:xfrm>
        </p:spPr>
        <p:txBody>
          <a:bodyPr/>
          <a:lstStyle/>
          <a:p>
            <a:endParaRPr lang="en-US"/>
          </a:p>
        </p:txBody>
      </p:sp>
      <p:sp>
        <p:nvSpPr>
          <p:cNvPr id="7" name="Footer Placeholder 6"/>
          <p:cNvSpPr>
            <a:spLocks noGrp="1" noChangeArrowheads="1"/>
          </p:cNvSpPr>
          <p:nvPr>
            <p:ph type="ftr" sz="quarter" idx="10"/>
            <p:custDataLst>
              <p:tags r:id="rId1"/>
            </p:custDataLst>
          </p:nvPr>
        </p:nvSpPr>
        <p:spPr bwMode="auto">
          <a:xfrm>
            <a:off x="202783" y="6385511"/>
            <a:ext cx="4152649"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3B6705"/>
                </a:solidFill>
                <a:latin typeface="Lucida Sans Unicode" pitchFamily="34" charset="0"/>
              </a:defRPr>
            </a:lvl1pPr>
          </a:lstStyle>
          <a:p>
            <a:r>
              <a:rPr lang="en-US" smtClean="0"/>
              <a:t>AVACS Autumn School 2015</a:t>
            </a:r>
            <a:endParaRPr lang="en-GB" dirty="0"/>
          </a:p>
        </p:txBody>
      </p:sp>
      <p:sp>
        <p:nvSpPr>
          <p:cNvPr id="8" name="Slide Number Placeholder 7"/>
          <p:cNvSpPr>
            <a:spLocks noGrp="1" noChangeArrowheads="1"/>
          </p:cNvSpPr>
          <p:nvPr>
            <p:ph type="sldNum" sz="quarter" idx="11"/>
            <p:custDataLst>
              <p:tags r:id="rId2"/>
            </p:custDataLst>
          </p:nvPr>
        </p:nvSpPr>
        <p:spPr bwMode="auto">
          <a:xfrm>
            <a:off x="5112585" y="6399380"/>
            <a:ext cx="1473200"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3B6705"/>
                </a:solidFill>
                <a:latin typeface="Lucida Sans Unicode" pitchFamily="34" charset="0"/>
              </a:defRPr>
            </a:lvl1pPr>
          </a:lstStyle>
          <a:p>
            <a:r>
              <a:rPr lang="en-GB" dirty="0" smtClean="0"/>
              <a:t>Kim Larsen [</a:t>
            </a:r>
            <a:fld id="{3C55F532-70EC-4BB0-8F7B-D5093D26A9F4}" type="slidenum">
              <a:rPr lang="en-GB" smtClean="0"/>
              <a:pPr/>
              <a:t>‹#›</a:t>
            </a:fld>
            <a:r>
              <a:rPr lang="en-GB" dirty="0" smtClean="0"/>
              <a:t>]</a:t>
            </a:r>
            <a:endParaRPr lang="en-GB"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71550" y="133350"/>
            <a:ext cx="5886450" cy="762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95288" y="1268413"/>
            <a:ext cx="4110037" cy="4800600"/>
          </a:xfrm>
        </p:spPr>
        <p:txBody>
          <a:bodyPr/>
          <a:lstStyle/>
          <a:p>
            <a:endParaRPr lang="en-US"/>
          </a:p>
        </p:txBody>
      </p:sp>
      <p:sp>
        <p:nvSpPr>
          <p:cNvPr id="4" name="Text Placeholder 3"/>
          <p:cNvSpPr>
            <a:spLocks noGrp="1"/>
          </p:cNvSpPr>
          <p:nvPr>
            <p:ph type="body" sz="half" idx="2"/>
          </p:nvPr>
        </p:nvSpPr>
        <p:spPr>
          <a:xfrm>
            <a:off x="4657725" y="1268413"/>
            <a:ext cx="4110038"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95288" y="6392863"/>
            <a:ext cx="3567112" cy="312737"/>
          </a:xfrm>
        </p:spPr>
        <p:txBody>
          <a:bodyPr/>
          <a:lstStyle>
            <a:lvl1pPr>
              <a:defRPr/>
            </a:lvl1pPr>
          </a:lstStyle>
          <a:p>
            <a:r>
              <a:rPr lang="en-US" smtClean="0"/>
              <a:t>AVACS Autumn School 2015</a:t>
            </a:r>
            <a:endParaRPr lang="en-GB"/>
          </a:p>
        </p:txBody>
      </p:sp>
      <p:sp>
        <p:nvSpPr>
          <p:cNvPr id="6" name="Slide Number Placeholder 5"/>
          <p:cNvSpPr>
            <a:spLocks noGrp="1"/>
          </p:cNvSpPr>
          <p:nvPr>
            <p:ph type="sldNum" sz="quarter" idx="11"/>
          </p:nvPr>
        </p:nvSpPr>
        <p:spPr>
          <a:xfrm>
            <a:off x="4343400" y="6469063"/>
            <a:ext cx="2362200" cy="312737"/>
          </a:xfrm>
        </p:spPr>
        <p:txBody>
          <a:bodyPr/>
          <a:lstStyle>
            <a:lvl1pPr>
              <a:defRPr/>
            </a:lvl1pPr>
          </a:lstStyle>
          <a:p>
            <a:r>
              <a:rPr lang="en-GB"/>
              <a:t>Kim Guldstrand Larsen [</a:t>
            </a:r>
            <a:fld id="{EB0A4779-10AF-42E1-80DE-7EB5F6A5A293}" type="slidenum">
              <a:rPr lang="en-GB"/>
              <a:pPr/>
              <a:t>‹#›</a:t>
            </a:fld>
            <a:r>
              <a:rPr lang="en-GB"/>
              <a:t>]</a:t>
            </a: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0" y="6308725"/>
            <a:ext cx="9144000" cy="576263"/>
          </a:xfrm>
          <a:prstGeom prst="rect">
            <a:avLst/>
          </a:prstGeom>
          <a:solidFill>
            <a:schemeClr val="folHlink"/>
          </a:solidFill>
          <a:ln w="9525">
            <a:noFill/>
            <a:miter lim="800000"/>
            <a:headEnd/>
            <a:tailEnd/>
          </a:ln>
          <a:effectLst/>
        </p:spPr>
        <p:txBody>
          <a:bodyPr wrap="none" anchor="ctr"/>
          <a:lstStyle/>
          <a:p>
            <a:pPr algn="ctr" rtl="0" fontAlgn="base">
              <a:spcBef>
                <a:spcPct val="0"/>
              </a:spcBef>
              <a:spcAft>
                <a:spcPct val="0"/>
              </a:spcAft>
            </a:pPr>
            <a:endParaRPr lang="en-US" kern="1200">
              <a:solidFill>
                <a:srgbClr val="000000"/>
              </a:solidFill>
              <a:latin typeface="Arial" charset="0"/>
              <a:ea typeface="+mn-ea"/>
              <a:cs typeface="+mn-cs"/>
            </a:endParaRPr>
          </a:p>
        </p:txBody>
      </p:sp>
      <p:sp>
        <p:nvSpPr>
          <p:cNvPr id="117763" name="Rectangle 3"/>
          <p:cNvSpPr>
            <a:spLocks noChangeArrowheads="1"/>
          </p:cNvSpPr>
          <p:nvPr/>
        </p:nvSpPr>
        <p:spPr bwMode="auto">
          <a:xfrm>
            <a:off x="0" y="0"/>
            <a:ext cx="9144000" cy="2492375"/>
          </a:xfrm>
          <a:prstGeom prst="rect">
            <a:avLst/>
          </a:prstGeom>
          <a:solidFill>
            <a:schemeClr val="folHlink"/>
          </a:solidFill>
          <a:ln w="9525">
            <a:noFill/>
            <a:miter lim="800000"/>
            <a:headEnd/>
            <a:tailEnd/>
          </a:ln>
          <a:effectLst/>
        </p:spPr>
        <p:txBody>
          <a:bodyPr wrap="none" anchor="ctr"/>
          <a:lstStyle/>
          <a:p>
            <a:pPr algn="ctr" rtl="0" fontAlgn="base">
              <a:spcBef>
                <a:spcPct val="0"/>
              </a:spcBef>
              <a:spcAft>
                <a:spcPct val="0"/>
              </a:spcAft>
            </a:pPr>
            <a:endParaRPr lang="en-US" kern="1200">
              <a:solidFill>
                <a:srgbClr val="000000"/>
              </a:solidFill>
              <a:latin typeface="Arial" charset="0"/>
              <a:ea typeface="+mn-ea"/>
              <a:cs typeface="+mn-cs"/>
            </a:endParaRPr>
          </a:p>
        </p:txBody>
      </p:sp>
      <p:sp>
        <p:nvSpPr>
          <p:cNvPr id="117764" name="Rectangle 4"/>
          <p:cNvSpPr>
            <a:spLocks noGrp="1" noChangeArrowheads="1"/>
          </p:cNvSpPr>
          <p:nvPr>
            <p:ph type="ctrTitle"/>
          </p:nvPr>
        </p:nvSpPr>
        <p:spPr>
          <a:xfrm>
            <a:off x="685800" y="663575"/>
            <a:ext cx="7772400" cy="1470025"/>
          </a:xfrm>
        </p:spPr>
        <p:txBody>
          <a:bodyPr/>
          <a:lstStyle>
            <a:lvl1pPr algn="ctr">
              <a:defRPr sz="6000"/>
            </a:lvl1pPr>
          </a:lstStyle>
          <a:p>
            <a:r>
              <a:rPr lang="en-US"/>
              <a:t>Click to edit Master title style</a:t>
            </a:r>
          </a:p>
        </p:txBody>
      </p:sp>
      <p:sp>
        <p:nvSpPr>
          <p:cNvPr id="117765" name="Rectangle 5"/>
          <p:cNvSpPr>
            <a:spLocks noGrp="1" noChangeArrowheads="1"/>
          </p:cNvSpPr>
          <p:nvPr>
            <p:ph type="subTitle" idx="1"/>
          </p:nvPr>
        </p:nvSpPr>
        <p:spPr>
          <a:xfrm>
            <a:off x="1371600" y="2924175"/>
            <a:ext cx="6400800" cy="2714625"/>
          </a:xfrm>
        </p:spPr>
        <p:txBody>
          <a:bodyPr/>
          <a:lstStyle>
            <a:lvl1pPr marL="0" indent="0" algn="ctr">
              <a:buFont typeface="Wingdings" pitchFamily="2" charset="2"/>
              <a:buNone/>
              <a:defRPr/>
            </a:lvl1pPr>
          </a:lstStyle>
          <a:p>
            <a:r>
              <a:rPr lang="en-US"/>
              <a:t>Click to edit Master subtitle style</a:t>
            </a:r>
          </a:p>
        </p:txBody>
      </p:sp>
      <p:grpSp>
        <p:nvGrpSpPr>
          <p:cNvPr id="2" name="Group 9"/>
          <p:cNvGrpSpPr>
            <a:grpSpLocks noChangeAspect="1"/>
          </p:cNvGrpSpPr>
          <p:nvPr/>
        </p:nvGrpSpPr>
        <p:grpSpPr bwMode="auto">
          <a:xfrm>
            <a:off x="9296400" y="228600"/>
            <a:ext cx="1174750" cy="276225"/>
            <a:chOff x="1008" y="2160"/>
            <a:chExt cx="2448" cy="576"/>
          </a:xfrm>
        </p:grpSpPr>
        <p:sp>
          <p:nvSpPr>
            <p:cNvPr id="117770" name="AutoShape 10"/>
            <p:cNvSpPr>
              <a:spLocks noChangeAspect="1" noChangeArrowheads="1"/>
            </p:cNvSpPr>
            <p:nvPr/>
          </p:nvSpPr>
          <p:spPr bwMode="auto">
            <a:xfrm>
              <a:off x="1008" y="2160"/>
              <a:ext cx="576" cy="576"/>
            </a:xfrm>
            <a:prstGeom prst="roundRect">
              <a:avLst>
                <a:gd name="adj" fmla="val 16667"/>
              </a:avLst>
            </a:prstGeom>
            <a:solidFill>
              <a:srgbClr val="506C00"/>
            </a:solidFill>
            <a:ln w="9525">
              <a:noFill/>
              <a:round/>
              <a:headEnd/>
              <a:tailEnd/>
            </a:ln>
            <a:effectLst/>
          </p:spPr>
          <p:txBody>
            <a:bodyPr wrap="none" anchor="ctr"/>
            <a:lstStyle/>
            <a:p>
              <a:pPr algn="ctr" rtl="0" fontAlgn="base">
                <a:spcBef>
                  <a:spcPct val="0"/>
                </a:spcBef>
                <a:spcAft>
                  <a:spcPct val="0"/>
                </a:spcAft>
              </a:pPr>
              <a:endParaRPr lang="en-US" kern="1200">
                <a:solidFill>
                  <a:srgbClr val="000000"/>
                </a:solidFill>
                <a:latin typeface="Arial" charset="0"/>
                <a:ea typeface="+mn-ea"/>
                <a:cs typeface="+mn-cs"/>
              </a:endParaRPr>
            </a:p>
          </p:txBody>
        </p:sp>
        <p:sp>
          <p:nvSpPr>
            <p:cNvPr id="117771" name="AutoShape 11"/>
            <p:cNvSpPr>
              <a:spLocks noChangeAspect="1" noChangeArrowheads="1"/>
            </p:cNvSpPr>
            <p:nvPr/>
          </p:nvSpPr>
          <p:spPr bwMode="auto">
            <a:xfrm>
              <a:off x="1632" y="2160"/>
              <a:ext cx="576" cy="576"/>
            </a:xfrm>
            <a:prstGeom prst="roundRect">
              <a:avLst>
                <a:gd name="adj" fmla="val 16667"/>
              </a:avLst>
            </a:prstGeom>
            <a:solidFill>
              <a:srgbClr val="729A00"/>
            </a:solidFill>
            <a:ln w="9525">
              <a:noFill/>
              <a:round/>
              <a:headEnd/>
              <a:tailEnd/>
            </a:ln>
            <a:effectLst/>
          </p:spPr>
          <p:txBody>
            <a:bodyPr wrap="none" anchor="ctr"/>
            <a:lstStyle/>
            <a:p>
              <a:pPr algn="ctr" rtl="0" fontAlgn="base">
                <a:spcBef>
                  <a:spcPct val="0"/>
                </a:spcBef>
                <a:spcAft>
                  <a:spcPct val="0"/>
                </a:spcAft>
              </a:pPr>
              <a:endParaRPr lang="en-US" kern="1200">
                <a:solidFill>
                  <a:srgbClr val="000000"/>
                </a:solidFill>
                <a:latin typeface="Arial" charset="0"/>
                <a:ea typeface="+mn-ea"/>
                <a:cs typeface="+mn-cs"/>
              </a:endParaRPr>
            </a:p>
          </p:txBody>
        </p:sp>
        <p:sp>
          <p:nvSpPr>
            <p:cNvPr id="117772" name="AutoShape 12"/>
            <p:cNvSpPr>
              <a:spLocks noChangeAspect="1" noChangeArrowheads="1"/>
            </p:cNvSpPr>
            <p:nvPr/>
          </p:nvSpPr>
          <p:spPr bwMode="auto">
            <a:xfrm>
              <a:off x="2256" y="2160"/>
              <a:ext cx="576" cy="576"/>
            </a:xfrm>
            <a:prstGeom prst="roundRect">
              <a:avLst>
                <a:gd name="adj" fmla="val 16667"/>
              </a:avLst>
            </a:prstGeom>
            <a:solidFill>
              <a:srgbClr val="99CC00"/>
            </a:solidFill>
            <a:ln w="9525">
              <a:noFill/>
              <a:round/>
              <a:headEnd/>
              <a:tailEnd/>
            </a:ln>
            <a:effectLst/>
          </p:spPr>
          <p:txBody>
            <a:bodyPr wrap="none" anchor="ctr"/>
            <a:lstStyle/>
            <a:p>
              <a:pPr algn="ctr" rtl="0" fontAlgn="base">
                <a:spcBef>
                  <a:spcPct val="0"/>
                </a:spcBef>
                <a:spcAft>
                  <a:spcPct val="0"/>
                </a:spcAft>
              </a:pPr>
              <a:endParaRPr lang="en-US" kern="1200">
                <a:solidFill>
                  <a:srgbClr val="000000"/>
                </a:solidFill>
                <a:latin typeface="Arial" charset="0"/>
                <a:ea typeface="+mn-ea"/>
                <a:cs typeface="+mn-cs"/>
              </a:endParaRPr>
            </a:p>
          </p:txBody>
        </p:sp>
        <p:sp>
          <p:nvSpPr>
            <p:cNvPr id="117773" name="AutoShape 13"/>
            <p:cNvSpPr>
              <a:spLocks noChangeAspect="1" noChangeArrowheads="1"/>
            </p:cNvSpPr>
            <p:nvPr/>
          </p:nvSpPr>
          <p:spPr bwMode="auto">
            <a:xfrm>
              <a:off x="2880" y="2160"/>
              <a:ext cx="576" cy="576"/>
            </a:xfrm>
            <a:prstGeom prst="roundRect">
              <a:avLst>
                <a:gd name="adj" fmla="val 16667"/>
              </a:avLst>
            </a:prstGeom>
            <a:solidFill>
              <a:schemeClr val="bg1"/>
            </a:solidFill>
            <a:ln w="12700">
              <a:solidFill>
                <a:srgbClr val="729A00"/>
              </a:solidFill>
              <a:round/>
              <a:headEnd/>
              <a:tailEnd/>
            </a:ln>
            <a:effectLst/>
          </p:spPr>
          <p:txBody>
            <a:bodyPr wrap="none" anchor="ctr"/>
            <a:lstStyle/>
            <a:p>
              <a:pPr algn="ctr" rtl="0" fontAlgn="base">
                <a:spcBef>
                  <a:spcPct val="0"/>
                </a:spcBef>
                <a:spcAft>
                  <a:spcPct val="0"/>
                </a:spcAft>
              </a:pPr>
              <a:endParaRPr lang="en-US" kern="1200">
                <a:solidFill>
                  <a:srgbClr val="000000"/>
                </a:solidFill>
                <a:latin typeface="Arial" charset="0"/>
                <a:ea typeface="+mn-ea"/>
                <a:cs typeface="+mn-cs"/>
              </a:endParaRPr>
            </a:p>
          </p:txBody>
        </p:sp>
        <p:sp>
          <p:nvSpPr>
            <p:cNvPr id="117774" name="Oval 14"/>
            <p:cNvSpPr>
              <a:spLocks noChangeAspect="1" noChangeArrowheads="1"/>
            </p:cNvSpPr>
            <p:nvPr/>
          </p:nvSpPr>
          <p:spPr bwMode="auto">
            <a:xfrm>
              <a:off x="1248" y="2304"/>
              <a:ext cx="96" cy="96"/>
            </a:xfrm>
            <a:prstGeom prst="ellipse">
              <a:avLst/>
            </a:prstGeom>
            <a:solidFill>
              <a:schemeClr val="folHlink"/>
            </a:solidFill>
            <a:ln w="9525">
              <a:solidFill>
                <a:schemeClr val="folHlink"/>
              </a:solidFill>
              <a:round/>
              <a:headEnd/>
              <a:tailEnd/>
            </a:ln>
            <a:effectLst/>
          </p:spPr>
          <p:txBody>
            <a:bodyPr wrap="none" anchor="ctr"/>
            <a:lstStyle/>
            <a:p>
              <a:pPr algn="ctr" rtl="0" fontAlgn="base">
                <a:spcBef>
                  <a:spcPct val="0"/>
                </a:spcBef>
                <a:spcAft>
                  <a:spcPct val="0"/>
                </a:spcAft>
              </a:pPr>
              <a:endParaRPr lang="en-US" kern="1200">
                <a:solidFill>
                  <a:srgbClr val="000000"/>
                </a:solidFill>
                <a:latin typeface="Arial" charset="0"/>
                <a:ea typeface="+mn-ea"/>
                <a:cs typeface="+mn-cs"/>
              </a:endParaRPr>
            </a:p>
          </p:txBody>
        </p:sp>
        <p:sp>
          <p:nvSpPr>
            <p:cNvPr id="117775" name="Oval 15"/>
            <p:cNvSpPr>
              <a:spLocks noChangeAspect="1" noChangeArrowheads="1"/>
            </p:cNvSpPr>
            <p:nvPr/>
          </p:nvSpPr>
          <p:spPr bwMode="auto">
            <a:xfrm>
              <a:off x="1248" y="2496"/>
              <a:ext cx="96" cy="96"/>
            </a:xfrm>
            <a:prstGeom prst="ellipse">
              <a:avLst/>
            </a:prstGeom>
            <a:solidFill>
              <a:schemeClr val="folHlink"/>
            </a:solidFill>
            <a:ln w="9525">
              <a:solidFill>
                <a:schemeClr val="folHlink"/>
              </a:solidFill>
              <a:round/>
              <a:headEnd/>
              <a:tailEnd/>
            </a:ln>
            <a:effectLst/>
          </p:spPr>
          <p:txBody>
            <a:bodyPr wrap="none" anchor="ctr"/>
            <a:lstStyle/>
            <a:p>
              <a:pPr algn="ctr" rtl="0" fontAlgn="base">
                <a:spcBef>
                  <a:spcPct val="0"/>
                </a:spcBef>
                <a:spcAft>
                  <a:spcPct val="0"/>
                </a:spcAft>
              </a:pPr>
              <a:endParaRPr lang="en-US" kern="1200">
                <a:solidFill>
                  <a:srgbClr val="000000"/>
                </a:solidFill>
                <a:latin typeface="Arial" charset="0"/>
                <a:ea typeface="+mn-ea"/>
                <a:cs typeface="+mn-cs"/>
              </a:endParaRPr>
            </a:p>
          </p:txBody>
        </p:sp>
        <p:sp>
          <p:nvSpPr>
            <p:cNvPr id="117776" name="Oval 16"/>
            <p:cNvSpPr>
              <a:spLocks noChangeAspect="1" noChangeArrowheads="1"/>
            </p:cNvSpPr>
            <p:nvPr/>
          </p:nvSpPr>
          <p:spPr bwMode="auto">
            <a:xfrm>
              <a:off x="1872" y="2304"/>
              <a:ext cx="96" cy="96"/>
            </a:xfrm>
            <a:prstGeom prst="ellipse">
              <a:avLst/>
            </a:prstGeom>
            <a:solidFill>
              <a:schemeClr val="folHlink"/>
            </a:solidFill>
            <a:ln w="9525">
              <a:solidFill>
                <a:schemeClr val="folHlink"/>
              </a:solidFill>
              <a:round/>
              <a:headEnd/>
              <a:tailEnd/>
            </a:ln>
            <a:effectLst/>
          </p:spPr>
          <p:txBody>
            <a:bodyPr wrap="none" anchor="ctr"/>
            <a:lstStyle/>
            <a:p>
              <a:pPr algn="ctr" rtl="0" fontAlgn="base">
                <a:spcBef>
                  <a:spcPct val="0"/>
                </a:spcBef>
                <a:spcAft>
                  <a:spcPct val="0"/>
                </a:spcAft>
              </a:pPr>
              <a:endParaRPr lang="en-US" kern="1200">
                <a:solidFill>
                  <a:srgbClr val="000000"/>
                </a:solidFill>
                <a:latin typeface="Arial" charset="0"/>
                <a:ea typeface="+mn-ea"/>
                <a:cs typeface="+mn-cs"/>
              </a:endParaRPr>
            </a:p>
          </p:txBody>
        </p:sp>
        <p:sp>
          <p:nvSpPr>
            <p:cNvPr id="117777" name="Oval 17"/>
            <p:cNvSpPr>
              <a:spLocks noChangeAspect="1" noChangeArrowheads="1"/>
            </p:cNvSpPr>
            <p:nvPr/>
          </p:nvSpPr>
          <p:spPr bwMode="auto">
            <a:xfrm>
              <a:off x="1872" y="2496"/>
              <a:ext cx="96" cy="96"/>
            </a:xfrm>
            <a:prstGeom prst="ellipse">
              <a:avLst/>
            </a:prstGeom>
            <a:solidFill>
              <a:schemeClr val="folHlink"/>
            </a:solidFill>
            <a:ln w="9525">
              <a:solidFill>
                <a:schemeClr val="folHlink"/>
              </a:solidFill>
              <a:round/>
              <a:headEnd/>
              <a:tailEnd/>
            </a:ln>
            <a:effectLst/>
          </p:spPr>
          <p:txBody>
            <a:bodyPr wrap="none" anchor="ctr"/>
            <a:lstStyle/>
            <a:p>
              <a:pPr algn="ctr" rtl="0" fontAlgn="base">
                <a:spcBef>
                  <a:spcPct val="0"/>
                </a:spcBef>
                <a:spcAft>
                  <a:spcPct val="0"/>
                </a:spcAft>
              </a:pPr>
              <a:endParaRPr lang="en-US" kern="1200">
                <a:solidFill>
                  <a:srgbClr val="000000"/>
                </a:solidFill>
                <a:latin typeface="Arial" charset="0"/>
                <a:ea typeface="+mn-ea"/>
                <a:cs typeface="+mn-cs"/>
              </a:endParaRPr>
            </a:p>
          </p:txBody>
        </p:sp>
        <p:sp>
          <p:nvSpPr>
            <p:cNvPr id="117778" name="Oval 18"/>
            <p:cNvSpPr>
              <a:spLocks noChangeAspect="1" noChangeArrowheads="1"/>
            </p:cNvSpPr>
            <p:nvPr/>
          </p:nvSpPr>
          <p:spPr bwMode="auto">
            <a:xfrm>
              <a:off x="2496" y="2304"/>
              <a:ext cx="96" cy="96"/>
            </a:xfrm>
            <a:prstGeom prst="ellipse">
              <a:avLst/>
            </a:prstGeom>
            <a:solidFill>
              <a:schemeClr val="folHlink"/>
            </a:solidFill>
            <a:ln w="9525">
              <a:solidFill>
                <a:schemeClr val="folHlink"/>
              </a:solidFill>
              <a:round/>
              <a:headEnd/>
              <a:tailEnd/>
            </a:ln>
            <a:effectLst/>
          </p:spPr>
          <p:txBody>
            <a:bodyPr wrap="none" anchor="ctr"/>
            <a:lstStyle/>
            <a:p>
              <a:pPr algn="ctr" rtl="0" fontAlgn="base">
                <a:spcBef>
                  <a:spcPct val="0"/>
                </a:spcBef>
                <a:spcAft>
                  <a:spcPct val="0"/>
                </a:spcAft>
              </a:pPr>
              <a:endParaRPr lang="en-US" kern="1200">
                <a:solidFill>
                  <a:srgbClr val="000000"/>
                </a:solidFill>
                <a:latin typeface="Arial" charset="0"/>
                <a:ea typeface="+mn-ea"/>
                <a:cs typeface="+mn-cs"/>
              </a:endParaRPr>
            </a:p>
          </p:txBody>
        </p:sp>
        <p:sp>
          <p:nvSpPr>
            <p:cNvPr id="117779" name="Oval 19"/>
            <p:cNvSpPr>
              <a:spLocks noChangeAspect="1" noChangeArrowheads="1"/>
            </p:cNvSpPr>
            <p:nvPr/>
          </p:nvSpPr>
          <p:spPr bwMode="auto">
            <a:xfrm>
              <a:off x="2496" y="2496"/>
              <a:ext cx="96" cy="96"/>
            </a:xfrm>
            <a:prstGeom prst="ellipse">
              <a:avLst/>
            </a:prstGeom>
            <a:solidFill>
              <a:schemeClr val="folHlink"/>
            </a:solidFill>
            <a:ln w="9525">
              <a:solidFill>
                <a:schemeClr val="folHlink"/>
              </a:solidFill>
              <a:round/>
              <a:headEnd/>
              <a:tailEnd/>
            </a:ln>
            <a:effectLst/>
          </p:spPr>
          <p:txBody>
            <a:bodyPr wrap="none" anchor="ctr"/>
            <a:lstStyle/>
            <a:p>
              <a:pPr algn="ctr" rtl="0" fontAlgn="base">
                <a:spcBef>
                  <a:spcPct val="0"/>
                </a:spcBef>
                <a:spcAft>
                  <a:spcPct val="0"/>
                </a:spcAft>
              </a:pPr>
              <a:endParaRPr lang="en-US" kern="1200">
                <a:solidFill>
                  <a:srgbClr val="000000"/>
                </a:solidFill>
                <a:latin typeface="Arial" charset="0"/>
                <a:ea typeface="+mn-ea"/>
                <a:cs typeface="+mn-cs"/>
              </a:endParaRPr>
            </a:p>
          </p:txBody>
        </p:sp>
        <p:sp>
          <p:nvSpPr>
            <p:cNvPr id="117780" name="Line 20"/>
            <p:cNvSpPr>
              <a:spLocks noChangeAspect="1" noChangeShapeType="1"/>
            </p:cNvSpPr>
            <p:nvPr/>
          </p:nvSpPr>
          <p:spPr bwMode="auto">
            <a:xfrm>
              <a:off x="1296" y="2544"/>
              <a:ext cx="288" cy="0"/>
            </a:xfrm>
            <a:prstGeom prst="line">
              <a:avLst/>
            </a:prstGeom>
            <a:noFill/>
            <a:ln w="19050">
              <a:solidFill>
                <a:schemeClr val="folHlink"/>
              </a:solidFill>
              <a:round/>
              <a:headEnd/>
              <a:tailEnd/>
            </a:ln>
            <a:effectLst/>
          </p:spPr>
          <p:txBody>
            <a:bodyPr/>
            <a:lstStyle/>
            <a:p>
              <a:pPr algn="ctr" rtl="0" fontAlgn="base">
                <a:spcBef>
                  <a:spcPct val="0"/>
                </a:spcBef>
                <a:spcAft>
                  <a:spcPct val="0"/>
                </a:spcAft>
              </a:pPr>
              <a:endParaRPr lang="en-US" kern="1200">
                <a:solidFill>
                  <a:srgbClr val="000000"/>
                </a:solidFill>
                <a:latin typeface="Arial" charset="0"/>
                <a:ea typeface="+mn-ea"/>
                <a:cs typeface="+mn-cs"/>
              </a:endParaRPr>
            </a:p>
          </p:txBody>
        </p:sp>
        <p:sp>
          <p:nvSpPr>
            <p:cNvPr id="117781" name="Line 21"/>
            <p:cNvSpPr>
              <a:spLocks noChangeAspect="1" noChangeShapeType="1"/>
            </p:cNvSpPr>
            <p:nvPr/>
          </p:nvSpPr>
          <p:spPr bwMode="auto">
            <a:xfrm>
              <a:off x="1632" y="2544"/>
              <a:ext cx="288" cy="0"/>
            </a:xfrm>
            <a:prstGeom prst="line">
              <a:avLst/>
            </a:prstGeom>
            <a:noFill/>
            <a:ln w="19050">
              <a:solidFill>
                <a:schemeClr val="folHlink"/>
              </a:solidFill>
              <a:round/>
              <a:headEnd/>
              <a:tailEnd/>
            </a:ln>
            <a:effectLst/>
          </p:spPr>
          <p:txBody>
            <a:bodyPr/>
            <a:lstStyle/>
            <a:p>
              <a:pPr algn="ctr" rtl="0" fontAlgn="base">
                <a:spcBef>
                  <a:spcPct val="0"/>
                </a:spcBef>
                <a:spcAft>
                  <a:spcPct val="0"/>
                </a:spcAft>
              </a:pPr>
              <a:endParaRPr lang="en-US" kern="1200">
                <a:solidFill>
                  <a:srgbClr val="000000"/>
                </a:solidFill>
                <a:latin typeface="Arial" charset="0"/>
                <a:ea typeface="+mn-ea"/>
                <a:cs typeface="+mn-cs"/>
              </a:endParaRPr>
            </a:p>
          </p:txBody>
        </p:sp>
        <p:sp>
          <p:nvSpPr>
            <p:cNvPr id="117782" name="Line 22"/>
            <p:cNvSpPr>
              <a:spLocks noChangeAspect="1" noChangeShapeType="1"/>
            </p:cNvSpPr>
            <p:nvPr/>
          </p:nvSpPr>
          <p:spPr bwMode="auto">
            <a:xfrm>
              <a:off x="1920" y="2352"/>
              <a:ext cx="288" cy="0"/>
            </a:xfrm>
            <a:prstGeom prst="line">
              <a:avLst/>
            </a:prstGeom>
            <a:noFill/>
            <a:ln w="19050">
              <a:solidFill>
                <a:schemeClr val="folHlink"/>
              </a:solidFill>
              <a:round/>
              <a:headEnd/>
              <a:tailEnd/>
            </a:ln>
            <a:effectLst/>
          </p:spPr>
          <p:txBody>
            <a:bodyPr/>
            <a:lstStyle/>
            <a:p>
              <a:pPr algn="ctr" rtl="0" fontAlgn="base">
                <a:spcBef>
                  <a:spcPct val="0"/>
                </a:spcBef>
                <a:spcAft>
                  <a:spcPct val="0"/>
                </a:spcAft>
              </a:pPr>
              <a:endParaRPr lang="en-US" kern="1200">
                <a:solidFill>
                  <a:srgbClr val="000000"/>
                </a:solidFill>
                <a:latin typeface="Arial" charset="0"/>
                <a:ea typeface="+mn-ea"/>
                <a:cs typeface="+mn-cs"/>
              </a:endParaRPr>
            </a:p>
          </p:txBody>
        </p:sp>
        <p:sp>
          <p:nvSpPr>
            <p:cNvPr id="117783" name="Line 23"/>
            <p:cNvSpPr>
              <a:spLocks noChangeAspect="1" noChangeShapeType="1"/>
            </p:cNvSpPr>
            <p:nvPr/>
          </p:nvSpPr>
          <p:spPr bwMode="auto">
            <a:xfrm>
              <a:off x="2544" y="2544"/>
              <a:ext cx="288" cy="0"/>
            </a:xfrm>
            <a:prstGeom prst="line">
              <a:avLst/>
            </a:prstGeom>
            <a:noFill/>
            <a:ln w="19050">
              <a:solidFill>
                <a:schemeClr val="folHlink"/>
              </a:solidFill>
              <a:round/>
              <a:headEnd/>
              <a:tailEnd/>
            </a:ln>
            <a:effectLst/>
          </p:spPr>
          <p:txBody>
            <a:bodyPr/>
            <a:lstStyle/>
            <a:p>
              <a:pPr algn="ctr" rtl="0" fontAlgn="base">
                <a:spcBef>
                  <a:spcPct val="0"/>
                </a:spcBef>
                <a:spcAft>
                  <a:spcPct val="0"/>
                </a:spcAft>
              </a:pPr>
              <a:endParaRPr lang="en-US" kern="1200">
                <a:solidFill>
                  <a:srgbClr val="000000"/>
                </a:solidFill>
                <a:latin typeface="Arial" charset="0"/>
                <a:ea typeface="+mn-ea"/>
                <a:cs typeface="+mn-cs"/>
              </a:endParaRPr>
            </a:p>
          </p:txBody>
        </p:sp>
        <p:sp>
          <p:nvSpPr>
            <p:cNvPr id="117784" name="Rectangle 24"/>
            <p:cNvSpPr>
              <a:spLocks noChangeAspect="1" noChangeArrowheads="1"/>
            </p:cNvSpPr>
            <p:nvPr/>
          </p:nvSpPr>
          <p:spPr bwMode="auto">
            <a:xfrm>
              <a:off x="3264" y="2423"/>
              <a:ext cx="48" cy="48"/>
            </a:xfrm>
            <a:prstGeom prst="rect">
              <a:avLst/>
            </a:prstGeom>
            <a:solidFill>
              <a:srgbClr val="729A00"/>
            </a:solidFill>
            <a:ln w="9525">
              <a:solidFill>
                <a:srgbClr val="729A00"/>
              </a:solidFill>
              <a:miter lim="800000"/>
              <a:headEnd/>
              <a:tailEnd/>
            </a:ln>
            <a:effectLst/>
          </p:spPr>
          <p:txBody>
            <a:bodyPr wrap="none" anchor="ctr"/>
            <a:lstStyle/>
            <a:p>
              <a:pPr algn="ctr" rtl="0" fontAlgn="base">
                <a:spcBef>
                  <a:spcPct val="0"/>
                </a:spcBef>
                <a:spcAft>
                  <a:spcPct val="0"/>
                </a:spcAft>
              </a:pPr>
              <a:endParaRPr lang="en-US" kern="1200">
                <a:solidFill>
                  <a:srgbClr val="000000"/>
                </a:solidFill>
                <a:latin typeface="Arial" charset="0"/>
                <a:ea typeface="+mn-ea"/>
                <a:cs typeface="+mn-cs"/>
              </a:endParaRPr>
            </a:p>
          </p:txBody>
        </p:sp>
        <p:sp>
          <p:nvSpPr>
            <p:cNvPr id="117785" name="Rectangle 25"/>
            <p:cNvSpPr>
              <a:spLocks noChangeAspect="1" noChangeArrowheads="1"/>
            </p:cNvSpPr>
            <p:nvPr/>
          </p:nvSpPr>
          <p:spPr bwMode="auto">
            <a:xfrm>
              <a:off x="3216" y="2471"/>
              <a:ext cx="48" cy="48"/>
            </a:xfrm>
            <a:prstGeom prst="rect">
              <a:avLst/>
            </a:prstGeom>
            <a:solidFill>
              <a:srgbClr val="729A00"/>
            </a:solidFill>
            <a:ln w="9525">
              <a:solidFill>
                <a:srgbClr val="729A00"/>
              </a:solidFill>
              <a:miter lim="800000"/>
              <a:headEnd/>
              <a:tailEnd/>
            </a:ln>
            <a:effectLst/>
          </p:spPr>
          <p:txBody>
            <a:bodyPr wrap="none" anchor="ctr"/>
            <a:lstStyle/>
            <a:p>
              <a:pPr algn="ctr" rtl="0" fontAlgn="base">
                <a:spcBef>
                  <a:spcPct val="0"/>
                </a:spcBef>
                <a:spcAft>
                  <a:spcPct val="0"/>
                </a:spcAft>
              </a:pPr>
              <a:endParaRPr lang="en-US" kern="1200">
                <a:solidFill>
                  <a:srgbClr val="000000"/>
                </a:solidFill>
                <a:latin typeface="Arial" charset="0"/>
                <a:ea typeface="+mn-ea"/>
                <a:cs typeface="+mn-cs"/>
              </a:endParaRPr>
            </a:p>
          </p:txBody>
        </p:sp>
        <p:sp>
          <p:nvSpPr>
            <p:cNvPr id="117786" name="Rectangle 26"/>
            <p:cNvSpPr>
              <a:spLocks noChangeAspect="1" noChangeArrowheads="1"/>
            </p:cNvSpPr>
            <p:nvPr/>
          </p:nvSpPr>
          <p:spPr bwMode="auto">
            <a:xfrm>
              <a:off x="3216" y="2375"/>
              <a:ext cx="48" cy="48"/>
            </a:xfrm>
            <a:prstGeom prst="rect">
              <a:avLst/>
            </a:prstGeom>
            <a:solidFill>
              <a:srgbClr val="729A00"/>
            </a:solidFill>
            <a:ln w="9525">
              <a:solidFill>
                <a:srgbClr val="729A00"/>
              </a:solidFill>
              <a:miter lim="800000"/>
              <a:headEnd/>
              <a:tailEnd/>
            </a:ln>
            <a:effectLst/>
          </p:spPr>
          <p:txBody>
            <a:bodyPr wrap="none" anchor="ctr"/>
            <a:lstStyle/>
            <a:p>
              <a:pPr algn="ctr" rtl="0" fontAlgn="base">
                <a:spcBef>
                  <a:spcPct val="0"/>
                </a:spcBef>
                <a:spcAft>
                  <a:spcPct val="0"/>
                </a:spcAft>
              </a:pPr>
              <a:endParaRPr lang="en-US" kern="1200">
                <a:solidFill>
                  <a:srgbClr val="000000"/>
                </a:solidFill>
                <a:latin typeface="Arial" charset="0"/>
                <a:ea typeface="+mn-ea"/>
                <a:cs typeface="+mn-cs"/>
              </a:endParaRPr>
            </a:p>
          </p:txBody>
        </p:sp>
        <p:sp>
          <p:nvSpPr>
            <p:cNvPr id="117787" name="Rectangle 27"/>
            <p:cNvSpPr>
              <a:spLocks noChangeAspect="1" noChangeArrowheads="1"/>
            </p:cNvSpPr>
            <p:nvPr/>
          </p:nvSpPr>
          <p:spPr bwMode="auto">
            <a:xfrm>
              <a:off x="3168" y="2519"/>
              <a:ext cx="48" cy="48"/>
            </a:xfrm>
            <a:prstGeom prst="rect">
              <a:avLst/>
            </a:prstGeom>
            <a:solidFill>
              <a:srgbClr val="729A00"/>
            </a:solidFill>
            <a:ln w="9525">
              <a:solidFill>
                <a:srgbClr val="729A00"/>
              </a:solidFill>
              <a:miter lim="800000"/>
              <a:headEnd/>
              <a:tailEnd/>
            </a:ln>
            <a:effectLst/>
          </p:spPr>
          <p:txBody>
            <a:bodyPr wrap="none" anchor="ctr"/>
            <a:lstStyle/>
            <a:p>
              <a:pPr algn="ctr" rtl="0" fontAlgn="base">
                <a:spcBef>
                  <a:spcPct val="0"/>
                </a:spcBef>
                <a:spcAft>
                  <a:spcPct val="0"/>
                </a:spcAft>
              </a:pPr>
              <a:endParaRPr lang="en-US" kern="1200">
                <a:solidFill>
                  <a:srgbClr val="000000"/>
                </a:solidFill>
                <a:latin typeface="Arial" charset="0"/>
                <a:ea typeface="+mn-ea"/>
                <a:cs typeface="+mn-cs"/>
              </a:endParaRPr>
            </a:p>
          </p:txBody>
        </p:sp>
        <p:sp>
          <p:nvSpPr>
            <p:cNvPr id="117788" name="Rectangle 28"/>
            <p:cNvSpPr>
              <a:spLocks noChangeAspect="1" noChangeArrowheads="1"/>
            </p:cNvSpPr>
            <p:nvPr/>
          </p:nvSpPr>
          <p:spPr bwMode="auto">
            <a:xfrm>
              <a:off x="3168" y="2423"/>
              <a:ext cx="48" cy="48"/>
            </a:xfrm>
            <a:prstGeom prst="rect">
              <a:avLst/>
            </a:prstGeom>
            <a:solidFill>
              <a:srgbClr val="729A00"/>
            </a:solidFill>
            <a:ln w="9525">
              <a:solidFill>
                <a:srgbClr val="729A00"/>
              </a:solidFill>
              <a:miter lim="800000"/>
              <a:headEnd/>
              <a:tailEnd/>
            </a:ln>
            <a:effectLst/>
          </p:spPr>
          <p:txBody>
            <a:bodyPr wrap="none" anchor="ctr"/>
            <a:lstStyle/>
            <a:p>
              <a:pPr algn="ctr" rtl="0" fontAlgn="base">
                <a:spcBef>
                  <a:spcPct val="0"/>
                </a:spcBef>
                <a:spcAft>
                  <a:spcPct val="0"/>
                </a:spcAft>
              </a:pPr>
              <a:endParaRPr lang="en-US" kern="1200">
                <a:solidFill>
                  <a:srgbClr val="000000"/>
                </a:solidFill>
                <a:latin typeface="Arial" charset="0"/>
                <a:ea typeface="+mn-ea"/>
                <a:cs typeface="+mn-cs"/>
              </a:endParaRPr>
            </a:p>
          </p:txBody>
        </p:sp>
        <p:sp>
          <p:nvSpPr>
            <p:cNvPr id="117789" name="Rectangle 29"/>
            <p:cNvSpPr>
              <a:spLocks noChangeAspect="1" noChangeArrowheads="1"/>
            </p:cNvSpPr>
            <p:nvPr/>
          </p:nvSpPr>
          <p:spPr bwMode="auto">
            <a:xfrm>
              <a:off x="3168" y="2327"/>
              <a:ext cx="48" cy="48"/>
            </a:xfrm>
            <a:prstGeom prst="rect">
              <a:avLst/>
            </a:prstGeom>
            <a:solidFill>
              <a:srgbClr val="729A00"/>
            </a:solidFill>
            <a:ln w="9525">
              <a:solidFill>
                <a:srgbClr val="729A00"/>
              </a:solidFill>
              <a:miter lim="800000"/>
              <a:headEnd/>
              <a:tailEnd/>
            </a:ln>
            <a:effectLst/>
          </p:spPr>
          <p:txBody>
            <a:bodyPr wrap="none" anchor="ctr"/>
            <a:lstStyle/>
            <a:p>
              <a:pPr algn="ctr" rtl="0" fontAlgn="base">
                <a:spcBef>
                  <a:spcPct val="0"/>
                </a:spcBef>
                <a:spcAft>
                  <a:spcPct val="0"/>
                </a:spcAft>
              </a:pPr>
              <a:endParaRPr lang="en-US" kern="1200">
                <a:solidFill>
                  <a:srgbClr val="000000"/>
                </a:solidFill>
                <a:latin typeface="Arial" charset="0"/>
                <a:ea typeface="+mn-ea"/>
                <a:cs typeface="+mn-cs"/>
              </a:endParaRPr>
            </a:p>
          </p:txBody>
        </p:sp>
        <p:sp>
          <p:nvSpPr>
            <p:cNvPr id="117790" name="Rectangle 30"/>
            <p:cNvSpPr>
              <a:spLocks noChangeAspect="1" noChangeArrowheads="1"/>
            </p:cNvSpPr>
            <p:nvPr/>
          </p:nvSpPr>
          <p:spPr bwMode="auto">
            <a:xfrm>
              <a:off x="3072" y="2423"/>
              <a:ext cx="48" cy="48"/>
            </a:xfrm>
            <a:prstGeom prst="rect">
              <a:avLst/>
            </a:prstGeom>
            <a:solidFill>
              <a:srgbClr val="729A00"/>
            </a:solidFill>
            <a:ln w="9525">
              <a:solidFill>
                <a:srgbClr val="729A00"/>
              </a:solidFill>
              <a:miter lim="800000"/>
              <a:headEnd/>
              <a:tailEnd/>
            </a:ln>
            <a:effectLst/>
          </p:spPr>
          <p:txBody>
            <a:bodyPr wrap="none" anchor="ctr"/>
            <a:lstStyle/>
            <a:p>
              <a:pPr algn="ctr" rtl="0" fontAlgn="base">
                <a:spcBef>
                  <a:spcPct val="0"/>
                </a:spcBef>
                <a:spcAft>
                  <a:spcPct val="0"/>
                </a:spcAft>
              </a:pPr>
              <a:endParaRPr lang="en-US" kern="1200">
                <a:solidFill>
                  <a:srgbClr val="000000"/>
                </a:solidFill>
                <a:latin typeface="Arial" charset="0"/>
                <a:ea typeface="+mn-ea"/>
                <a:cs typeface="+mn-cs"/>
              </a:endParaRPr>
            </a:p>
          </p:txBody>
        </p:sp>
      </p:grpSp>
      <p:sp>
        <p:nvSpPr>
          <p:cNvPr id="117792" name="Rectangle 32"/>
          <p:cNvSpPr>
            <a:spLocks noChangeArrowheads="1"/>
          </p:cNvSpPr>
          <p:nvPr/>
        </p:nvSpPr>
        <p:spPr bwMode="auto">
          <a:xfrm>
            <a:off x="0" y="-381000"/>
            <a:ext cx="9144000" cy="304800"/>
          </a:xfrm>
          <a:prstGeom prst="rect">
            <a:avLst/>
          </a:prstGeom>
          <a:solidFill>
            <a:srgbClr val="005800"/>
          </a:solidFill>
          <a:ln w="9525">
            <a:noFill/>
            <a:miter lim="800000"/>
            <a:headEnd/>
            <a:tailEnd/>
          </a:ln>
          <a:effectLst/>
        </p:spPr>
        <p:txBody>
          <a:bodyPr wrap="none" anchor="ctr"/>
          <a:lstStyle/>
          <a:p>
            <a:pPr algn="ctr" rtl="0" fontAlgn="base">
              <a:spcBef>
                <a:spcPct val="0"/>
              </a:spcBef>
              <a:spcAft>
                <a:spcPct val="0"/>
              </a:spcAft>
            </a:pPr>
            <a:endParaRPr lang="en-US" kern="1200">
              <a:solidFill>
                <a:srgbClr val="000000"/>
              </a:solidFill>
              <a:latin typeface="Arial" charset="0"/>
              <a:ea typeface="+mn-ea"/>
              <a:cs typeface="+mn-cs"/>
            </a:endParaRPr>
          </a:p>
        </p:txBody>
      </p:sp>
      <p:pic>
        <p:nvPicPr>
          <p:cNvPr id="117802" name="Picture 42" descr="logo_rund_en"/>
          <p:cNvPicPr>
            <a:picLocks noChangeAspect="1" noChangeArrowheads="1"/>
          </p:cNvPicPr>
          <p:nvPr userDrawn="1"/>
        </p:nvPicPr>
        <p:blipFill>
          <a:blip r:embed="rId2"/>
          <a:srcRect/>
          <a:stretch>
            <a:fillRect/>
          </a:stretch>
        </p:blipFill>
        <p:spPr bwMode="auto">
          <a:xfrm>
            <a:off x="715379" y="5074402"/>
            <a:ext cx="982663" cy="990600"/>
          </a:xfrm>
          <a:prstGeom prst="rect">
            <a:avLst/>
          </a:prstGeom>
          <a:noFill/>
        </p:spPr>
      </p:pic>
      <p:pic>
        <p:nvPicPr>
          <p:cNvPr id="38" name="Picture 63" descr="CISS_logo_2008"/>
          <p:cNvPicPr>
            <a:picLocks noChangeAspect="1" noChangeArrowheads="1"/>
          </p:cNvPicPr>
          <p:nvPr userDrawn="1"/>
        </p:nvPicPr>
        <p:blipFill>
          <a:blip r:embed="rId3"/>
          <a:srcRect b="22273"/>
          <a:stretch>
            <a:fillRect/>
          </a:stretch>
        </p:blipFill>
        <p:spPr bwMode="auto">
          <a:xfrm>
            <a:off x="6547272" y="5410212"/>
            <a:ext cx="2255837" cy="533400"/>
          </a:xfrm>
          <a:prstGeom prst="rect">
            <a:avLst/>
          </a:prstGeom>
          <a:noFill/>
        </p:spPr>
      </p:pic>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ftr" sz="quarter" idx="3"/>
            <p:custDataLst>
              <p:tags r:id="rId1"/>
            </p:custDataLst>
          </p:nvPr>
        </p:nvSpPr>
        <p:spPr bwMode="auto">
          <a:xfrm>
            <a:off x="202783" y="6385511"/>
            <a:ext cx="4750217"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3B6705"/>
                </a:solidFill>
                <a:latin typeface="Lucida Sans Unicode" pitchFamily="34" charset="0"/>
              </a:defRPr>
            </a:lvl1pPr>
          </a:lstStyle>
          <a:p>
            <a:pPr rtl="0" fontAlgn="base">
              <a:spcBef>
                <a:spcPct val="0"/>
              </a:spcBef>
              <a:spcAft>
                <a:spcPct val="0"/>
              </a:spcAft>
            </a:pPr>
            <a:r>
              <a:rPr lang="en-US" kern="1200" smtClean="0">
                <a:ea typeface="+mn-ea"/>
                <a:cs typeface="+mn-cs"/>
              </a:rPr>
              <a:t>AVACS Autumn School 2015</a:t>
            </a:r>
            <a:endParaRPr lang="en-GB" kern="1200" dirty="0">
              <a:ea typeface="+mn-ea"/>
              <a:cs typeface="+mn-cs"/>
            </a:endParaRPr>
          </a:p>
        </p:txBody>
      </p:sp>
      <p:sp>
        <p:nvSpPr>
          <p:cNvPr id="7" name="Rectangle 7"/>
          <p:cNvSpPr>
            <a:spLocks noGrp="1" noChangeArrowheads="1"/>
          </p:cNvSpPr>
          <p:nvPr>
            <p:ph type="sldNum" sz="quarter" idx="4"/>
            <p:custDataLst>
              <p:tags r:id="rId2"/>
            </p:custDataLst>
          </p:nvPr>
        </p:nvSpPr>
        <p:spPr bwMode="auto">
          <a:xfrm>
            <a:off x="5112585" y="6399380"/>
            <a:ext cx="1473200"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3B6705"/>
                </a:solidFill>
                <a:latin typeface="Lucida Sans Unicode" pitchFamily="34" charset="0"/>
              </a:defRPr>
            </a:lvl1pPr>
          </a:lstStyle>
          <a:p>
            <a:pPr rtl="0" fontAlgn="base">
              <a:spcBef>
                <a:spcPct val="0"/>
              </a:spcBef>
              <a:spcAft>
                <a:spcPct val="0"/>
              </a:spcAft>
            </a:pPr>
            <a:r>
              <a:rPr lang="en-GB" kern="1200" dirty="0" smtClean="0">
                <a:ea typeface="+mn-ea"/>
                <a:cs typeface="+mn-cs"/>
              </a:rPr>
              <a:t>Kim Larsen [</a:t>
            </a:r>
            <a:fld id="{3C55F532-70EC-4BB0-8F7B-D5093D26A9F4}" type="slidenum">
              <a:rPr lang="en-GB" kern="1200" smtClean="0">
                <a:ea typeface="+mn-ea"/>
                <a:cs typeface="+mn-cs"/>
              </a:rPr>
              <a:pPr rtl="0" fontAlgn="base">
                <a:spcBef>
                  <a:spcPct val="0"/>
                </a:spcBef>
                <a:spcAft>
                  <a:spcPct val="0"/>
                </a:spcAft>
              </a:pPr>
              <a:t>‹#›</a:t>
            </a:fld>
            <a:r>
              <a:rPr lang="en-GB" kern="1200" dirty="0" smtClean="0">
                <a:ea typeface="+mn-ea"/>
                <a:cs typeface="+mn-cs"/>
              </a:rPr>
              <a:t>]</a:t>
            </a:r>
            <a:endParaRPr lang="en-GB" kern="1200" dirty="0">
              <a:ea typeface="+mn-ea"/>
              <a:cs typeface="+mn-cs"/>
            </a:endParaRP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95288" y="1268413"/>
            <a:ext cx="4110037"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7725" y="1268413"/>
            <a:ext cx="4110038"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noChangeArrowheads="1"/>
          </p:cNvSpPr>
          <p:nvPr>
            <p:ph type="ftr" sz="quarter" idx="3"/>
            <p:custDataLst>
              <p:tags r:id="rId1"/>
            </p:custDataLst>
          </p:nvPr>
        </p:nvSpPr>
        <p:spPr bwMode="auto">
          <a:xfrm>
            <a:off x="202783" y="6385511"/>
            <a:ext cx="4152649"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3B6705"/>
                </a:solidFill>
                <a:latin typeface="Lucida Sans Unicode" pitchFamily="34" charset="0"/>
              </a:defRPr>
            </a:lvl1pPr>
          </a:lstStyle>
          <a:p>
            <a:pPr rtl="0" fontAlgn="base">
              <a:spcBef>
                <a:spcPct val="0"/>
              </a:spcBef>
              <a:spcAft>
                <a:spcPct val="0"/>
              </a:spcAft>
            </a:pPr>
            <a:r>
              <a:rPr lang="en-US" kern="1200" smtClean="0">
                <a:ea typeface="+mn-ea"/>
                <a:cs typeface="+mn-cs"/>
              </a:rPr>
              <a:t>AVACS Autumn School 2015</a:t>
            </a:r>
            <a:endParaRPr lang="en-GB" kern="1200" dirty="0">
              <a:ea typeface="+mn-ea"/>
              <a:cs typeface="+mn-cs"/>
            </a:endParaRPr>
          </a:p>
        </p:txBody>
      </p:sp>
      <p:sp>
        <p:nvSpPr>
          <p:cNvPr id="8" name="Slide Number Placeholder 7"/>
          <p:cNvSpPr>
            <a:spLocks noGrp="1" noChangeArrowheads="1"/>
          </p:cNvSpPr>
          <p:nvPr>
            <p:ph type="sldNum" sz="quarter" idx="4"/>
            <p:custDataLst>
              <p:tags r:id="rId2"/>
            </p:custDataLst>
          </p:nvPr>
        </p:nvSpPr>
        <p:spPr bwMode="auto">
          <a:xfrm>
            <a:off x="5112585" y="6399380"/>
            <a:ext cx="1473200"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3B6705"/>
                </a:solidFill>
                <a:latin typeface="Lucida Sans Unicode" pitchFamily="34" charset="0"/>
              </a:defRPr>
            </a:lvl1pPr>
          </a:lstStyle>
          <a:p>
            <a:pPr rtl="0" fontAlgn="base">
              <a:spcBef>
                <a:spcPct val="0"/>
              </a:spcBef>
              <a:spcAft>
                <a:spcPct val="0"/>
              </a:spcAft>
            </a:pPr>
            <a:r>
              <a:rPr lang="en-GB" kern="1200" dirty="0" smtClean="0">
                <a:ea typeface="+mn-ea"/>
                <a:cs typeface="+mn-cs"/>
              </a:rPr>
              <a:t>Kim Larsen [</a:t>
            </a:r>
            <a:fld id="{3C55F532-70EC-4BB0-8F7B-D5093D26A9F4}" type="slidenum">
              <a:rPr lang="en-GB" kern="1200" smtClean="0">
                <a:ea typeface="+mn-ea"/>
                <a:cs typeface="+mn-cs"/>
              </a:rPr>
              <a:pPr rtl="0" fontAlgn="base">
                <a:spcBef>
                  <a:spcPct val="0"/>
                </a:spcBef>
                <a:spcAft>
                  <a:spcPct val="0"/>
                </a:spcAft>
              </a:pPr>
              <a:t>‹#›</a:t>
            </a:fld>
            <a:r>
              <a:rPr lang="en-GB" kern="1200" dirty="0" smtClean="0">
                <a:ea typeface="+mn-ea"/>
                <a:cs typeface="+mn-cs"/>
              </a:rPr>
              <a:t>]</a:t>
            </a:r>
            <a:endParaRPr lang="en-GB" kern="1200" dirty="0">
              <a:ea typeface="+mn-ea"/>
              <a:cs typeface="+mn-cs"/>
            </a:endParaRP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6"/>
          <p:cNvSpPr>
            <a:spLocks noGrp="1" noChangeArrowheads="1"/>
          </p:cNvSpPr>
          <p:nvPr>
            <p:ph type="ftr" sz="quarter" idx="10"/>
            <p:custDataLst>
              <p:tags r:id="rId1"/>
            </p:custDataLst>
          </p:nvPr>
        </p:nvSpPr>
        <p:spPr bwMode="auto">
          <a:xfrm>
            <a:off x="202783" y="6385511"/>
            <a:ext cx="4152649"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3B6705"/>
                </a:solidFill>
                <a:latin typeface="Lucida Sans Unicode" pitchFamily="34" charset="0"/>
              </a:defRPr>
            </a:lvl1pPr>
          </a:lstStyle>
          <a:p>
            <a:pPr rtl="0" fontAlgn="base">
              <a:spcBef>
                <a:spcPct val="0"/>
              </a:spcBef>
              <a:spcAft>
                <a:spcPct val="0"/>
              </a:spcAft>
            </a:pPr>
            <a:r>
              <a:rPr lang="en-US" kern="1200" smtClean="0">
                <a:ea typeface="+mn-ea"/>
                <a:cs typeface="+mn-cs"/>
              </a:rPr>
              <a:t>AVACS Autumn School 2015</a:t>
            </a:r>
            <a:endParaRPr lang="en-GB" kern="1200" dirty="0">
              <a:ea typeface="+mn-ea"/>
              <a:cs typeface="+mn-cs"/>
            </a:endParaRPr>
          </a:p>
        </p:txBody>
      </p:sp>
      <p:sp>
        <p:nvSpPr>
          <p:cNvPr id="10" name="Rectangle 7"/>
          <p:cNvSpPr>
            <a:spLocks noGrp="1" noChangeArrowheads="1"/>
          </p:cNvSpPr>
          <p:nvPr>
            <p:ph type="sldNum" sz="quarter" idx="11"/>
            <p:custDataLst>
              <p:tags r:id="rId2"/>
            </p:custDataLst>
          </p:nvPr>
        </p:nvSpPr>
        <p:spPr bwMode="auto">
          <a:xfrm>
            <a:off x="5112585" y="6399380"/>
            <a:ext cx="1473200"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3B6705"/>
                </a:solidFill>
                <a:latin typeface="Lucida Sans Unicode" pitchFamily="34" charset="0"/>
              </a:defRPr>
            </a:lvl1pPr>
          </a:lstStyle>
          <a:p>
            <a:pPr rtl="0" fontAlgn="base">
              <a:spcBef>
                <a:spcPct val="0"/>
              </a:spcBef>
              <a:spcAft>
                <a:spcPct val="0"/>
              </a:spcAft>
            </a:pPr>
            <a:r>
              <a:rPr lang="en-GB" kern="1200" dirty="0" smtClean="0">
                <a:ea typeface="+mn-ea"/>
                <a:cs typeface="+mn-cs"/>
              </a:rPr>
              <a:t>Kim Larsen [</a:t>
            </a:r>
            <a:fld id="{3C55F532-70EC-4BB0-8F7B-D5093D26A9F4}" type="slidenum">
              <a:rPr lang="en-GB" kern="1200" smtClean="0">
                <a:ea typeface="+mn-ea"/>
                <a:cs typeface="+mn-cs"/>
              </a:rPr>
              <a:pPr rtl="0" fontAlgn="base">
                <a:spcBef>
                  <a:spcPct val="0"/>
                </a:spcBef>
                <a:spcAft>
                  <a:spcPct val="0"/>
                </a:spcAft>
              </a:pPr>
              <a:t>‹#›</a:t>
            </a:fld>
            <a:r>
              <a:rPr lang="en-GB" kern="1200" dirty="0" smtClean="0">
                <a:ea typeface="+mn-ea"/>
                <a:cs typeface="+mn-cs"/>
              </a:rPr>
              <a:t>]</a:t>
            </a:r>
            <a:endParaRPr lang="en-GB" kern="1200" dirty="0">
              <a:ea typeface="+mn-ea"/>
              <a:cs typeface="+mn-cs"/>
            </a:endParaRP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Rectangle 6"/>
          <p:cNvSpPr>
            <a:spLocks noGrp="1" noChangeArrowheads="1"/>
          </p:cNvSpPr>
          <p:nvPr>
            <p:ph type="ftr" sz="quarter" idx="10"/>
            <p:custDataLst>
              <p:tags r:id="rId1"/>
            </p:custDataLst>
          </p:nvPr>
        </p:nvSpPr>
        <p:spPr bwMode="auto">
          <a:xfrm>
            <a:off x="202783" y="6385511"/>
            <a:ext cx="4712117"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3B6705"/>
                </a:solidFill>
                <a:latin typeface="Lucida Sans Unicode" pitchFamily="34" charset="0"/>
              </a:defRPr>
            </a:lvl1pPr>
          </a:lstStyle>
          <a:p>
            <a:pPr rtl="0" fontAlgn="base">
              <a:spcBef>
                <a:spcPct val="0"/>
              </a:spcBef>
              <a:spcAft>
                <a:spcPct val="0"/>
              </a:spcAft>
            </a:pPr>
            <a:r>
              <a:rPr lang="en-US" kern="1200" smtClean="0">
                <a:ea typeface="+mn-ea"/>
                <a:cs typeface="+mn-cs"/>
              </a:rPr>
              <a:t>AVACS Autumn School 2015</a:t>
            </a:r>
            <a:endParaRPr lang="en-GB" kern="1200" dirty="0">
              <a:ea typeface="+mn-ea"/>
              <a:cs typeface="+mn-cs"/>
            </a:endParaRPr>
          </a:p>
        </p:txBody>
      </p:sp>
      <p:sp>
        <p:nvSpPr>
          <p:cNvPr id="6" name="Rectangle 7"/>
          <p:cNvSpPr>
            <a:spLocks noGrp="1" noChangeArrowheads="1"/>
          </p:cNvSpPr>
          <p:nvPr>
            <p:ph type="sldNum" sz="quarter" idx="11"/>
            <p:custDataLst>
              <p:tags r:id="rId2"/>
            </p:custDataLst>
          </p:nvPr>
        </p:nvSpPr>
        <p:spPr bwMode="auto">
          <a:xfrm>
            <a:off x="5112585" y="6399380"/>
            <a:ext cx="1473200"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3B6705"/>
                </a:solidFill>
                <a:latin typeface="Lucida Sans Unicode" pitchFamily="34" charset="0"/>
              </a:defRPr>
            </a:lvl1pPr>
          </a:lstStyle>
          <a:p>
            <a:pPr rtl="0" fontAlgn="base">
              <a:spcBef>
                <a:spcPct val="0"/>
              </a:spcBef>
              <a:spcAft>
                <a:spcPct val="0"/>
              </a:spcAft>
            </a:pPr>
            <a:r>
              <a:rPr lang="en-GB" kern="1200" dirty="0" smtClean="0">
                <a:ea typeface="+mn-ea"/>
                <a:cs typeface="+mn-cs"/>
              </a:rPr>
              <a:t>Kim Larsen [</a:t>
            </a:r>
            <a:fld id="{3C55F532-70EC-4BB0-8F7B-D5093D26A9F4}" type="slidenum">
              <a:rPr lang="en-GB" kern="1200" smtClean="0">
                <a:ea typeface="+mn-ea"/>
                <a:cs typeface="+mn-cs"/>
              </a:rPr>
              <a:pPr rtl="0" fontAlgn="base">
                <a:spcBef>
                  <a:spcPct val="0"/>
                </a:spcBef>
                <a:spcAft>
                  <a:spcPct val="0"/>
                </a:spcAft>
              </a:pPr>
              <a:t>‹#›</a:t>
            </a:fld>
            <a:r>
              <a:rPr lang="en-GB" kern="1200" dirty="0" smtClean="0">
                <a:ea typeface="+mn-ea"/>
                <a:cs typeface="+mn-cs"/>
              </a:rPr>
              <a:t>]</a:t>
            </a:r>
            <a:endParaRPr lang="en-GB" kern="1200" dirty="0">
              <a:ea typeface="+mn-ea"/>
              <a:cs typeface="+mn-cs"/>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ftr" sz="quarter" idx="3"/>
            <p:custDataLst>
              <p:tags r:id="rId1"/>
            </p:custDataLst>
          </p:nvPr>
        </p:nvSpPr>
        <p:spPr bwMode="auto">
          <a:xfrm>
            <a:off x="202783" y="6385511"/>
            <a:ext cx="4750217"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3B6705"/>
                </a:solidFill>
                <a:latin typeface="Lucida Sans Unicode" pitchFamily="34" charset="0"/>
              </a:defRPr>
            </a:lvl1pPr>
          </a:lstStyle>
          <a:p>
            <a:r>
              <a:rPr lang="en-US" smtClean="0"/>
              <a:t>AVACS Autumn School 2015</a:t>
            </a:r>
            <a:endParaRPr lang="en-GB" dirty="0"/>
          </a:p>
        </p:txBody>
      </p:sp>
      <p:sp>
        <p:nvSpPr>
          <p:cNvPr id="7" name="Rectangle 7"/>
          <p:cNvSpPr>
            <a:spLocks noGrp="1" noChangeArrowheads="1"/>
          </p:cNvSpPr>
          <p:nvPr>
            <p:ph type="sldNum" sz="quarter" idx="4"/>
            <p:custDataLst>
              <p:tags r:id="rId2"/>
            </p:custDataLst>
          </p:nvPr>
        </p:nvSpPr>
        <p:spPr bwMode="auto">
          <a:xfrm>
            <a:off x="5112585" y="6399380"/>
            <a:ext cx="1473200"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3B6705"/>
                </a:solidFill>
                <a:latin typeface="Lucida Sans Unicode" pitchFamily="34" charset="0"/>
              </a:defRPr>
            </a:lvl1pPr>
          </a:lstStyle>
          <a:p>
            <a:r>
              <a:rPr lang="en-GB" dirty="0" smtClean="0"/>
              <a:t>Kim Larsen [</a:t>
            </a:r>
            <a:fld id="{3C55F532-70EC-4BB0-8F7B-D5093D26A9F4}" type="slidenum">
              <a:rPr lang="en-GB" smtClean="0"/>
              <a:pPr/>
              <a:t>‹#›</a:t>
            </a:fld>
            <a:r>
              <a:rPr lang="en-GB" dirty="0" smtClean="0"/>
              <a:t>]</a:t>
            </a:r>
            <a:endParaRPr lang="en-GB"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6"/>
          <p:cNvSpPr>
            <a:spLocks noGrp="1" noChangeArrowheads="1"/>
          </p:cNvSpPr>
          <p:nvPr>
            <p:ph type="ftr" sz="quarter" idx="10"/>
            <p:custDataLst>
              <p:tags r:id="rId1"/>
            </p:custDataLst>
          </p:nvPr>
        </p:nvSpPr>
        <p:spPr bwMode="auto">
          <a:xfrm>
            <a:off x="202783" y="6385511"/>
            <a:ext cx="4152649"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3B6705"/>
                </a:solidFill>
                <a:latin typeface="Lucida Sans Unicode" pitchFamily="34" charset="0"/>
              </a:defRPr>
            </a:lvl1pPr>
          </a:lstStyle>
          <a:p>
            <a:pPr rtl="0" fontAlgn="base">
              <a:spcBef>
                <a:spcPct val="0"/>
              </a:spcBef>
              <a:spcAft>
                <a:spcPct val="0"/>
              </a:spcAft>
            </a:pPr>
            <a:r>
              <a:rPr lang="en-US" kern="1200" smtClean="0">
                <a:ea typeface="+mn-ea"/>
                <a:cs typeface="+mn-cs"/>
              </a:rPr>
              <a:t>AVACS Autumn School 2015</a:t>
            </a:r>
            <a:endParaRPr lang="en-GB" kern="1200" dirty="0">
              <a:ea typeface="+mn-ea"/>
              <a:cs typeface="+mn-cs"/>
            </a:endParaRPr>
          </a:p>
        </p:txBody>
      </p:sp>
      <p:sp>
        <p:nvSpPr>
          <p:cNvPr id="5" name="Rectangle 7"/>
          <p:cNvSpPr>
            <a:spLocks noGrp="1" noChangeArrowheads="1"/>
          </p:cNvSpPr>
          <p:nvPr>
            <p:ph type="sldNum" sz="quarter" idx="11"/>
            <p:custDataLst>
              <p:tags r:id="rId2"/>
            </p:custDataLst>
          </p:nvPr>
        </p:nvSpPr>
        <p:spPr bwMode="auto">
          <a:xfrm>
            <a:off x="5112585" y="6399380"/>
            <a:ext cx="1473200"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3B6705"/>
                </a:solidFill>
                <a:latin typeface="Lucida Sans Unicode" pitchFamily="34" charset="0"/>
              </a:defRPr>
            </a:lvl1pPr>
          </a:lstStyle>
          <a:p>
            <a:pPr rtl="0" fontAlgn="base">
              <a:spcBef>
                <a:spcPct val="0"/>
              </a:spcBef>
              <a:spcAft>
                <a:spcPct val="0"/>
              </a:spcAft>
            </a:pPr>
            <a:r>
              <a:rPr lang="en-GB" kern="1200" dirty="0" smtClean="0">
                <a:ea typeface="+mn-ea"/>
                <a:cs typeface="+mn-cs"/>
              </a:rPr>
              <a:t>Kim Larsen [</a:t>
            </a:r>
            <a:fld id="{3C55F532-70EC-4BB0-8F7B-D5093D26A9F4}" type="slidenum">
              <a:rPr lang="en-GB" kern="1200" smtClean="0">
                <a:ea typeface="+mn-ea"/>
                <a:cs typeface="+mn-cs"/>
              </a:rPr>
              <a:pPr rtl="0" fontAlgn="base">
                <a:spcBef>
                  <a:spcPct val="0"/>
                </a:spcBef>
                <a:spcAft>
                  <a:spcPct val="0"/>
                </a:spcAft>
              </a:pPr>
              <a:t>‹#›</a:t>
            </a:fld>
            <a:r>
              <a:rPr lang="en-GB" kern="1200" dirty="0" smtClean="0">
                <a:ea typeface="+mn-ea"/>
                <a:cs typeface="+mn-cs"/>
              </a:rPr>
              <a:t>]</a:t>
            </a:r>
            <a:endParaRPr lang="en-GB" kern="1200" dirty="0">
              <a:ea typeface="+mn-ea"/>
              <a:cs typeface="+mn-cs"/>
            </a:endParaRP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xfrm>
            <a:off x="202783" y="6385511"/>
            <a:ext cx="4152649" cy="312737"/>
          </a:xfrm>
          <a:prstGeom prst="rect">
            <a:avLst/>
          </a:prstGeom>
        </p:spPr>
        <p:txBody>
          <a:bodyPr/>
          <a:lstStyle>
            <a:lvl1pPr>
              <a:defRPr/>
            </a:lvl1pPr>
          </a:lstStyle>
          <a:p>
            <a:pPr algn="l" rtl="0" fontAlgn="base">
              <a:spcBef>
                <a:spcPct val="0"/>
              </a:spcBef>
              <a:spcAft>
                <a:spcPct val="0"/>
              </a:spcAft>
            </a:pPr>
            <a:r>
              <a:rPr lang="en-US" sz="1200" b="1" kern="1200" smtClean="0">
                <a:solidFill>
                  <a:srgbClr val="3B6705"/>
                </a:solidFill>
                <a:latin typeface="Lucida Sans Unicode" pitchFamily="34" charset="0"/>
                <a:ea typeface="+mn-ea"/>
                <a:cs typeface="+mn-cs"/>
              </a:rPr>
              <a:t>AVACS Autumn School 2015</a:t>
            </a:r>
            <a:endParaRPr lang="en-GB" sz="1200" b="1" kern="1200" dirty="0">
              <a:solidFill>
                <a:srgbClr val="3B6705"/>
              </a:solidFill>
              <a:latin typeface="Lucida Sans Unicode" pitchFamily="34" charset="0"/>
              <a:ea typeface="+mn-ea"/>
              <a:cs typeface="+mn-cs"/>
            </a:endParaRPr>
          </a:p>
        </p:txBody>
      </p:sp>
      <p:sp>
        <p:nvSpPr>
          <p:cNvPr id="6" name="Slide Number Placeholder 5"/>
          <p:cNvSpPr>
            <a:spLocks noGrp="1"/>
          </p:cNvSpPr>
          <p:nvPr>
            <p:ph type="sldNum" sz="quarter" idx="11"/>
          </p:nvPr>
        </p:nvSpPr>
        <p:spPr>
          <a:xfrm>
            <a:off x="5112585" y="6399380"/>
            <a:ext cx="1473200" cy="312737"/>
          </a:xfrm>
          <a:prstGeom prst="rect">
            <a:avLst/>
          </a:prstGeom>
        </p:spPr>
        <p:txBody>
          <a:bodyPr/>
          <a:lstStyle>
            <a:lvl1pPr>
              <a:defRPr/>
            </a:lvl1pPr>
          </a:lstStyle>
          <a:p>
            <a:pPr algn="r" rtl="0" fontAlgn="base">
              <a:spcBef>
                <a:spcPct val="0"/>
              </a:spcBef>
              <a:spcAft>
                <a:spcPct val="0"/>
              </a:spcAft>
            </a:pPr>
            <a:r>
              <a:rPr lang="en-GB" sz="1200" b="1" kern="1200">
                <a:solidFill>
                  <a:srgbClr val="3B6705"/>
                </a:solidFill>
                <a:latin typeface="Lucida Sans Unicode" pitchFamily="34" charset="0"/>
                <a:ea typeface="+mn-ea"/>
                <a:cs typeface="+mn-cs"/>
              </a:rPr>
              <a:t>Kim Larsen [</a:t>
            </a:r>
            <a:fld id="{79518117-65A2-4392-9764-95F81EDF2D3F}" type="slidenum">
              <a:rPr lang="en-GB" sz="1200" b="1" kern="1200">
                <a:solidFill>
                  <a:srgbClr val="3B6705"/>
                </a:solidFill>
                <a:latin typeface="Lucida Sans Unicode" pitchFamily="34" charset="0"/>
                <a:ea typeface="+mn-ea"/>
                <a:cs typeface="+mn-cs"/>
              </a:rPr>
              <a:pPr algn="r" rtl="0" fontAlgn="base">
                <a:spcBef>
                  <a:spcPct val="0"/>
                </a:spcBef>
                <a:spcAft>
                  <a:spcPct val="0"/>
                </a:spcAft>
              </a:pPr>
              <a:t>‹#›</a:t>
            </a:fld>
            <a:r>
              <a:rPr lang="en-GB" sz="1200" b="1" kern="1200">
                <a:solidFill>
                  <a:srgbClr val="3B6705"/>
                </a:solidFill>
                <a:latin typeface="Lucida Sans Unicode" pitchFamily="34" charset="0"/>
                <a:ea typeface="+mn-ea"/>
                <a:cs typeface="+mn-cs"/>
              </a:rPr>
              <a:t>]</a:t>
            </a: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xfrm>
            <a:off x="202783" y="6385511"/>
            <a:ext cx="4152649" cy="312737"/>
          </a:xfrm>
          <a:prstGeom prst="rect">
            <a:avLst/>
          </a:prstGeom>
        </p:spPr>
        <p:txBody>
          <a:bodyPr/>
          <a:lstStyle>
            <a:lvl1pPr>
              <a:defRPr/>
            </a:lvl1pPr>
          </a:lstStyle>
          <a:p>
            <a:pPr algn="l" rtl="0" fontAlgn="base">
              <a:spcBef>
                <a:spcPct val="0"/>
              </a:spcBef>
              <a:spcAft>
                <a:spcPct val="0"/>
              </a:spcAft>
            </a:pPr>
            <a:r>
              <a:rPr lang="en-US" sz="1200" b="1" kern="1200" smtClean="0">
                <a:solidFill>
                  <a:srgbClr val="3B6705"/>
                </a:solidFill>
                <a:latin typeface="Lucida Sans Unicode" pitchFamily="34" charset="0"/>
                <a:ea typeface="+mn-ea"/>
                <a:cs typeface="+mn-cs"/>
              </a:rPr>
              <a:t>AVACS Autumn School 2015</a:t>
            </a:r>
            <a:endParaRPr lang="en-GB" sz="1200" b="1" kern="1200">
              <a:solidFill>
                <a:srgbClr val="3B6705"/>
              </a:solidFill>
              <a:latin typeface="Lucida Sans Unicode" pitchFamily="34" charset="0"/>
              <a:ea typeface="+mn-ea"/>
              <a:cs typeface="+mn-cs"/>
            </a:endParaRPr>
          </a:p>
        </p:txBody>
      </p:sp>
      <p:sp>
        <p:nvSpPr>
          <p:cNvPr id="6" name="Slide Number Placeholder 5"/>
          <p:cNvSpPr>
            <a:spLocks noGrp="1"/>
          </p:cNvSpPr>
          <p:nvPr>
            <p:ph type="sldNum" sz="quarter" idx="11"/>
          </p:nvPr>
        </p:nvSpPr>
        <p:spPr>
          <a:xfrm>
            <a:off x="5112585" y="6399380"/>
            <a:ext cx="1473200" cy="312737"/>
          </a:xfrm>
          <a:prstGeom prst="rect">
            <a:avLst/>
          </a:prstGeom>
        </p:spPr>
        <p:txBody>
          <a:bodyPr/>
          <a:lstStyle>
            <a:lvl1pPr>
              <a:defRPr/>
            </a:lvl1pPr>
          </a:lstStyle>
          <a:p>
            <a:pPr algn="r" rtl="0" fontAlgn="base">
              <a:spcBef>
                <a:spcPct val="0"/>
              </a:spcBef>
              <a:spcAft>
                <a:spcPct val="0"/>
              </a:spcAft>
            </a:pPr>
            <a:r>
              <a:rPr lang="en-GB" sz="1200" b="1" kern="1200">
                <a:solidFill>
                  <a:srgbClr val="3B6705"/>
                </a:solidFill>
                <a:latin typeface="Lucida Sans Unicode" pitchFamily="34" charset="0"/>
                <a:ea typeface="+mn-ea"/>
                <a:cs typeface="+mn-cs"/>
              </a:rPr>
              <a:t>Kim Larsen [</a:t>
            </a:r>
            <a:fld id="{A0465B60-2D3B-4A09-879D-2D2D7C39ED88}" type="slidenum">
              <a:rPr lang="en-GB" sz="1200" b="1" kern="1200">
                <a:solidFill>
                  <a:srgbClr val="3B6705"/>
                </a:solidFill>
                <a:latin typeface="Lucida Sans Unicode" pitchFamily="34" charset="0"/>
                <a:ea typeface="+mn-ea"/>
                <a:cs typeface="+mn-cs"/>
              </a:rPr>
              <a:pPr algn="r" rtl="0" fontAlgn="base">
                <a:spcBef>
                  <a:spcPct val="0"/>
                </a:spcBef>
                <a:spcAft>
                  <a:spcPct val="0"/>
                </a:spcAft>
              </a:pPr>
              <a:t>‹#›</a:t>
            </a:fld>
            <a:r>
              <a:rPr lang="en-GB" sz="1200" b="1" kern="1200">
                <a:solidFill>
                  <a:srgbClr val="3B6705"/>
                </a:solidFill>
                <a:latin typeface="Lucida Sans Unicode" pitchFamily="34" charset="0"/>
                <a:ea typeface="+mn-ea"/>
                <a:cs typeface="+mn-cs"/>
              </a:rPr>
              <a:t>]</a:t>
            </a:r>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a:xfrm>
            <a:off x="202783" y="6385511"/>
            <a:ext cx="4152649" cy="312737"/>
          </a:xfrm>
          <a:prstGeom prst="rect">
            <a:avLst/>
          </a:prstGeom>
        </p:spPr>
        <p:txBody>
          <a:bodyPr/>
          <a:lstStyle>
            <a:lvl1pPr>
              <a:defRPr/>
            </a:lvl1pPr>
          </a:lstStyle>
          <a:p>
            <a:pPr algn="l" rtl="0" fontAlgn="base">
              <a:spcBef>
                <a:spcPct val="0"/>
              </a:spcBef>
              <a:spcAft>
                <a:spcPct val="0"/>
              </a:spcAft>
            </a:pPr>
            <a:r>
              <a:rPr lang="en-US" sz="1200" b="1" kern="1200" smtClean="0">
                <a:solidFill>
                  <a:srgbClr val="3B6705"/>
                </a:solidFill>
                <a:latin typeface="Lucida Sans Unicode" pitchFamily="34" charset="0"/>
                <a:ea typeface="+mn-ea"/>
                <a:cs typeface="+mn-cs"/>
              </a:rPr>
              <a:t>AVACS Autumn School 2015</a:t>
            </a:r>
            <a:endParaRPr lang="en-GB" sz="1200" b="1" kern="1200">
              <a:solidFill>
                <a:srgbClr val="3B6705"/>
              </a:solidFill>
              <a:latin typeface="Lucida Sans Unicode" pitchFamily="34" charset="0"/>
              <a:ea typeface="+mn-ea"/>
              <a:cs typeface="+mn-cs"/>
            </a:endParaRPr>
          </a:p>
        </p:txBody>
      </p:sp>
      <p:sp>
        <p:nvSpPr>
          <p:cNvPr id="5" name="Slide Number Placeholder 4"/>
          <p:cNvSpPr>
            <a:spLocks noGrp="1"/>
          </p:cNvSpPr>
          <p:nvPr>
            <p:ph type="sldNum" sz="quarter" idx="11"/>
          </p:nvPr>
        </p:nvSpPr>
        <p:spPr>
          <a:xfrm>
            <a:off x="5112585" y="6399380"/>
            <a:ext cx="1473200" cy="312737"/>
          </a:xfrm>
          <a:prstGeom prst="rect">
            <a:avLst/>
          </a:prstGeom>
        </p:spPr>
        <p:txBody>
          <a:bodyPr/>
          <a:lstStyle>
            <a:lvl1pPr>
              <a:defRPr/>
            </a:lvl1pPr>
          </a:lstStyle>
          <a:p>
            <a:pPr algn="r" rtl="0" fontAlgn="base">
              <a:spcBef>
                <a:spcPct val="0"/>
              </a:spcBef>
              <a:spcAft>
                <a:spcPct val="0"/>
              </a:spcAft>
            </a:pPr>
            <a:r>
              <a:rPr lang="en-GB" sz="1200" b="1" kern="1200">
                <a:solidFill>
                  <a:srgbClr val="3B6705"/>
                </a:solidFill>
                <a:latin typeface="Lucida Sans Unicode" pitchFamily="34" charset="0"/>
                <a:ea typeface="+mn-ea"/>
                <a:cs typeface="+mn-cs"/>
              </a:rPr>
              <a:t>Kim Larsen [</a:t>
            </a:r>
            <a:fld id="{6B87DB76-A8CD-4D1D-A82F-471FC5A406F3}" type="slidenum">
              <a:rPr lang="en-GB" sz="1200" b="1" kern="1200">
                <a:solidFill>
                  <a:srgbClr val="3B6705"/>
                </a:solidFill>
                <a:latin typeface="Lucida Sans Unicode" pitchFamily="34" charset="0"/>
                <a:ea typeface="+mn-ea"/>
                <a:cs typeface="+mn-cs"/>
              </a:rPr>
              <a:pPr algn="r" rtl="0" fontAlgn="base">
                <a:spcBef>
                  <a:spcPct val="0"/>
                </a:spcBef>
                <a:spcAft>
                  <a:spcPct val="0"/>
                </a:spcAft>
              </a:pPr>
              <a:t>‹#›</a:t>
            </a:fld>
            <a:r>
              <a:rPr lang="en-GB" sz="1200" b="1" kern="1200">
                <a:solidFill>
                  <a:srgbClr val="3B6705"/>
                </a:solidFill>
                <a:latin typeface="Lucida Sans Unicode" pitchFamily="34" charset="0"/>
                <a:ea typeface="+mn-ea"/>
                <a:cs typeface="+mn-cs"/>
              </a:rPr>
              <a:t>]</a:t>
            </a: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2263" y="133350"/>
            <a:ext cx="2095500" cy="59356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33350"/>
            <a:ext cx="6138863" cy="59356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a:xfrm>
            <a:off x="202783" y="6385511"/>
            <a:ext cx="4152649" cy="312737"/>
          </a:xfrm>
          <a:prstGeom prst="rect">
            <a:avLst/>
          </a:prstGeom>
        </p:spPr>
        <p:txBody>
          <a:bodyPr/>
          <a:lstStyle>
            <a:lvl1pPr>
              <a:defRPr/>
            </a:lvl1pPr>
          </a:lstStyle>
          <a:p>
            <a:pPr algn="l" rtl="0" fontAlgn="base">
              <a:spcBef>
                <a:spcPct val="0"/>
              </a:spcBef>
              <a:spcAft>
                <a:spcPct val="0"/>
              </a:spcAft>
            </a:pPr>
            <a:r>
              <a:rPr lang="en-US" sz="1200" b="1" kern="1200" smtClean="0">
                <a:solidFill>
                  <a:srgbClr val="3B6705"/>
                </a:solidFill>
                <a:latin typeface="Lucida Sans Unicode" pitchFamily="34" charset="0"/>
                <a:ea typeface="+mn-ea"/>
                <a:cs typeface="+mn-cs"/>
              </a:rPr>
              <a:t>AVACS Autumn School 2015</a:t>
            </a:r>
            <a:endParaRPr lang="en-GB" sz="1200" b="1" kern="1200">
              <a:solidFill>
                <a:srgbClr val="3B6705"/>
              </a:solidFill>
              <a:latin typeface="Lucida Sans Unicode" pitchFamily="34" charset="0"/>
              <a:ea typeface="+mn-ea"/>
              <a:cs typeface="+mn-cs"/>
            </a:endParaRPr>
          </a:p>
        </p:txBody>
      </p:sp>
      <p:sp>
        <p:nvSpPr>
          <p:cNvPr id="5" name="Slide Number Placeholder 4"/>
          <p:cNvSpPr>
            <a:spLocks noGrp="1"/>
          </p:cNvSpPr>
          <p:nvPr>
            <p:ph type="sldNum" sz="quarter" idx="11"/>
          </p:nvPr>
        </p:nvSpPr>
        <p:spPr>
          <a:xfrm>
            <a:off x="5112585" y="6399380"/>
            <a:ext cx="1473200" cy="312737"/>
          </a:xfrm>
          <a:prstGeom prst="rect">
            <a:avLst/>
          </a:prstGeom>
        </p:spPr>
        <p:txBody>
          <a:bodyPr/>
          <a:lstStyle>
            <a:lvl1pPr>
              <a:defRPr/>
            </a:lvl1pPr>
          </a:lstStyle>
          <a:p>
            <a:pPr algn="r" rtl="0" fontAlgn="base">
              <a:spcBef>
                <a:spcPct val="0"/>
              </a:spcBef>
              <a:spcAft>
                <a:spcPct val="0"/>
              </a:spcAft>
            </a:pPr>
            <a:r>
              <a:rPr lang="en-GB" sz="1200" b="1" kern="1200">
                <a:solidFill>
                  <a:srgbClr val="3B6705"/>
                </a:solidFill>
                <a:latin typeface="Lucida Sans Unicode" pitchFamily="34" charset="0"/>
                <a:ea typeface="+mn-ea"/>
                <a:cs typeface="+mn-cs"/>
              </a:rPr>
              <a:t>Kim Larsen [</a:t>
            </a:r>
            <a:fld id="{A47BC824-2100-4B1A-B5F0-D185C68270FE}" type="slidenum">
              <a:rPr lang="en-GB" sz="1200" b="1" kern="1200">
                <a:solidFill>
                  <a:srgbClr val="3B6705"/>
                </a:solidFill>
                <a:latin typeface="Lucida Sans Unicode" pitchFamily="34" charset="0"/>
                <a:ea typeface="+mn-ea"/>
                <a:cs typeface="+mn-cs"/>
              </a:rPr>
              <a:pPr algn="r" rtl="0" fontAlgn="base">
                <a:spcBef>
                  <a:spcPct val="0"/>
                </a:spcBef>
                <a:spcAft>
                  <a:spcPct val="0"/>
                </a:spcAft>
              </a:pPr>
              <a:t>‹#›</a:t>
            </a:fld>
            <a:r>
              <a:rPr lang="en-GB" sz="1200" b="1" kern="1200">
                <a:solidFill>
                  <a:srgbClr val="3B6705"/>
                </a:solidFill>
                <a:latin typeface="Lucida Sans Unicode" pitchFamily="34" charset="0"/>
                <a:ea typeface="+mn-ea"/>
                <a:cs typeface="+mn-cs"/>
              </a:rPr>
              <a:t>]</a:t>
            </a:r>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81000" y="133350"/>
            <a:ext cx="779145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95288" y="1268413"/>
            <a:ext cx="4110037"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57725" y="1268413"/>
            <a:ext cx="4110038" cy="4800600"/>
          </a:xfrm>
        </p:spPr>
        <p:txBody>
          <a:bodyPr/>
          <a:lstStyle/>
          <a:p>
            <a:endParaRPr lang="en-US"/>
          </a:p>
        </p:txBody>
      </p:sp>
      <p:sp>
        <p:nvSpPr>
          <p:cNvPr id="7" name="Footer Placeholder 6"/>
          <p:cNvSpPr>
            <a:spLocks noGrp="1" noChangeArrowheads="1"/>
          </p:cNvSpPr>
          <p:nvPr>
            <p:ph type="ftr" sz="quarter" idx="3"/>
            <p:custDataLst>
              <p:tags r:id="rId1"/>
            </p:custDataLst>
          </p:nvPr>
        </p:nvSpPr>
        <p:spPr bwMode="auto">
          <a:xfrm>
            <a:off x="202783" y="6385511"/>
            <a:ext cx="4152649"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3B6705"/>
                </a:solidFill>
                <a:latin typeface="Lucida Sans Unicode" pitchFamily="34" charset="0"/>
              </a:defRPr>
            </a:lvl1pPr>
          </a:lstStyle>
          <a:p>
            <a:pPr rtl="0" fontAlgn="base">
              <a:spcBef>
                <a:spcPct val="0"/>
              </a:spcBef>
              <a:spcAft>
                <a:spcPct val="0"/>
              </a:spcAft>
            </a:pPr>
            <a:r>
              <a:rPr lang="en-US" kern="1200" smtClean="0">
                <a:ea typeface="+mn-ea"/>
                <a:cs typeface="+mn-cs"/>
              </a:rPr>
              <a:t>AVACS Autumn School 2015</a:t>
            </a:r>
            <a:endParaRPr lang="en-GB" kern="1200" dirty="0">
              <a:ea typeface="+mn-ea"/>
              <a:cs typeface="+mn-cs"/>
            </a:endParaRPr>
          </a:p>
        </p:txBody>
      </p:sp>
      <p:sp>
        <p:nvSpPr>
          <p:cNvPr id="8" name="Slide Number Placeholder 7"/>
          <p:cNvSpPr>
            <a:spLocks noGrp="1" noChangeArrowheads="1"/>
          </p:cNvSpPr>
          <p:nvPr>
            <p:ph type="sldNum" sz="quarter" idx="4"/>
            <p:custDataLst>
              <p:tags r:id="rId2"/>
            </p:custDataLst>
          </p:nvPr>
        </p:nvSpPr>
        <p:spPr bwMode="auto">
          <a:xfrm>
            <a:off x="5112585" y="6399380"/>
            <a:ext cx="1473200"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3B6705"/>
                </a:solidFill>
                <a:latin typeface="Lucida Sans Unicode" pitchFamily="34" charset="0"/>
              </a:defRPr>
            </a:lvl1pPr>
          </a:lstStyle>
          <a:p>
            <a:pPr rtl="0" fontAlgn="base">
              <a:spcBef>
                <a:spcPct val="0"/>
              </a:spcBef>
              <a:spcAft>
                <a:spcPct val="0"/>
              </a:spcAft>
            </a:pPr>
            <a:r>
              <a:rPr lang="en-GB" kern="1200" dirty="0" smtClean="0">
                <a:ea typeface="+mn-ea"/>
                <a:cs typeface="+mn-cs"/>
              </a:rPr>
              <a:t>Kim Larsen [</a:t>
            </a:r>
            <a:fld id="{3C55F532-70EC-4BB0-8F7B-D5093D26A9F4}" type="slidenum">
              <a:rPr lang="en-GB" kern="1200" smtClean="0">
                <a:ea typeface="+mn-ea"/>
                <a:cs typeface="+mn-cs"/>
              </a:rPr>
              <a:pPr rtl="0" fontAlgn="base">
                <a:spcBef>
                  <a:spcPct val="0"/>
                </a:spcBef>
                <a:spcAft>
                  <a:spcPct val="0"/>
                </a:spcAft>
              </a:pPr>
              <a:t>‹#›</a:t>
            </a:fld>
            <a:r>
              <a:rPr lang="en-GB" kern="1200" dirty="0" smtClean="0">
                <a:ea typeface="+mn-ea"/>
                <a:cs typeface="+mn-cs"/>
              </a:rPr>
              <a:t>]</a:t>
            </a:r>
            <a:endParaRPr lang="en-GB" kern="1200" dirty="0">
              <a:ea typeface="+mn-ea"/>
              <a:cs typeface="+mn-cs"/>
            </a:endParaRP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33350"/>
            <a:ext cx="779145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95288" y="1268413"/>
            <a:ext cx="4110037"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7725" y="1268413"/>
            <a:ext cx="4110038"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7725" y="3744913"/>
            <a:ext cx="4110038"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6"/>
          <p:cNvSpPr>
            <a:spLocks noGrp="1" noChangeArrowheads="1"/>
          </p:cNvSpPr>
          <p:nvPr>
            <p:ph type="ftr" sz="quarter" idx="10"/>
            <p:custDataLst>
              <p:tags r:id="rId1"/>
            </p:custDataLst>
          </p:nvPr>
        </p:nvSpPr>
        <p:spPr bwMode="auto">
          <a:xfrm>
            <a:off x="202783" y="6385511"/>
            <a:ext cx="4152649"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3B6705"/>
                </a:solidFill>
                <a:latin typeface="Lucida Sans Unicode" pitchFamily="34" charset="0"/>
              </a:defRPr>
            </a:lvl1pPr>
          </a:lstStyle>
          <a:p>
            <a:pPr rtl="0" fontAlgn="base">
              <a:spcBef>
                <a:spcPct val="0"/>
              </a:spcBef>
              <a:spcAft>
                <a:spcPct val="0"/>
              </a:spcAft>
            </a:pPr>
            <a:r>
              <a:rPr lang="en-US" kern="1200" smtClean="0">
                <a:ea typeface="+mn-ea"/>
                <a:cs typeface="+mn-cs"/>
              </a:rPr>
              <a:t>AVACS Autumn School 2015</a:t>
            </a:r>
            <a:endParaRPr lang="en-GB" kern="1200" dirty="0">
              <a:ea typeface="+mn-ea"/>
              <a:cs typeface="+mn-cs"/>
            </a:endParaRPr>
          </a:p>
        </p:txBody>
      </p:sp>
      <p:sp>
        <p:nvSpPr>
          <p:cNvPr id="9" name="Rectangle 7"/>
          <p:cNvSpPr>
            <a:spLocks noGrp="1" noChangeArrowheads="1"/>
          </p:cNvSpPr>
          <p:nvPr>
            <p:ph type="sldNum" sz="quarter" idx="11"/>
            <p:custDataLst>
              <p:tags r:id="rId2"/>
            </p:custDataLst>
          </p:nvPr>
        </p:nvSpPr>
        <p:spPr bwMode="auto">
          <a:xfrm>
            <a:off x="5112585" y="6399380"/>
            <a:ext cx="1473200"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3B6705"/>
                </a:solidFill>
                <a:latin typeface="Lucida Sans Unicode" pitchFamily="34" charset="0"/>
              </a:defRPr>
            </a:lvl1pPr>
          </a:lstStyle>
          <a:p>
            <a:pPr rtl="0" fontAlgn="base">
              <a:spcBef>
                <a:spcPct val="0"/>
              </a:spcBef>
              <a:spcAft>
                <a:spcPct val="0"/>
              </a:spcAft>
            </a:pPr>
            <a:r>
              <a:rPr lang="en-GB" kern="1200" dirty="0" smtClean="0">
                <a:ea typeface="+mn-ea"/>
                <a:cs typeface="+mn-cs"/>
              </a:rPr>
              <a:t>Kim Larsen [</a:t>
            </a:r>
            <a:fld id="{3C55F532-70EC-4BB0-8F7B-D5093D26A9F4}" type="slidenum">
              <a:rPr lang="en-GB" kern="1200" smtClean="0">
                <a:ea typeface="+mn-ea"/>
                <a:cs typeface="+mn-cs"/>
              </a:rPr>
              <a:pPr rtl="0" fontAlgn="base">
                <a:spcBef>
                  <a:spcPct val="0"/>
                </a:spcBef>
                <a:spcAft>
                  <a:spcPct val="0"/>
                </a:spcAft>
              </a:pPr>
              <a:t>‹#›</a:t>
            </a:fld>
            <a:r>
              <a:rPr lang="en-GB" kern="1200" dirty="0" smtClean="0">
                <a:ea typeface="+mn-ea"/>
                <a:cs typeface="+mn-cs"/>
              </a:rPr>
              <a:t>]</a:t>
            </a:r>
            <a:endParaRPr lang="en-GB" kern="1200" dirty="0">
              <a:ea typeface="+mn-ea"/>
              <a:cs typeface="+mn-cs"/>
            </a:endParaRPr>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133350"/>
            <a:ext cx="779145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95288" y="1268413"/>
            <a:ext cx="4110037"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57725" y="1268413"/>
            <a:ext cx="4110038" cy="4800600"/>
          </a:xfrm>
        </p:spPr>
        <p:txBody>
          <a:bodyPr/>
          <a:lstStyle/>
          <a:p>
            <a:endParaRPr lang="en-US"/>
          </a:p>
        </p:txBody>
      </p:sp>
      <p:sp>
        <p:nvSpPr>
          <p:cNvPr id="7" name="Footer Placeholder 6"/>
          <p:cNvSpPr>
            <a:spLocks noGrp="1" noChangeArrowheads="1"/>
          </p:cNvSpPr>
          <p:nvPr>
            <p:ph type="ftr" sz="quarter" idx="10"/>
            <p:custDataLst>
              <p:tags r:id="rId1"/>
            </p:custDataLst>
          </p:nvPr>
        </p:nvSpPr>
        <p:spPr bwMode="auto">
          <a:xfrm>
            <a:off x="202783" y="6385511"/>
            <a:ext cx="4152649"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3B6705"/>
                </a:solidFill>
                <a:latin typeface="Lucida Sans Unicode" pitchFamily="34" charset="0"/>
              </a:defRPr>
            </a:lvl1pPr>
          </a:lstStyle>
          <a:p>
            <a:pPr rtl="0" fontAlgn="base">
              <a:spcBef>
                <a:spcPct val="0"/>
              </a:spcBef>
              <a:spcAft>
                <a:spcPct val="0"/>
              </a:spcAft>
            </a:pPr>
            <a:r>
              <a:rPr lang="en-US" kern="1200" smtClean="0">
                <a:ea typeface="+mn-ea"/>
                <a:cs typeface="+mn-cs"/>
              </a:rPr>
              <a:t>AVACS Autumn School 2015</a:t>
            </a:r>
            <a:endParaRPr lang="en-GB" kern="1200" dirty="0">
              <a:ea typeface="+mn-ea"/>
              <a:cs typeface="+mn-cs"/>
            </a:endParaRPr>
          </a:p>
        </p:txBody>
      </p:sp>
      <p:sp>
        <p:nvSpPr>
          <p:cNvPr id="8" name="Slide Number Placeholder 7"/>
          <p:cNvSpPr>
            <a:spLocks noGrp="1" noChangeArrowheads="1"/>
          </p:cNvSpPr>
          <p:nvPr>
            <p:ph type="sldNum" sz="quarter" idx="11"/>
            <p:custDataLst>
              <p:tags r:id="rId2"/>
            </p:custDataLst>
          </p:nvPr>
        </p:nvSpPr>
        <p:spPr bwMode="auto">
          <a:xfrm>
            <a:off x="5112585" y="6399380"/>
            <a:ext cx="1473200"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3B6705"/>
                </a:solidFill>
                <a:latin typeface="Lucida Sans Unicode" pitchFamily="34" charset="0"/>
              </a:defRPr>
            </a:lvl1pPr>
          </a:lstStyle>
          <a:p>
            <a:pPr rtl="0" fontAlgn="base">
              <a:spcBef>
                <a:spcPct val="0"/>
              </a:spcBef>
              <a:spcAft>
                <a:spcPct val="0"/>
              </a:spcAft>
            </a:pPr>
            <a:r>
              <a:rPr lang="en-GB" kern="1200" dirty="0" smtClean="0">
                <a:ea typeface="+mn-ea"/>
                <a:cs typeface="+mn-cs"/>
              </a:rPr>
              <a:t>Kim Larsen [</a:t>
            </a:r>
            <a:fld id="{3C55F532-70EC-4BB0-8F7B-D5093D26A9F4}" type="slidenum">
              <a:rPr lang="en-GB" kern="1200" smtClean="0">
                <a:ea typeface="+mn-ea"/>
                <a:cs typeface="+mn-cs"/>
              </a:rPr>
              <a:pPr rtl="0" fontAlgn="base">
                <a:spcBef>
                  <a:spcPct val="0"/>
                </a:spcBef>
                <a:spcAft>
                  <a:spcPct val="0"/>
                </a:spcAft>
              </a:pPr>
              <a:t>‹#›</a:t>
            </a:fld>
            <a:r>
              <a:rPr lang="en-GB" kern="1200" dirty="0" smtClean="0">
                <a:ea typeface="+mn-ea"/>
                <a:cs typeface="+mn-cs"/>
              </a:rPr>
              <a:t>]</a:t>
            </a:r>
            <a:endParaRPr lang="en-GB" kern="1200" dirty="0">
              <a:ea typeface="+mn-ea"/>
              <a:cs typeface="+mn-cs"/>
            </a:endParaRPr>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71550" y="133350"/>
            <a:ext cx="5886450" cy="762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95288" y="1268413"/>
            <a:ext cx="4110037" cy="4800600"/>
          </a:xfrm>
        </p:spPr>
        <p:txBody>
          <a:bodyPr/>
          <a:lstStyle/>
          <a:p>
            <a:endParaRPr lang="en-US"/>
          </a:p>
        </p:txBody>
      </p:sp>
      <p:sp>
        <p:nvSpPr>
          <p:cNvPr id="4" name="Text Placeholder 3"/>
          <p:cNvSpPr>
            <a:spLocks noGrp="1"/>
          </p:cNvSpPr>
          <p:nvPr>
            <p:ph type="body" sz="half" idx="2"/>
          </p:nvPr>
        </p:nvSpPr>
        <p:spPr>
          <a:xfrm>
            <a:off x="4657725" y="1268413"/>
            <a:ext cx="4110038"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95288" y="6392863"/>
            <a:ext cx="3567112" cy="312737"/>
          </a:xfrm>
        </p:spPr>
        <p:txBody>
          <a:bodyPr/>
          <a:lstStyle>
            <a:lvl1pPr>
              <a:defRPr/>
            </a:lvl1pPr>
          </a:lstStyle>
          <a:p>
            <a:pPr algn="l" rtl="0" fontAlgn="base">
              <a:spcBef>
                <a:spcPct val="0"/>
              </a:spcBef>
              <a:spcAft>
                <a:spcPct val="0"/>
              </a:spcAft>
            </a:pPr>
            <a:r>
              <a:rPr lang="en-US" sz="1200" b="1" kern="1200" smtClean="0">
                <a:solidFill>
                  <a:srgbClr val="3B6705"/>
                </a:solidFill>
                <a:latin typeface="Lucida Sans Unicode" pitchFamily="34" charset="0"/>
                <a:ea typeface="+mn-ea"/>
                <a:cs typeface="+mn-cs"/>
              </a:rPr>
              <a:t>AVACS Autumn School 2015</a:t>
            </a:r>
            <a:endParaRPr lang="en-GB" sz="1200" b="1" kern="1200">
              <a:solidFill>
                <a:srgbClr val="3B6705"/>
              </a:solidFill>
              <a:latin typeface="Lucida Sans Unicode" pitchFamily="34" charset="0"/>
              <a:ea typeface="+mn-ea"/>
              <a:cs typeface="+mn-cs"/>
            </a:endParaRPr>
          </a:p>
        </p:txBody>
      </p:sp>
      <p:sp>
        <p:nvSpPr>
          <p:cNvPr id="6" name="Slide Number Placeholder 5"/>
          <p:cNvSpPr>
            <a:spLocks noGrp="1"/>
          </p:cNvSpPr>
          <p:nvPr>
            <p:ph type="sldNum" sz="quarter" idx="11"/>
          </p:nvPr>
        </p:nvSpPr>
        <p:spPr>
          <a:xfrm>
            <a:off x="4343400" y="6469063"/>
            <a:ext cx="2362200" cy="312737"/>
          </a:xfrm>
        </p:spPr>
        <p:txBody>
          <a:bodyPr/>
          <a:lstStyle>
            <a:lvl1pPr>
              <a:defRPr/>
            </a:lvl1pPr>
          </a:lstStyle>
          <a:p>
            <a:pPr algn="r" rtl="0" fontAlgn="base">
              <a:spcBef>
                <a:spcPct val="0"/>
              </a:spcBef>
              <a:spcAft>
                <a:spcPct val="0"/>
              </a:spcAft>
            </a:pPr>
            <a:r>
              <a:rPr lang="en-GB" sz="1200" b="1" kern="1200">
                <a:solidFill>
                  <a:srgbClr val="3B6705"/>
                </a:solidFill>
                <a:latin typeface="Lucida Sans Unicode" pitchFamily="34" charset="0"/>
                <a:ea typeface="+mn-ea"/>
                <a:cs typeface="+mn-cs"/>
              </a:rPr>
              <a:t>Kim Guldstrand Larsen [</a:t>
            </a:r>
            <a:fld id="{EB0A4779-10AF-42E1-80DE-7EB5F6A5A293}" type="slidenum">
              <a:rPr lang="en-GB" sz="1200" b="1" kern="1200">
                <a:solidFill>
                  <a:srgbClr val="3B6705"/>
                </a:solidFill>
                <a:latin typeface="Lucida Sans Unicode" pitchFamily="34" charset="0"/>
                <a:ea typeface="+mn-ea"/>
                <a:cs typeface="+mn-cs"/>
              </a:rPr>
              <a:pPr algn="r" rtl="0" fontAlgn="base">
                <a:spcBef>
                  <a:spcPct val="0"/>
                </a:spcBef>
                <a:spcAft>
                  <a:spcPct val="0"/>
                </a:spcAft>
              </a:pPr>
              <a:t>‹#›</a:t>
            </a:fld>
            <a:r>
              <a:rPr lang="en-GB" sz="1200" b="1" kern="1200">
                <a:solidFill>
                  <a:srgbClr val="3B6705"/>
                </a:solidFill>
                <a:latin typeface="Lucida Sans Unicode" pitchFamily="34" charset="0"/>
                <a:ea typeface="+mn-ea"/>
                <a:cs typeface="+mn-cs"/>
              </a:rPr>
              <a:t>]</a:t>
            </a:r>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6408738" cy="6477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66863"/>
            <a:ext cx="40386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566863"/>
            <a:ext cx="40386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60363" y="6381750"/>
            <a:ext cx="4643437" cy="476250"/>
          </a:xfrm>
        </p:spPr>
        <p:txBody>
          <a:bodyPr/>
          <a:lstStyle>
            <a:lvl1pPr>
              <a:defRPr/>
            </a:lvl1pPr>
          </a:lstStyle>
          <a:p>
            <a:r>
              <a:rPr lang="en-US" smtClean="0"/>
              <a:t>Summer School on Informatics RIO 2012</a:t>
            </a:r>
            <a:endParaRPr lang="en-US"/>
          </a:p>
        </p:txBody>
      </p:sp>
      <p:sp>
        <p:nvSpPr>
          <p:cNvPr id="6" name="Slide Number Placeholder 5"/>
          <p:cNvSpPr>
            <a:spLocks noGrp="1"/>
          </p:cNvSpPr>
          <p:nvPr>
            <p:ph type="sldNum" sz="quarter" idx="11"/>
          </p:nvPr>
        </p:nvSpPr>
        <p:spPr>
          <a:xfrm>
            <a:off x="7380288" y="6381750"/>
            <a:ext cx="1485900" cy="476250"/>
          </a:xfrm>
        </p:spPr>
        <p:txBody>
          <a:bodyPr/>
          <a:lstStyle>
            <a:lvl1pPr>
              <a:defRPr/>
            </a:lvl1pPr>
          </a:lstStyle>
          <a:p>
            <a:r>
              <a:rPr lang="en-US"/>
              <a:t>Page </a:t>
            </a:r>
            <a:fld id="{4EF351D4-CE43-4656-B9C0-FF791DC6663E}" type="slidenum">
              <a:rPr lang="en-US"/>
              <a:pPr/>
              <a:t>‹#›</a:t>
            </a:fld>
            <a:endParaRPr lang="en-US"/>
          </a:p>
        </p:txBody>
      </p:sp>
    </p:spTree>
    <p:extLst>
      <p:ext uri="{BB962C8B-B14F-4D97-AF65-F5344CB8AC3E}">
        <p14:creationId xmlns:p14="http://schemas.microsoft.com/office/powerpoint/2010/main" val="4120105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95288" y="1268413"/>
            <a:ext cx="4110037"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7725" y="1268413"/>
            <a:ext cx="4110038"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noChangeArrowheads="1"/>
          </p:cNvSpPr>
          <p:nvPr>
            <p:ph type="ftr" sz="quarter" idx="3"/>
            <p:custDataLst>
              <p:tags r:id="rId1"/>
            </p:custDataLst>
          </p:nvPr>
        </p:nvSpPr>
        <p:spPr bwMode="auto">
          <a:xfrm>
            <a:off x="202783" y="6385511"/>
            <a:ext cx="4152649"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3B6705"/>
                </a:solidFill>
                <a:latin typeface="Lucida Sans Unicode" pitchFamily="34" charset="0"/>
              </a:defRPr>
            </a:lvl1pPr>
          </a:lstStyle>
          <a:p>
            <a:r>
              <a:rPr lang="en-US" smtClean="0"/>
              <a:t>AVACS Autumn School 2015</a:t>
            </a:r>
            <a:endParaRPr lang="en-GB" dirty="0"/>
          </a:p>
        </p:txBody>
      </p:sp>
      <p:sp>
        <p:nvSpPr>
          <p:cNvPr id="8" name="Slide Number Placeholder 7"/>
          <p:cNvSpPr>
            <a:spLocks noGrp="1" noChangeArrowheads="1"/>
          </p:cNvSpPr>
          <p:nvPr>
            <p:ph type="sldNum" sz="quarter" idx="4"/>
            <p:custDataLst>
              <p:tags r:id="rId2"/>
            </p:custDataLst>
          </p:nvPr>
        </p:nvSpPr>
        <p:spPr bwMode="auto">
          <a:xfrm>
            <a:off x="5112585" y="6399380"/>
            <a:ext cx="1473200"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3B6705"/>
                </a:solidFill>
                <a:latin typeface="Lucida Sans Unicode" pitchFamily="34" charset="0"/>
              </a:defRPr>
            </a:lvl1pPr>
          </a:lstStyle>
          <a:p>
            <a:r>
              <a:rPr lang="en-GB" dirty="0" smtClean="0"/>
              <a:t>Kim Larsen [</a:t>
            </a:r>
            <a:fld id="{3C55F532-70EC-4BB0-8F7B-D5093D26A9F4}" type="slidenum">
              <a:rPr lang="en-GB" smtClean="0"/>
              <a:pPr/>
              <a:t>‹#›</a:t>
            </a:fld>
            <a:r>
              <a:rPr lang="en-GB" dirty="0" smtClean="0"/>
              <a:t>]</a:t>
            </a:r>
            <a:endParaRPr lang="en-GB" dirty="0"/>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a-DK"/>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a-DK"/>
          </a:p>
        </p:txBody>
      </p:sp>
      <p:sp>
        <p:nvSpPr>
          <p:cNvPr id="4" name="Date Placeholder 3"/>
          <p:cNvSpPr>
            <a:spLocks noGrp="1"/>
          </p:cNvSpPr>
          <p:nvPr>
            <p:ph type="dt" sz="half" idx="10"/>
          </p:nvPr>
        </p:nvSpPr>
        <p:spPr/>
        <p:txBody>
          <a:bodyPr/>
          <a:lstStyle/>
          <a:p>
            <a:endParaRPr lang="da-DK">
              <a:solidFill>
                <a:prstClr val="black">
                  <a:tint val="75000"/>
                </a:prstClr>
              </a:solidFill>
            </a:endParaRPr>
          </a:p>
        </p:txBody>
      </p:sp>
      <p:sp>
        <p:nvSpPr>
          <p:cNvPr id="5" name="Footer Placeholder 4"/>
          <p:cNvSpPr>
            <a:spLocks noGrp="1"/>
          </p:cNvSpPr>
          <p:nvPr>
            <p:ph type="ftr" sz="quarter" idx="11"/>
          </p:nvPr>
        </p:nvSpPr>
        <p:spPr/>
        <p:txBody>
          <a:bodyPr/>
          <a:lstStyle/>
          <a:p>
            <a:r>
              <a:rPr lang="da-DK" smtClean="0">
                <a:solidFill>
                  <a:prstClr val="black">
                    <a:tint val="75000"/>
                  </a:prstClr>
                </a:solidFill>
              </a:rPr>
              <a:t>AVACS Autumn School 2015</a:t>
            </a:r>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9B794DB8-DA65-46A2-A939-BA35FF4FDEB2}"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1072325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4F8F7A7-89AC-4A98-B395-11FE33276FC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68791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BA0F172-5FF3-4942-B6CB-17029BA65F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3570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FA950A4-ECF2-4BD9-80B4-0FE8E02722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98423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D606A19-9AEA-40E0-8C8E-7E83F14CAC7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8774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7573442-E2FB-4E3E-B2EF-2EF9894AEE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7606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4EA76F6-B2CA-4F82-BEE8-DF58C599430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07521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5169F04-CFEC-47D1-B34E-F5DE821D922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4286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616C539-5E38-487C-B2B0-D600E725E6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54519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BE60931-ED3A-4CEA-ABE9-F5A2D19585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9231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6"/>
          <p:cNvSpPr>
            <a:spLocks noGrp="1" noChangeArrowheads="1"/>
          </p:cNvSpPr>
          <p:nvPr>
            <p:ph type="ftr" sz="quarter" idx="10"/>
            <p:custDataLst>
              <p:tags r:id="rId1"/>
            </p:custDataLst>
          </p:nvPr>
        </p:nvSpPr>
        <p:spPr bwMode="auto">
          <a:xfrm>
            <a:off x="202783" y="6385511"/>
            <a:ext cx="4152649"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3B6705"/>
                </a:solidFill>
                <a:latin typeface="Lucida Sans Unicode" pitchFamily="34" charset="0"/>
              </a:defRPr>
            </a:lvl1pPr>
          </a:lstStyle>
          <a:p>
            <a:r>
              <a:rPr lang="en-US" smtClean="0"/>
              <a:t>AVACS Autumn School 2015</a:t>
            </a:r>
            <a:endParaRPr lang="en-GB" dirty="0"/>
          </a:p>
        </p:txBody>
      </p:sp>
      <p:sp>
        <p:nvSpPr>
          <p:cNvPr id="10" name="Rectangle 7"/>
          <p:cNvSpPr>
            <a:spLocks noGrp="1" noChangeArrowheads="1"/>
          </p:cNvSpPr>
          <p:nvPr>
            <p:ph type="sldNum" sz="quarter" idx="11"/>
            <p:custDataLst>
              <p:tags r:id="rId2"/>
            </p:custDataLst>
          </p:nvPr>
        </p:nvSpPr>
        <p:spPr bwMode="auto">
          <a:xfrm>
            <a:off x="5112585" y="6399380"/>
            <a:ext cx="1473200"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3B6705"/>
                </a:solidFill>
                <a:latin typeface="Lucida Sans Unicode" pitchFamily="34" charset="0"/>
              </a:defRPr>
            </a:lvl1pPr>
          </a:lstStyle>
          <a:p>
            <a:r>
              <a:rPr lang="en-GB" dirty="0" smtClean="0"/>
              <a:t>Kim Larsen [</a:t>
            </a:r>
            <a:fld id="{3C55F532-70EC-4BB0-8F7B-D5093D26A9F4}" type="slidenum">
              <a:rPr lang="en-GB" smtClean="0"/>
              <a:pPr/>
              <a:t>‹#›</a:t>
            </a:fld>
            <a:r>
              <a:rPr lang="en-GB" dirty="0" smtClean="0"/>
              <a:t>]</a:t>
            </a:r>
            <a:endParaRPr lang="en-GB" dirty="0"/>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DF1015-5BC8-45A4-AFB1-0B4D5D46DF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83669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147C7CC-E6DE-4BB5-8F90-FFB6F38D4C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4111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2E1EC1E1-782E-4AED-AEE1-77C6B01B70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3444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Rectangle 6"/>
          <p:cNvSpPr>
            <a:spLocks noGrp="1" noChangeArrowheads="1"/>
          </p:cNvSpPr>
          <p:nvPr>
            <p:ph type="ftr" sz="quarter" idx="10"/>
            <p:custDataLst>
              <p:tags r:id="rId1"/>
            </p:custDataLst>
          </p:nvPr>
        </p:nvSpPr>
        <p:spPr bwMode="auto">
          <a:xfrm>
            <a:off x="202783" y="6385511"/>
            <a:ext cx="4712117"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3B6705"/>
                </a:solidFill>
                <a:latin typeface="Lucida Sans Unicode" pitchFamily="34" charset="0"/>
              </a:defRPr>
            </a:lvl1pPr>
          </a:lstStyle>
          <a:p>
            <a:r>
              <a:rPr lang="en-US" smtClean="0"/>
              <a:t>AVACS Autumn School 2015</a:t>
            </a:r>
            <a:endParaRPr lang="en-GB" dirty="0"/>
          </a:p>
        </p:txBody>
      </p:sp>
      <p:sp>
        <p:nvSpPr>
          <p:cNvPr id="6" name="Rectangle 7"/>
          <p:cNvSpPr>
            <a:spLocks noGrp="1" noChangeArrowheads="1"/>
          </p:cNvSpPr>
          <p:nvPr>
            <p:ph type="sldNum" sz="quarter" idx="11"/>
            <p:custDataLst>
              <p:tags r:id="rId2"/>
            </p:custDataLst>
          </p:nvPr>
        </p:nvSpPr>
        <p:spPr bwMode="auto">
          <a:xfrm>
            <a:off x="5112585" y="6399380"/>
            <a:ext cx="1473200"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3B6705"/>
                </a:solidFill>
                <a:latin typeface="Lucida Sans Unicode" pitchFamily="34" charset="0"/>
              </a:defRPr>
            </a:lvl1pPr>
          </a:lstStyle>
          <a:p>
            <a:r>
              <a:rPr lang="en-GB" dirty="0" smtClean="0"/>
              <a:t>Kim Larsen [</a:t>
            </a:r>
            <a:fld id="{3C55F532-70EC-4BB0-8F7B-D5093D26A9F4}" type="slidenum">
              <a:rPr lang="en-GB" smtClean="0"/>
              <a:pPr/>
              <a:t>‹#›</a:t>
            </a:fld>
            <a:r>
              <a:rPr lang="en-GB" dirty="0" smtClean="0"/>
              <a:t>]</a:t>
            </a:r>
            <a:endParaRPr lang="en-GB"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6"/>
          <p:cNvSpPr>
            <a:spLocks noGrp="1" noChangeArrowheads="1"/>
          </p:cNvSpPr>
          <p:nvPr>
            <p:ph type="ftr" sz="quarter" idx="10"/>
            <p:custDataLst>
              <p:tags r:id="rId1"/>
            </p:custDataLst>
          </p:nvPr>
        </p:nvSpPr>
        <p:spPr bwMode="auto">
          <a:xfrm>
            <a:off x="202783" y="6385511"/>
            <a:ext cx="4152649"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3B6705"/>
                </a:solidFill>
                <a:latin typeface="Lucida Sans Unicode" pitchFamily="34" charset="0"/>
              </a:defRPr>
            </a:lvl1pPr>
          </a:lstStyle>
          <a:p>
            <a:r>
              <a:rPr lang="en-US" smtClean="0"/>
              <a:t>AVACS Autumn School 2015</a:t>
            </a:r>
            <a:endParaRPr lang="en-GB" dirty="0"/>
          </a:p>
        </p:txBody>
      </p:sp>
      <p:sp>
        <p:nvSpPr>
          <p:cNvPr id="5" name="Rectangle 7"/>
          <p:cNvSpPr>
            <a:spLocks noGrp="1" noChangeArrowheads="1"/>
          </p:cNvSpPr>
          <p:nvPr>
            <p:ph type="sldNum" sz="quarter" idx="11"/>
            <p:custDataLst>
              <p:tags r:id="rId2"/>
            </p:custDataLst>
          </p:nvPr>
        </p:nvSpPr>
        <p:spPr bwMode="auto">
          <a:xfrm>
            <a:off x="5112585" y="6399380"/>
            <a:ext cx="1473200"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3B6705"/>
                </a:solidFill>
                <a:latin typeface="Lucida Sans Unicode" pitchFamily="34" charset="0"/>
              </a:defRPr>
            </a:lvl1pPr>
          </a:lstStyle>
          <a:p>
            <a:r>
              <a:rPr lang="en-GB" dirty="0" smtClean="0"/>
              <a:t>Kim Larsen [</a:t>
            </a:r>
            <a:fld id="{3C55F532-70EC-4BB0-8F7B-D5093D26A9F4}" type="slidenum">
              <a:rPr lang="en-GB" smtClean="0"/>
              <a:pPr/>
              <a:t>‹#›</a:t>
            </a:fld>
            <a:r>
              <a:rPr lang="en-GB" dirty="0" smtClean="0"/>
              <a:t>]</a:t>
            </a:r>
            <a:endParaRPr lang="en-GB"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xfrm>
            <a:off x="202783" y="6385511"/>
            <a:ext cx="4152649" cy="312737"/>
          </a:xfrm>
          <a:prstGeom prst="rect">
            <a:avLst/>
          </a:prstGeom>
        </p:spPr>
        <p:txBody>
          <a:bodyPr/>
          <a:lstStyle>
            <a:lvl1pPr>
              <a:defRPr/>
            </a:lvl1pPr>
          </a:lstStyle>
          <a:p>
            <a:r>
              <a:rPr lang="en-US" smtClean="0"/>
              <a:t>AVACS Autumn School 2015</a:t>
            </a:r>
            <a:endParaRPr lang="en-GB" dirty="0"/>
          </a:p>
        </p:txBody>
      </p:sp>
      <p:sp>
        <p:nvSpPr>
          <p:cNvPr id="6" name="Slide Number Placeholder 5"/>
          <p:cNvSpPr>
            <a:spLocks noGrp="1"/>
          </p:cNvSpPr>
          <p:nvPr>
            <p:ph type="sldNum" sz="quarter" idx="11"/>
          </p:nvPr>
        </p:nvSpPr>
        <p:spPr>
          <a:xfrm>
            <a:off x="5112585" y="6399380"/>
            <a:ext cx="1473200" cy="312737"/>
          </a:xfrm>
          <a:prstGeom prst="rect">
            <a:avLst/>
          </a:prstGeom>
        </p:spPr>
        <p:txBody>
          <a:bodyPr/>
          <a:lstStyle>
            <a:lvl1pPr>
              <a:defRPr/>
            </a:lvl1pPr>
          </a:lstStyle>
          <a:p>
            <a:r>
              <a:rPr lang="en-GB"/>
              <a:t>Kim Larsen [</a:t>
            </a:r>
            <a:fld id="{79518117-65A2-4392-9764-95F81EDF2D3F}" type="slidenum">
              <a:rPr lang="en-GB"/>
              <a:pPr/>
              <a:t>‹#›</a:t>
            </a:fld>
            <a:r>
              <a:rPr lang="en-GB"/>
              <a:t>]</a:t>
            </a: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xfrm>
            <a:off x="202783" y="6385511"/>
            <a:ext cx="4152649" cy="312737"/>
          </a:xfrm>
          <a:prstGeom prst="rect">
            <a:avLst/>
          </a:prstGeom>
        </p:spPr>
        <p:txBody>
          <a:bodyPr/>
          <a:lstStyle>
            <a:lvl1pPr>
              <a:defRPr/>
            </a:lvl1pPr>
          </a:lstStyle>
          <a:p>
            <a:r>
              <a:rPr lang="en-US" smtClean="0"/>
              <a:t>AVACS Autumn School 2015</a:t>
            </a:r>
            <a:endParaRPr lang="en-GB"/>
          </a:p>
        </p:txBody>
      </p:sp>
      <p:sp>
        <p:nvSpPr>
          <p:cNvPr id="6" name="Slide Number Placeholder 5"/>
          <p:cNvSpPr>
            <a:spLocks noGrp="1"/>
          </p:cNvSpPr>
          <p:nvPr>
            <p:ph type="sldNum" sz="quarter" idx="11"/>
          </p:nvPr>
        </p:nvSpPr>
        <p:spPr>
          <a:xfrm>
            <a:off x="5112585" y="6399380"/>
            <a:ext cx="1473200" cy="312737"/>
          </a:xfrm>
          <a:prstGeom prst="rect">
            <a:avLst/>
          </a:prstGeom>
        </p:spPr>
        <p:txBody>
          <a:bodyPr/>
          <a:lstStyle>
            <a:lvl1pPr>
              <a:defRPr/>
            </a:lvl1pPr>
          </a:lstStyle>
          <a:p>
            <a:r>
              <a:rPr lang="en-GB"/>
              <a:t>Kim Larsen [</a:t>
            </a:r>
            <a:fld id="{A0465B60-2D3B-4A09-879D-2D2D7C39ED88}" type="slidenum">
              <a:rPr lang="en-GB"/>
              <a:pPr/>
              <a:t>‹#›</a:t>
            </a:fld>
            <a:r>
              <a:rPr lang="en-GB"/>
              <a:t>]</a:t>
            </a: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a:xfrm>
            <a:off x="202783" y="6385511"/>
            <a:ext cx="4152649" cy="312737"/>
          </a:xfrm>
          <a:prstGeom prst="rect">
            <a:avLst/>
          </a:prstGeom>
        </p:spPr>
        <p:txBody>
          <a:bodyPr/>
          <a:lstStyle>
            <a:lvl1pPr>
              <a:defRPr/>
            </a:lvl1pPr>
          </a:lstStyle>
          <a:p>
            <a:r>
              <a:rPr lang="en-US" smtClean="0"/>
              <a:t>AVACS Autumn School 2015</a:t>
            </a:r>
            <a:endParaRPr lang="en-GB"/>
          </a:p>
        </p:txBody>
      </p:sp>
      <p:sp>
        <p:nvSpPr>
          <p:cNvPr id="5" name="Slide Number Placeholder 4"/>
          <p:cNvSpPr>
            <a:spLocks noGrp="1"/>
          </p:cNvSpPr>
          <p:nvPr>
            <p:ph type="sldNum" sz="quarter" idx="11"/>
          </p:nvPr>
        </p:nvSpPr>
        <p:spPr>
          <a:xfrm>
            <a:off x="5112585" y="6399380"/>
            <a:ext cx="1473200" cy="312737"/>
          </a:xfrm>
          <a:prstGeom prst="rect">
            <a:avLst/>
          </a:prstGeom>
        </p:spPr>
        <p:txBody>
          <a:bodyPr/>
          <a:lstStyle>
            <a:lvl1pPr>
              <a:defRPr/>
            </a:lvl1pPr>
          </a:lstStyle>
          <a:p>
            <a:r>
              <a:rPr lang="en-GB"/>
              <a:t>Kim Larsen [</a:t>
            </a:r>
            <a:fld id="{6B87DB76-A8CD-4D1D-A82F-471FC5A406F3}" type="slidenum">
              <a:rPr lang="en-GB"/>
              <a:pPr/>
              <a:t>‹#›</a:t>
            </a:fld>
            <a:r>
              <a:rPr lang="en-GB"/>
              <a:t>]</a:t>
            </a: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ags" Target="../tags/tag2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ags" Target="../tags/tag20.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1.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116739" name="Rectangle 3"/>
          <p:cNvSpPr>
            <a:spLocks noChangeArrowheads="1"/>
          </p:cNvSpPr>
          <p:nvPr/>
        </p:nvSpPr>
        <p:spPr bwMode="auto">
          <a:xfrm>
            <a:off x="0" y="0"/>
            <a:ext cx="9144000" cy="1008063"/>
          </a:xfrm>
          <a:prstGeom prst="rect">
            <a:avLst/>
          </a:prstGeom>
          <a:solidFill>
            <a:schemeClr val="folHlink"/>
          </a:solidFill>
          <a:ln w="9525">
            <a:noFill/>
            <a:miter lim="800000"/>
            <a:headEnd/>
            <a:tailEnd/>
          </a:ln>
          <a:effectLst/>
        </p:spPr>
        <p:txBody>
          <a:bodyPr wrap="none" anchor="ctr"/>
          <a:lstStyle/>
          <a:p>
            <a:endParaRPr lang="en-US"/>
          </a:p>
        </p:txBody>
      </p:sp>
      <p:sp>
        <p:nvSpPr>
          <p:cNvPr id="116740" name="Rectangle 4"/>
          <p:cNvSpPr>
            <a:spLocks noGrp="1" noChangeArrowheads="1"/>
          </p:cNvSpPr>
          <p:nvPr>
            <p:ph type="title"/>
          </p:nvPr>
        </p:nvSpPr>
        <p:spPr bwMode="auto">
          <a:xfrm>
            <a:off x="381000" y="133350"/>
            <a:ext cx="779145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116741" name="Rectangle 5"/>
          <p:cNvSpPr>
            <a:spLocks noGrp="1" noChangeArrowheads="1"/>
          </p:cNvSpPr>
          <p:nvPr>
            <p:ph type="body" idx="1"/>
          </p:nvPr>
        </p:nvSpPr>
        <p:spPr bwMode="auto">
          <a:xfrm>
            <a:off x="395288" y="1268413"/>
            <a:ext cx="8372475" cy="480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16768" name="Rectangle 32"/>
          <p:cNvSpPr>
            <a:spLocks noChangeArrowheads="1"/>
          </p:cNvSpPr>
          <p:nvPr/>
        </p:nvSpPr>
        <p:spPr bwMode="auto">
          <a:xfrm>
            <a:off x="0" y="-228600"/>
            <a:ext cx="9144000" cy="152400"/>
          </a:xfrm>
          <a:prstGeom prst="rect">
            <a:avLst/>
          </a:prstGeom>
          <a:solidFill>
            <a:srgbClr val="005800"/>
          </a:solidFill>
          <a:ln w="9525">
            <a:noFill/>
            <a:miter lim="800000"/>
            <a:headEnd/>
            <a:tailEnd/>
          </a:ln>
          <a:effectLst/>
        </p:spPr>
        <p:txBody>
          <a:bodyPr wrap="none" anchor="ctr"/>
          <a:lstStyle/>
          <a:p>
            <a:endParaRPr lang="en-US"/>
          </a:p>
        </p:txBody>
      </p:sp>
      <p:sp>
        <p:nvSpPr>
          <p:cNvPr id="36" name="Rectangle 2"/>
          <p:cNvSpPr>
            <a:spLocks noChangeArrowheads="1"/>
          </p:cNvSpPr>
          <p:nvPr/>
        </p:nvSpPr>
        <p:spPr bwMode="auto">
          <a:xfrm>
            <a:off x="0" y="6281737"/>
            <a:ext cx="6781800" cy="576263"/>
          </a:xfrm>
          <a:prstGeom prst="rect">
            <a:avLst/>
          </a:prstGeom>
          <a:solidFill>
            <a:schemeClr val="folHlink"/>
          </a:solidFill>
          <a:ln w="9525">
            <a:noFill/>
            <a:miter lim="800000"/>
            <a:headEnd/>
            <a:tailEnd/>
          </a:ln>
          <a:effectLst/>
        </p:spPr>
        <p:txBody>
          <a:bodyPr wrap="none" anchor="ctr"/>
          <a:lstStyle/>
          <a:p>
            <a:endParaRPr lang="en-US"/>
          </a:p>
        </p:txBody>
      </p:sp>
      <p:pic>
        <p:nvPicPr>
          <p:cNvPr id="37" name="Picture 63" descr="CISS_logo_2008"/>
          <p:cNvPicPr>
            <a:picLocks noChangeAspect="1" noChangeArrowheads="1"/>
          </p:cNvPicPr>
          <p:nvPr/>
        </p:nvPicPr>
        <p:blipFill>
          <a:blip r:embed="rId18"/>
          <a:srcRect b="22273"/>
          <a:stretch>
            <a:fillRect/>
          </a:stretch>
        </p:blipFill>
        <p:spPr bwMode="auto">
          <a:xfrm>
            <a:off x="6848062" y="6300549"/>
            <a:ext cx="2255837" cy="533400"/>
          </a:xfrm>
          <a:prstGeom prst="rect">
            <a:avLst/>
          </a:prstGeom>
          <a:noFill/>
        </p:spPr>
      </p:pic>
      <p:sp>
        <p:nvSpPr>
          <p:cNvPr id="38" name="Rectangle 6"/>
          <p:cNvSpPr>
            <a:spLocks noGrp="1" noChangeArrowheads="1"/>
          </p:cNvSpPr>
          <p:nvPr>
            <p:ph type="ftr" sz="quarter" idx="3"/>
            <p:custDataLst>
              <p:tags r:id="rId16"/>
            </p:custDataLst>
          </p:nvPr>
        </p:nvSpPr>
        <p:spPr bwMode="auto">
          <a:xfrm>
            <a:off x="202783" y="6385511"/>
            <a:ext cx="4674017"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3B6705"/>
                </a:solidFill>
                <a:latin typeface="Lucida Sans Unicode" pitchFamily="34" charset="0"/>
              </a:defRPr>
            </a:lvl1pPr>
          </a:lstStyle>
          <a:p>
            <a:r>
              <a:rPr lang="en-US" smtClean="0"/>
              <a:t>AVACS Autumn School 2015</a:t>
            </a:r>
            <a:endParaRPr lang="en-GB" dirty="0"/>
          </a:p>
        </p:txBody>
      </p:sp>
      <p:sp>
        <p:nvSpPr>
          <p:cNvPr id="39" name="Rectangle 7"/>
          <p:cNvSpPr>
            <a:spLocks noGrp="1" noChangeArrowheads="1"/>
          </p:cNvSpPr>
          <p:nvPr>
            <p:ph type="sldNum" sz="quarter" idx="4"/>
            <p:custDataLst>
              <p:tags r:id="rId17"/>
            </p:custDataLst>
          </p:nvPr>
        </p:nvSpPr>
        <p:spPr bwMode="auto">
          <a:xfrm>
            <a:off x="5112585" y="6399380"/>
            <a:ext cx="1473200"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3B6705"/>
                </a:solidFill>
                <a:latin typeface="Lucida Sans Unicode" pitchFamily="34" charset="0"/>
              </a:defRPr>
            </a:lvl1pPr>
          </a:lstStyle>
          <a:p>
            <a:r>
              <a:rPr lang="en-GB" dirty="0" smtClean="0"/>
              <a:t>Kim Larsen[</a:t>
            </a:r>
            <a:fld id="{3C55F532-70EC-4BB0-8F7B-D5093D26A9F4}" type="slidenum">
              <a:rPr lang="en-GB" smtClean="0"/>
              <a:pPr/>
              <a:t>‹#›</a:t>
            </a:fld>
            <a:r>
              <a:rPr lang="en-GB" dirty="0" smtClean="0"/>
              <a:t>]</a:t>
            </a:r>
            <a:endParaRPr lang="en-GB" dirty="0"/>
          </a:p>
        </p:txBody>
      </p:sp>
    </p:spTree>
  </p:cSld>
  <p:clrMap bg1="lt1" tx1="dk1" bg2="lt2" tx2="dk2" accent1="accent1" accent2="accent2" accent3="accent3" accent4="accent4" accent5="accent5" accent6="accent6" hlink="hlink" folHlink="folHlink"/>
  <p:sldLayoutIdLst>
    <p:sldLayoutId id="2147483652" r:id="rId1"/>
    <p:sldLayoutId id="2147483658"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89" r:id="rId11"/>
    <p:sldLayoutId id="2147483691" r:id="rId12"/>
    <p:sldLayoutId id="2147483690" r:id="rId13"/>
    <p:sldLayoutId id="2147483692" r:id="rId14"/>
  </p:sldLayoutIdLst>
  <p:timing>
    <p:tnLst>
      <p:par>
        <p:cTn id="1" dur="indefinite" restart="never" nodeType="tmRoot"/>
      </p:par>
    </p:tnLst>
  </p:timing>
  <p:hf hdr="0" dt="0"/>
  <p:txStyles>
    <p:titleStyle>
      <a:lvl1pPr algn="l" rtl="0" fontAlgn="base">
        <a:spcBef>
          <a:spcPct val="0"/>
        </a:spcBef>
        <a:spcAft>
          <a:spcPct val="0"/>
        </a:spcAft>
        <a:defRPr sz="3600" b="1">
          <a:solidFill>
            <a:srgbClr val="005800"/>
          </a:solidFill>
          <a:latin typeface="+mj-lt"/>
          <a:ea typeface="+mj-ea"/>
          <a:cs typeface="+mj-cs"/>
        </a:defRPr>
      </a:lvl1pPr>
      <a:lvl2pPr algn="l" rtl="0" fontAlgn="base">
        <a:spcBef>
          <a:spcPct val="0"/>
        </a:spcBef>
        <a:spcAft>
          <a:spcPct val="0"/>
        </a:spcAft>
        <a:defRPr sz="3600" b="1">
          <a:solidFill>
            <a:srgbClr val="005800"/>
          </a:solidFill>
          <a:latin typeface="Arial" charset="0"/>
        </a:defRPr>
      </a:lvl2pPr>
      <a:lvl3pPr algn="l" rtl="0" fontAlgn="base">
        <a:spcBef>
          <a:spcPct val="0"/>
        </a:spcBef>
        <a:spcAft>
          <a:spcPct val="0"/>
        </a:spcAft>
        <a:defRPr sz="3600" b="1">
          <a:solidFill>
            <a:srgbClr val="005800"/>
          </a:solidFill>
          <a:latin typeface="Arial" charset="0"/>
        </a:defRPr>
      </a:lvl3pPr>
      <a:lvl4pPr algn="l" rtl="0" fontAlgn="base">
        <a:spcBef>
          <a:spcPct val="0"/>
        </a:spcBef>
        <a:spcAft>
          <a:spcPct val="0"/>
        </a:spcAft>
        <a:defRPr sz="3600" b="1">
          <a:solidFill>
            <a:srgbClr val="005800"/>
          </a:solidFill>
          <a:latin typeface="Arial" charset="0"/>
        </a:defRPr>
      </a:lvl4pPr>
      <a:lvl5pPr algn="l" rtl="0" fontAlgn="base">
        <a:spcBef>
          <a:spcPct val="0"/>
        </a:spcBef>
        <a:spcAft>
          <a:spcPct val="0"/>
        </a:spcAft>
        <a:defRPr sz="3600" b="1">
          <a:solidFill>
            <a:srgbClr val="005800"/>
          </a:solidFill>
          <a:latin typeface="Arial" charset="0"/>
        </a:defRPr>
      </a:lvl5pPr>
      <a:lvl6pPr marL="457200" algn="l" rtl="0" fontAlgn="base">
        <a:spcBef>
          <a:spcPct val="0"/>
        </a:spcBef>
        <a:spcAft>
          <a:spcPct val="0"/>
        </a:spcAft>
        <a:defRPr sz="3600" b="1">
          <a:solidFill>
            <a:srgbClr val="005800"/>
          </a:solidFill>
          <a:latin typeface="Arial" charset="0"/>
        </a:defRPr>
      </a:lvl6pPr>
      <a:lvl7pPr marL="914400" algn="l" rtl="0" fontAlgn="base">
        <a:spcBef>
          <a:spcPct val="0"/>
        </a:spcBef>
        <a:spcAft>
          <a:spcPct val="0"/>
        </a:spcAft>
        <a:defRPr sz="3600" b="1">
          <a:solidFill>
            <a:srgbClr val="005800"/>
          </a:solidFill>
          <a:latin typeface="Arial" charset="0"/>
        </a:defRPr>
      </a:lvl7pPr>
      <a:lvl8pPr marL="1371600" algn="l" rtl="0" fontAlgn="base">
        <a:spcBef>
          <a:spcPct val="0"/>
        </a:spcBef>
        <a:spcAft>
          <a:spcPct val="0"/>
        </a:spcAft>
        <a:defRPr sz="3600" b="1">
          <a:solidFill>
            <a:srgbClr val="005800"/>
          </a:solidFill>
          <a:latin typeface="Arial" charset="0"/>
        </a:defRPr>
      </a:lvl8pPr>
      <a:lvl9pPr marL="1828800" algn="l" rtl="0" fontAlgn="base">
        <a:spcBef>
          <a:spcPct val="0"/>
        </a:spcBef>
        <a:spcAft>
          <a:spcPct val="0"/>
        </a:spcAft>
        <a:defRPr sz="3600" b="1">
          <a:solidFill>
            <a:srgbClr val="005800"/>
          </a:solidFill>
          <a:latin typeface="Arial" charset="0"/>
        </a:defRPr>
      </a:lvl9pPr>
    </p:titleStyle>
    <p:bodyStyle>
      <a:lvl1pPr marL="342900" indent="-342900" algn="l" rtl="0" fontAlgn="base">
        <a:spcBef>
          <a:spcPct val="20000"/>
        </a:spcBef>
        <a:spcAft>
          <a:spcPct val="0"/>
        </a:spcAft>
        <a:buClr>
          <a:srgbClr val="005800"/>
        </a:buClr>
        <a:buFont typeface="Wingdings" pitchFamily="2" charset="2"/>
        <a:buChar char="§"/>
        <a:defRPr sz="2800">
          <a:solidFill>
            <a:schemeClr val="tx1"/>
          </a:solidFill>
          <a:latin typeface="+mn-lt"/>
          <a:ea typeface="+mn-ea"/>
          <a:cs typeface="+mn-cs"/>
        </a:defRPr>
      </a:lvl1pPr>
      <a:lvl2pPr marL="742950" indent="-285750" algn="l" rtl="0" fontAlgn="base">
        <a:spcBef>
          <a:spcPct val="20000"/>
        </a:spcBef>
        <a:spcAft>
          <a:spcPct val="0"/>
        </a:spcAft>
        <a:buClr>
          <a:srgbClr val="005800"/>
        </a:buClr>
        <a:buFont typeface="Wingdings" pitchFamily="2" charset="2"/>
        <a:buChar char="§"/>
        <a:defRPr sz="2400">
          <a:solidFill>
            <a:schemeClr val="tx1"/>
          </a:solidFill>
          <a:latin typeface="+mn-lt"/>
        </a:defRPr>
      </a:lvl2pPr>
      <a:lvl3pPr marL="1143000" indent="-228600" algn="l" rtl="0" fontAlgn="base">
        <a:spcBef>
          <a:spcPct val="20000"/>
        </a:spcBef>
        <a:spcAft>
          <a:spcPct val="0"/>
        </a:spcAft>
        <a:buClr>
          <a:srgbClr val="005800"/>
        </a:buClr>
        <a:buFont typeface="Wingdings" pitchFamily="2" charset="2"/>
        <a:buChar char="§"/>
        <a:defRPr sz="2000">
          <a:solidFill>
            <a:schemeClr val="tx1"/>
          </a:solidFill>
          <a:latin typeface="+mn-lt"/>
        </a:defRPr>
      </a:lvl3pPr>
      <a:lvl4pPr marL="1600200" indent="-228600" algn="l" rtl="0" fontAlgn="base">
        <a:spcBef>
          <a:spcPct val="20000"/>
        </a:spcBef>
        <a:spcAft>
          <a:spcPct val="0"/>
        </a:spcAft>
        <a:buClr>
          <a:srgbClr val="005800"/>
        </a:buClr>
        <a:buFont typeface="Wingdings" pitchFamily="2" charset="2"/>
        <a:buChar char="§"/>
        <a:defRPr sz="1600">
          <a:solidFill>
            <a:schemeClr val="tx1"/>
          </a:solidFill>
          <a:latin typeface="+mn-lt"/>
        </a:defRPr>
      </a:lvl4pPr>
      <a:lvl5pPr marL="2057400" indent="-228600" algn="l" rtl="0" fontAlgn="base">
        <a:spcBef>
          <a:spcPct val="20000"/>
        </a:spcBef>
        <a:spcAft>
          <a:spcPct val="0"/>
        </a:spcAft>
        <a:buClr>
          <a:srgbClr val="005800"/>
        </a:buClr>
        <a:buFont typeface="Wingdings" pitchFamily="2" charset="2"/>
        <a:buChar char="§"/>
        <a:defRPr sz="1400">
          <a:solidFill>
            <a:schemeClr val="tx1"/>
          </a:solidFill>
          <a:latin typeface="+mn-lt"/>
        </a:defRPr>
      </a:lvl5pPr>
      <a:lvl6pPr marL="2514600" indent="-228600" algn="l" rtl="0" fontAlgn="base">
        <a:spcBef>
          <a:spcPct val="20000"/>
        </a:spcBef>
        <a:spcAft>
          <a:spcPct val="0"/>
        </a:spcAft>
        <a:buClr>
          <a:srgbClr val="005800"/>
        </a:buClr>
        <a:buFont typeface="Wingdings" pitchFamily="2" charset="2"/>
        <a:buChar char="§"/>
        <a:defRPr sz="1400">
          <a:solidFill>
            <a:schemeClr val="tx1"/>
          </a:solidFill>
          <a:latin typeface="+mn-lt"/>
        </a:defRPr>
      </a:lvl6pPr>
      <a:lvl7pPr marL="2971800" indent="-228600" algn="l" rtl="0" fontAlgn="base">
        <a:spcBef>
          <a:spcPct val="20000"/>
        </a:spcBef>
        <a:spcAft>
          <a:spcPct val="0"/>
        </a:spcAft>
        <a:buClr>
          <a:srgbClr val="005800"/>
        </a:buClr>
        <a:buFont typeface="Wingdings" pitchFamily="2" charset="2"/>
        <a:buChar char="§"/>
        <a:defRPr sz="1400">
          <a:solidFill>
            <a:schemeClr val="tx1"/>
          </a:solidFill>
          <a:latin typeface="+mn-lt"/>
        </a:defRPr>
      </a:lvl7pPr>
      <a:lvl8pPr marL="3429000" indent="-228600" algn="l" rtl="0" fontAlgn="base">
        <a:spcBef>
          <a:spcPct val="20000"/>
        </a:spcBef>
        <a:spcAft>
          <a:spcPct val="0"/>
        </a:spcAft>
        <a:buClr>
          <a:srgbClr val="005800"/>
        </a:buClr>
        <a:buFont typeface="Wingdings" pitchFamily="2" charset="2"/>
        <a:buChar char="§"/>
        <a:defRPr sz="1400">
          <a:solidFill>
            <a:schemeClr val="tx1"/>
          </a:solidFill>
          <a:latin typeface="+mn-lt"/>
        </a:defRPr>
      </a:lvl8pPr>
      <a:lvl9pPr marL="3886200" indent="-228600" algn="l" rtl="0" fontAlgn="base">
        <a:spcBef>
          <a:spcPct val="20000"/>
        </a:spcBef>
        <a:spcAft>
          <a:spcPct val="0"/>
        </a:spcAft>
        <a:buClr>
          <a:srgbClr val="005800"/>
        </a:buClr>
        <a:buFont typeface="Wingdings" pitchFamily="2"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116739" name="Rectangle 3"/>
          <p:cNvSpPr>
            <a:spLocks noChangeArrowheads="1"/>
          </p:cNvSpPr>
          <p:nvPr/>
        </p:nvSpPr>
        <p:spPr bwMode="auto">
          <a:xfrm>
            <a:off x="0" y="0"/>
            <a:ext cx="9144000" cy="1008063"/>
          </a:xfrm>
          <a:prstGeom prst="rect">
            <a:avLst/>
          </a:prstGeom>
          <a:solidFill>
            <a:schemeClr val="folHlink"/>
          </a:solidFill>
          <a:ln w="9525">
            <a:noFill/>
            <a:miter lim="800000"/>
            <a:headEnd/>
            <a:tailEnd/>
          </a:ln>
          <a:effectLst/>
        </p:spPr>
        <p:txBody>
          <a:bodyPr wrap="none" anchor="ctr"/>
          <a:lstStyle/>
          <a:p>
            <a:pPr algn="ctr" rtl="0" fontAlgn="base">
              <a:spcBef>
                <a:spcPct val="0"/>
              </a:spcBef>
              <a:spcAft>
                <a:spcPct val="0"/>
              </a:spcAft>
            </a:pPr>
            <a:endParaRPr lang="en-US" kern="1200">
              <a:solidFill>
                <a:srgbClr val="000000"/>
              </a:solidFill>
              <a:latin typeface="Arial" charset="0"/>
              <a:ea typeface="+mn-ea"/>
              <a:cs typeface="+mn-cs"/>
            </a:endParaRPr>
          </a:p>
        </p:txBody>
      </p:sp>
      <p:sp>
        <p:nvSpPr>
          <p:cNvPr id="116740" name="Rectangle 4"/>
          <p:cNvSpPr>
            <a:spLocks noGrp="1" noChangeArrowheads="1"/>
          </p:cNvSpPr>
          <p:nvPr>
            <p:ph type="title"/>
          </p:nvPr>
        </p:nvSpPr>
        <p:spPr bwMode="auto">
          <a:xfrm>
            <a:off x="381000" y="133350"/>
            <a:ext cx="779145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116741" name="Rectangle 5"/>
          <p:cNvSpPr>
            <a:spLocks noGrp="1" noChangeArrowheads="1"/>
          </p:cNvSpPr>
          <p:nvPr>
            <p:ph type="body" idx="1"/>
          </p:nvPr>
        </p:nvSpPr>
        <p:spPr bwMode="auto">
          <a:xfrm>
            <a:off x="395288" y="1268413"/>
            <a:ext cx="8372475" cy="480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16768" name="Rectangle 32"/>
          <p:cNvSpPr>
            <a:spLocks noChangeArrowheads="1"/>
          </p:cNvSpPr>
          <p:nvPr/>
        </p:nvSpPr>
        <p:spPr bwMode="auto">
          <a:xfrm>
            <a:off x="0" y="-228600"/>
            <a:ext cx="9144000" cy="152400"/>
          </a:xfrm>
          <a:prstGeom prst="rect">
            <a:avLst/>
          </a:prstGeom>
          <a:solidFill>
            <a:srgbClr val="005800"/>
          </a:solidFill>
          <a:ln w="9525">
            <a:noFill/>
            <a:miter lim="800000"/>
            <a:headEnd/>
            <a:tailEnd/>
          </a:ln>
          <a:effectLst/>
        </p:spPr>
        <p:txBody>
          <a:bodyPr wrap="none" anchor="ctr"/>
          <a:lstStyle/>
          <a:p>
            <a:pPr algn="ctr" rtl="0" fontAlgn="base">
              <a:spcBef>
                <a:spcPct val="0"/>
              </a:spcBef>
              <a:spcAft>
                <a:spcPct val="0"/>
              </a:spcAft>
            </a:pPr>
            <a:endParaRPr lang="en-US" kern="1200">
              <a:solidFill>
                <a:srgbClr val="000000"/>
              </a:solidFill>
              <a:latin typeface="Arial" charset="0"/>
              <a:ea typeface="+mn-ea"/>
              <a:cs typeface="+mn-cs"/>
            </a:endParaRPr>
          </a:p>
        </p:txBody>
      </p:sp>
      <p:sp>
        <p:nvSpPr>
          <p:cNvPr id="36" name="Rectangle 2"/>
          <p:cNvSpPr>
            <a:spLocks noChangeArrowheads="1"/>
          </p:cNvSpPr>
          <p:nvPr/>
        </p:nvSpPr>
        <p:spPr bwMode="auto">
          <a:xfrm>
            <a:off x="0" y="6281737"/>
            <a:ext cx="6781800" cy="576263"/>
          </a:xfrm>
          <a:prstGeom prst="rect">
            <a:avLst/>
          </a:prstGeom>
          <a:solidFill>
            <a:schemeClr val="folHlink"/>
          </a:solidFill>
          <a:ln w="9525">
            <a:noFill/>
            <a:miter lim="800000"/>
            <a:headEnd/>
            <a:tailEnd/>
          </a:ln>
          <a:effectLst/>
        </p:spPr>
        <p:txBody>
          <a:bodyPr wrap="none" anchor="ctr"/>
          <a:lstStyle/>
          <a:p>
            <a:pPr algn="ctr" rtl="0" fontAlgn="base">
              <a:spcBef>
                <a:spcPct val="0"/>
              </a:spcBef>
              <a:spcAft>
                <a:spcPct val="0"/>
              </a:spcAft>
            </a:pPr>
            <a:endParaRPr lang="en-US" kern="1200">
              <a:solidFill>
                <a:srgbClr val="000000"/>
              </a:solidFill>
              <a:latin typeface="Arial" charset="0"/>
              <a:ea typeface="+mn-ea"/>
              <a:cs typeface="+mn-cs"/>
            </a:endParaRPr>
          </a:p>
        </p:txBody>
      </p:sp>
      <p:pic>
        <p:nvPicPr>
          <p:cNvPr id="37" name="Picture 63" descr="CISS_logo_2008"/>
          <p:cNvPicPr>
            <a:picLocks noChangeAspect="1" noChangeArrowheads="1"/>
          </p:cNvPicPr>
          <p:nvPr/>
        </p:nvPicPr>
        <p:blipFill>
          <a:blip r:embed="rId19"/>
          <a:srcRect b="22273"/>
          <a:stretch>
            <a:fillRect/>
          </a:stretch>
        </p:blipFill>
        <p:spPr bwMode="auto">
          <a:xfrm>
            <a:off x="6848062" y="6300549"/>
            <a:ext cx="2255837" cy="533400"/>
          </a:xfrm>
          <a:prstGeom prst="rect">
            <a:avLst/>
          </a:prstGeom>
          <a:noFill/>
        </p:spPr>
      </p:pic>
      <p:sp>
        <p:nvSpPr>
          <p:cNvPr id="38" name="Rectangle 6"/>
          <p:cNvSpPr>
            <a:spLocks noGrp="1" noChangeArrowheads="1"/>
          </p:cNvSpPr>
          <p:nvPr>
            <p:ph type="ftr" sz="quarter" idx="3"/>
            <p:custDataLst>
              <p:tags r:id="rId17"/>
            </p:custDataLst>
          </p:nvPr>
        </p:nvSpPr>
        <p:spPr bwMode="auto">
          <a:xfrm>
            <a:off x="202783" y="6385511"/>
            <a:ext cx="4674017"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3B6705"/>
                </a:solidFill>
                <a:latin typeface="Lucida Sans Unicode" pitchFamily="34" charset="0"/>
              </a:defRPr>
            </a:lvl1pPr>
          </a:lstStyle>
          <a:p>
            <a:pPr rtl="0" fontAlgn="base">
              <a:spcBef>
                <a:spcPct val="0"/>
              </a:spcBef>
              <a:spcAft>
                <a:spcPct val="0"/>
              </a:spcAft>
            </a:pPr>
            <a:r>
              <a:rPr lang="en-US" kern="1200" smtClean="0">
                <a:ea typeface="+mn-ea"/>
                <a:cs typeface="+mn-cs"/>
              </a:rPr>
              <a:t>AVACS Autumn School 2015</a:t>
            </a:r>
            <a:endParaRPr lang="en-GB" kern="1200" dirty="0">
              <a:ea typeface="+mn-ea"/>
              <a:cs typeface="+mn-cs"/>
            </a:endParaRPr>
          </a:p>
        </p:txBody>
      </p:sp>
      <p:sp>
        <p:nvSpPr>
          <p:cNvPr id="39" name="Rectangle 7"/>
          <p:cNvSpPr>
            <a:spLocks noGrp="1" noChangeArrowheads="1"/>
          </p:cNvSpPr>
          <p:nvPr>
            <p:ph type="sldNum" sz="quarter" idx="4"/>
            <p:custDataLst>
              <p:tags r:id="rId18"/>
            </p:custDataLst>
          </p:nvPr>
        </p:nvSpPr>
        <p:spPr bwMode="auto">
          <a:xfrm>
            <a:off x="5112585" y="6399380"/>
            <a:ext cx="1473200"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3B6705"/>
                </a:solidFill>
                <a:latin typeface="Lucida Sans Unicode" pitchFamily="34" charset="0"/>
              </a:defRPr>
            </a:lvl1pPr>
          </a:lstStyle>
          <a:p>
            <a:pPr rtl="0" fontAlgn="base">
              <a:spcBef>
                <a:spcPct val="0"/>
              </a:spcBef>
              <a:spcAft>
                <a:spcPct val="0"/>
              </a:spcAft>
            </a:pPr>
            <a:r>
              <a:rPr lang="en-GB" kern="1200" dirty="0" smtClean="0">
                <a:ea typeface="+mn-ea"/>
                <a:cs typeface="+mn-cs"/>
              </a:rPr>
              <a:t>Kim Larsen [</a:t>
            </a:r>
            <a:fld id="{3C55F532-70EC-4BB0-8F7B-D5093D26A9F4}" type="slidenum">
              <a:rPr lang="en-GB" kern="1200" smtClean="0">
                <a:ea typeface="+mn-ea"/>
                <a:cs typeface="+mn-cs"/>
              </a:rPr>
              <a:pPr rtl="0" fontAlgn="base">
                <a:spcBef>
                  <a:spcPct val="0"/>
                </a:spcBef>
                <a:spcAft>
                  <a:spcPct val="0"/>
                </a:spcAft>
              </a:pPr>
              <a:t>‹#›</a:t>
            </a:fld>
            <a:r>
              <a:rPr lang="en-GB" kern="1200" dirty="0" smtClean="0">
                <a:ea typeface="+mn-ea"/>
                <a:cs typeface="+mn-cs"/>
              </a:rPr>
              <a:t>]</a:t>
            </a:r>
            <a:endParaRPr lang="en-GB" kern="1200" dirty="0">
              <a:ea typeface="+mn-ea"/>
              <a:cs typeface="+mn-cs"/>
            </a:endParaRPr>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4" r:id="rId15"/>
  </p:sldLayoutIdLst>
  <p:timing>
    <p:tnLst>
      <p:par>
        <p:cTn id="1" dur="indefinite" restart="never" nodeType="tmRoot"/>
      </p:par>
    </p:tnLst>
  </p:timing>
  <p:hf hdr="0" dt="0"/>
  <p:txStyles>
    <p:titleStyle>
      <a:lvl1pPr algn="l" rtl="0" fontAlgn="base">
        <a:spcBef>
          <a:spcPct val="0"/>
        </a:spcBef>
        <a:spcAft>
          <a:spcPct val="0"/>
        </a:spcAft>
        <a:defRPr sz="3600" b="1">
          <a:solidFill>
            <a:srgbClr val="005800"/>
          </a:solidFill>
          <a:latin typeface="+mj-lt"/>
          <a:ea typeface="+mj-ea"/>
          <a:cs typeface="+mj-cs"/>
        </a:defRPr>
      </a:lvl1pPr>
      <a:lvl2pPr algn="l" rtl="0" fontAlgn="base">
        <a:spcBef>
          <a:spcPct val="0"/>
        </a:spcBef>
        <a:spcAft>
          <a:spcPct val="0"/>
        </a:spcAft>
        <a:defRPr sz="3600" b="1">
          <a:solidFill>
            <a:srgbClr val="005800"/>
          </a:solidFill>
          <a:latin typeface="Arial" charset="0"/>
        </a:defRPr>
      </a:lvl2pPr>
      <a:lvl3pPr algn="l" rtl="0" fontAlgn="base">
        <a:spcBef>
          <a:spcPct val="0"/>
        </a:spcBef>
        <a:spcAft>
          <a:spcPct val="0"/>
        </a:spcAft>
        <a:defRPr sz="3600" b="1">
          <a:solidFill>
            <a:srgbClr val="005800"/>
          </a:solidFill>
          <a:latin typeface="Arial" charset="0"/>
        </a:defRPr>
      </a:lvl3pPr>
      <a:lvl4pPr algn="l" rtl="0" fontAlgn="base">
        <a:spcBef>
          <a:spcPct val="0"/>
        </a:spcBef>
        <a:spcAft>
          <a:spcPct val="0"/>
        </a:spcAft>
        <a:defRPr sz="3600" b="1">
          <a:solidFill>
            <a:srgbClr val="005800"/>
          </a:solidFill>
          <a:latin typeface="Arial" charset="0"/>
        </a:defRPr>
      </a:lvl4pPr>
      <a:lvl5pPr algn="l" rtl="0" fontAlgn="base">
        <a:spcBef>
          <a:spcPct val="0"/>
        </a:spcBef>
        <a:spcAft>
          <a:spcPct val="0"/>
        </a:spcAft>
        <a:defRPr sz="3600" b="1">
          <a:solidFill>
            <a:srgbClr val="005800"/>
          </a:solidFill>
          <a:latin typeface="Arial" charset="0"/>
        </a:defRPr>
      </a:lvl5pPr>
      <a:lvl6pPr marL="457200" algn="l" rtl="0" fontAlgn="base">
        <a:spcBef>
          <a:spcPct val="0"/>
        </a:spcBef>
        <a:spcAft>
          <a:spcPct val="0"/>
        </a:spcAft>
        <a:defRPr sz="3600" b="1">
          <a:solidFill>
            <a:srgbClr val="005800"/>
          </a:solidFill>
          <a:latin typeface="Arial" charset="0"/>
        </a:defRPr>
      </a:lvl6pPr>
      <a:lvl7pPr marL="914400" algn="l" rtl="0" fontAlgn="base">
        <a:spcBef>
          <a:spcPct val="0"/>
        </a:spcBef>
        <a:spcAft>
          <a:spcPct val="0"/>
        </a:spcAft>
        <a:defRPr sz="3600" b="1">
          <a:solidFill>
            <a:srgbClr val="005800"/>
          </a:solidFill>
          <a:latin typeface="Arial" charset="0"/>
        </a:defRPr>
      </a:lvl7pPr>
      <a:lvl8pPr marL="1371600" algn="l" rtl="0" fontAlgn="base">
        <a:spcBef>
          <a:spcPct val="0"/>
        </a:spcBef>
        <a:spcAft>
          <a:spcPct val="0"/>
        </a:spcAft>
        <a:defRPr sz="3600" b="1">
          <a:solidFill>
            <a:srgbClr val="005800"/>
          </a:solidFill>
          <a:latin typeface="Arial" charset="0"/>
        </a:defRPr>
      </a:lvl8pPr>
      <a:lvl9pPr marL="1828800" algn="l" rtl="0" fontAlgn="base">
        <a:spcBef>
          <a:spcPct val="0"/>
        </a:spcBef>
        <a:spcAft>
          <a:spcPct val="0"/>
        </a:spcAft>
        <a:defRPr sz="3600" b="1">
          <a:solidFill>
            <a:srgbClr val="005800"/>
          </a:solidFill>
          <a:latin typeface="Arial" charset="0"/>
        </a:defRPr>
      </a:lvl9pPr>
    </p:titleStyle>
    <p:bodyStyle>
      <a:lvl1pPr marL="342900" indent="-342900" algn="l" rtl="0" fontAlgn="base">
        <a:spcBef>
          <a:spcPct val="20000"/>
        </a:spcBef>
        <a:spcAft>
          <a:spcPct val="0"/>
        </a:spcAft>
        <a:buClr>
          <a:srgbClr val="005800"/>
        </a:buClr>
        <a:buFont typeface="Wingdings" pitchFamily="2" charset="2"/>
        <a:buChar char="§"/>
        <a:defRPr sz="2800">
          <a:solidFill>
            <a:schemeClr val="tx1"/>
          </a:solidFill>
          <a:latin typeface="+mn-lt"/>
          <a:ea typeface="+mn-ea"/>
          <a:cs typeface="+mn-cs"/>
        </a:defRPr>
      </a:lvl1pPr>
      <a:lvl2pPr marL="742950" indent="-285750" algn="l" rtl="0" fontAlgn="base">
        <a:spcBef>
          <a:spcPct val="20000"/>
        </a:spcBef>
        <a:spcAft>
          <a:spcPct val="0"/>
        </a:spcAft>
        <a:buClr>
          <a:srgbClr val="005800"/>
        </a:buClr>
        <a:buFont typeface="Wingdings" pitchFamily="2" charset="2"/>
        <a:buChar char="§"/>
        <a:defRPr sz="2400">
          <a:solidFill>
            <a:schemeClr val="tx1"/>
          </a:solidFill>
          <a:latin typeface="+mn-lt"/>
        </a:defRPr>
      </a:lvl2pPr>
      <a:lvl3pPr marL="1143000" indent="-228600" algn="l" rtl="0" fontAlgn="base">
        <a:spcBef>
          <a:spcPct val="20000"/>
        </a:spcBef>
        <a:spcAft>
          <a:spcPct val="0"/>
        </a:spcAft>
        <a:buClr>
          <a:srgbClr val="005800"/>
        </a:buClr>
        <a:buFont typeface="Wingdings" pitchFamily="2" charset="2"/>
        <a:buChar char="§"/>
        <a:defRPr sz="2000">
          <a:solidFill>
            <a:schemeClr val="tx1"/>
          </a:solidFill>
          <a:latin typeface="+mn-lt"/>
        </a:defRPr>
      </a:lvl3pPr>
      <a:lvl4pPr marL="1600200" indent="-228600" algn="l" rtl="0" fontAlgn="base">
        <a:spcBef>
          <a:spcPct val="20000"/>
        </a:spcBef>
        <a:spcAft>
          <a:spcPct val="0"/>
        </a:spcAft>
        <a:buClr>
          <a:srgbClr val="005800"/>
        </a:buClr>
        <a:buFont typeface="Wingdings" pitchFamily="2" charset="2"/>
        <a:buChar char="§"/>
        <a:defRPr sz="1600">
          <a:solidFill>
            <a:schemeClr val="tx1"/>
          </a:solidFill>
          <a:latin typeface="+mn-lt"/>
        </a:defRPr>
      </a:lvl4pPr>
      <a:lvl5pPr marL="2057400" indent="-228600" algn="l" rtl="0" fontAlgn="base">
        <a:spcBef>
          <a:spcPct val="20000"/>
        </a:spcBef>
        <a:spcAft>
          <a:spcPct val="0"/>
        </a:spcAft>
        <a:buClr>
          <a:srgbClr val="005800"/>
        </a:buClr>
        <a:buFont typeface="Wingdings" pitchFamily="2" charset="2"/>
        <a:buChar char="§"/>
        <a:defRPr sz="1400">
          <a:solidFill>
            <a:schemeClr val="tx1"/>
          </a:solidFill>
          <a:latin typeface="+mn-lt"/>
        </a:defRPr>
      </a:lvl5pPr>
      <a:lvl6pPr marL="2514600" indent="-228600" algn="l" rtl="0" fontAlgn="base">
        <a:spcBef>
          <a:spcPct val="20000"/>
        </a:spcBef>
        <a:spcAft>
          <a:spcPct val="0"/>
        </a:spcAft>
        <a:buClr>
          <a:srgbClr val="005800"/>
        </a:buClr>
        <a:buFont typeface="Wingdings" pitchFamily="2" charset="2"/>
        <a:buChar char="§"/>
        <a:defRPr sz="1400">
          <a:solidFill>
            <a:schemeClr val="tx1"/>
          </a:solidFill>
          <a:latin typeface="+mn-lt"/>
        </a:defRPr>
      </a:lvl6pPr>
      <a:lvl7pPr marL="2971800" indent="-228600" algn="l" rtl="0" fontAlgn="base">
        <a:spcBef>
          <a:spcPct val="20000"/>
        </a:spcBef>
        <a:spcAft>
          <a:spcPct val="0"/>
        </a:spcAft>
        <a:buClr>
          <a:srgbClr val="005800"/>
        </a:buClr>
        <a:buFont typeface="Wingdings" pitchFamily="2" charset="2"/>
        <a:buChar char="§"/>
        <a:defRPr sz="1400">
          <a:solidFill>
            <a:schemeClr val="tx1"/>
          </a:solidFill>
          <a:latin typeface="+mn-lt"/>
        </a:defRPr>
      </a:lvl7pPr>
      <a:lvl8pPr marL="3429000" indent="-228600" algn="l" rtl="0" fontAlgn="base">
        <a:spcBef>
          <a:spcPct val="20000"/>
        </a:spcBef>
        <a:spcAft>
          <a:spcPct val="0"/>
        </a:spcAft>
        <a:buClr>
          <a:srgbClr val="005800"/>
        </a:buClr>
        <a:buFont typeface="Wingdings" pitchFamily="2" charset="2"/>
        <a:buChar char="§"/>
        <a:defRPr sz="1400">
          <a:solidFill>
            <a:schemeClr val="tx1"/>
          </a:solidFill>
          <a:latin typeface="+mn-lt"/>
        </a:defRPr>
      </a:lvl8pPr>
      <a:lvl9pPr marL="3886200" indent="-228600" algn="l" rtl="0" fontAlgn="base">
        <a:spcBef>
          <a:spcPct val="20000"/>
        </a:spcBef>
        <a:spcAft>
          <a:spcPct val="0"/>
        </a:spcAft>
        <a:buClr>
          <a:srgbClr val="005800"/>
        </a:buClr>
        <a:buFont typeface="Wingdings" pitchFamily="2"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da-DK">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r>
              <a:rPr lang="da-DK" smtClean="0">
                <a:solidFill>
                  <a:prstClr val="black">
                    <a:tint val="75000"/>
                  </a:prstClr>
                </a:solidFill>
                <a:latin typeface="Calibri"/>
              </a:rPr>
              <a:t>AVACS Autumn School 2015</a:t>
            </a:r>
            <a:endParaRPr lang="da-DK">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B794DB8-DA65-46A2-A939-BA35FF4FDEB2}" type="slidenum">
              <a:rPr lang="da-DK" smtClean="0">
                <a:solidFill>
                  <a:prstClr val="black">
                    <a:tint val="75000"/>
                  </a:prstClr>
                </a:solidFill>
                <a:latin typeface="Calibri"/>
              </a:rPr>
              <a:pPr fontAlgn="auto">
                <a:spcBef>
                  <a:spcPts val="0"/>
                </a:spcBef>
                <a:spcAft>
                  <a:spcPts val="0"/>
                </a:spcAft>
              </a:pPr>
              <a:t>‹#›</a:t>
            </a:fld>
            <a:endParaRPr lang="da-DK">
              <a:solidFill>
                <a:prstClr val="black">
                  <a:tint val="75000"/>
                </a:prstClr>
              </a:solidFill>
              <a:latin typeface="Calibri"/>
            </a:endParaRPr>
          </a:p>
        </p:txBody>
      </p:sp>
    </p:spTree>
    <p:extLst>
      <p:ext uri="{BB962C8B-B14F-4D97-AF65-F5344CB8AC3E}">
        <p14:creationId xmlns:p14="http://schemas.microsoft.com/office/powerpoint/2010/main" val="61815240"/>
      </p:ext>
    </p:extLst>
  </p:cSld>
  <p:clrMap bg1="lt1" tx1="dk1" bg2="lt2" tx2="dk2" accent1="accent1" accent2="accent2" accent3="accent3" accent4="accent4" accent5="accent5" accent6="accent6" hlink="hlink" folHlink="folHlink"/>
  <p:sldLayoutIdLst>
    <p:sldLayoutId id="2147483753" r:id="rId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algn="l"/>
            <a:endParaRPr lang="en-US">
              <a:solidFill>
                <a:srgbClr val="000000"/>
              </a:solidFill>
              <a:latin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defRPr>
            </a:lvl1pPr>
          </a:lstStyle>
          <a:p>
            <a:endParaRPr lang="en-US">
              <a:solidFill>
                <a:srgbClr val="000000"/>
              </a:solidFill>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fld id="{C30A2F46-0CFA-4EE7-A609-B6B5DC902176}" type="slidenum">
              <a:rPr lang="en-US">
                <a:solidFill>
                  <a:srgbClr val="000000"/>
                </a:solidFill>
                <a:latin typeface="Arial" pitchFamily="34" charset="0"/>
              </a:rPr>
              <a:pPr/>
              <a:t>‹#›</a:t>
            </a:fld>
            <a:endParaRPr lang="en-US">
              <a:solidFill>
                <a:srgbClr val="000000"/>
              </a:solidFill>
              <a:latin typeface="Arial" pitchFamily="34" charset="0"/>
            </a:endParaRPr>
          </a:p>
        </p:txBody>
      </p:sp>
    </p:spTree>
    <p:extLst>
      <p:ext uri="{BB962C8B-B14F-4D97-AF65-F5344CB8AC3E}">
        <p14:creationId xmlns:p14="http://schemas.microsoft.com/office/powerpoint/2010/main" val="85441122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53.emf"/><Relationship Id="rId7" Type="http://schemas.openxmlformats.org/officeDocument/2006/relationships/image" Target="../media/image57.png"/><Relationship Id="rId2" Type="http://schemas.openxmlformats.org/officeDocument/2006/relationships/slideLayout" Target="../slideLayouts/slideLayout19.xml"/><Relationship Id="rId1" Type="http://schemas.openxmlformats.org/officeDocument/2006/relationships/tags" Target="../tags/tag3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1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630.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6.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8.png"/><Relationship Id="rId4" Type="http://schemas.openxmlformats.org/officeDocument/2006/relationships/image" Target="../media/image74.png"/><Relationship Id="rId9" Type="http://schemas.openxmlformats.org/officeDocument/2006/relationships/image" Target="../media/image77.png"/></Relationships>
</file>

<file path=ppt/slides/_rels/slide3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1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16.xml"/><Relationship Id="rId6" Type="http://schemas.openxmlformats.org/officeDocument/2006/relationships/image" Target="../media/image75.png"/><Relationship Id="rId5" Type="http://schemas.openxmlformats.org/officeDocument/2006/relationships/image" Target="../media/image71.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0.png"/><Relationship Id="rId1" Type="http://schemas.openxmlformats.org/officeDocument/2006/relationships/slideLayout" Target="../slideLayouts/slideLayout19.xml"/><Relationship Id="rId5" Type="http://schemas.openxmlformats.org/officeDocument/2006/relationships/image" Target="../media/image94.png"/><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7.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7.png"/><Relationship Id="rId1" Type="http://schemas.openxmlformats.org/officeDocument/2006/relationships/slideLayout" Target="../slideLayouts/slideLayout19.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3.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2.png"/><Relationship Id="rId1" Type="http://schemas.openxmlformats.org/officeDocument/2006/relationships/slideLayout" Target="../slideLayouts/slideLayout19.xml"/><Relationship Id="rId4" Type="http://schemas.openxmlformats.org/officeDocument/2006/relationships/image" Target="../media/image105.png"/></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2.png"/><Relationship Id="rId1" Type="http://schemas.openxmlformats.org/officeDocument/2006/relationships/slideLayout" Target="../slideLayouts/slideLayout19.xml"/><Relationship Id="rId5" Type="http://schemas.openxmlformats.org/officeDocument/2006/relationships/image" Target="../media/image107.png"/><Relationship Id="rId4" Type="http://schemas.openxmlformats.org/officeDocument/2006/relationships/hyperlink" Target="thanks%20and%20a%20few%20qeustions.eml"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thanks%20and%20a%20few%20qeustions.eml" TargetMode="External"/><Relationship Id="rId2" Type="http://schemas.openxmlformats.org/officeDocument/2006/relationships/image" Target="../media/image102.png"/><Relationship Id="rId1" Type="http://schemas.openxmlformats.org/officeDocument/2006/relationships/slideLayout" Target="../slideLayouts/slideLayout19.xml"/><Relationship Id="rId5" Type="http://schemas.openxmlformats.org/officeDocument/2006/relationships/image" Target="../media/image108.png"/><Relationship Id="rId4" Type="http://schemas.openxmlformats.org/officeDocument/2006/relationships/image" Target="../media/image107.png"/></Relationships>
</file>

<file path=ppt/slides/_rels/slide5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9.xml"/><Relationship Id="rId4" Type="http://schemas.openxmlformats.org/officeDocument/2006/relationships/image" Target="../media/image114.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19.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19.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 Id="rId9" Type="http://schemas.openxmlformats.org/officeDocument/2006/relationships/image" Target="../media/image129.png"/></Relationships>
</file>

<file path=ppt/slides/_rels/slide6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9.xml"/><Relationship Id="rId4" Type="http://schemas.openxmlformats.org/officeDocument/2006/relationships/image" Target="../media/image135.wmf"/></Relationships>
</file>

<file path=ppt/slides/_rels/slide65.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slideLayout" Target="../slideLayouts/slideLayout17.xml"/><Relationship Id="rId7" Type="http://schemas.openxmlformats.org/officeDocument/2006/relationships/image" Target="../media/image137.png"/><Relationship Id="rId2" Type="http://schemas.openxmlformats.org/officeDocument/2006/relationships/video" Target="file:///C:\Documents%20and%20Settings\kgl\Desktop\DESKTOP%20FEB%202007\Powerpoint\IST2002\UPPAAL\mediadev.avi" TargetMode="External"/><Relationship Id="rId1" Type="http://schemas.openxmlformats.org/officeDocument/2006/relationships/vmlDrawing" Target="../drawings/vmlDrawing1.vml"/><Relationship Id="rId6" Type="http://schemas.openxmlformats.org/officeDocument/2006/relationships/image" Target="../media/image136.emf"/><Relationship Id="rId5" Type="http://schemas.openxmlformats.org/officeDocument/2006/relationships/oleObject" Target="../embeddings/oleObject1.bin"/><Relationship Id="rId10" Type="http://schemas.openxmlformats.org/officeDocument/2006/relationships/image" Target="../media/image140.png"/><Relationship Id="rId4" Type="http://schemas.openxmlformats.org/officeDocument/2006/relationships/notesSlide" Target="../notesSlides/notesSlide16.xml"/><Relationship Id="rId9" Type="http://schemas.openxmlformats.org/officeDocument/2006/relationships/image" Target="../media/image139.png"/></Relationships>
</file>

<file path=ppt/slides/_rels/slide6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143.png"/><Relationship Id="rId4" Type="http://schemas.openxmlformats.org/officeDocument/2006/relationships/image" Target="../media/image142.png"/></Relationships>
</file>

<file path=ppt/slides/_rels/slide6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135.wmf"/><Relationship Id="rId5" Type="http://schemas.openxmlformats.org/officeDocument/2006/relationships/image" Target="../media/image143.png"/><Relationship Id="rId4" Type="http://schemas.openxmlformats.org/officeDocument/2006/relationships/image" Target="../media/image142.png"/></Relationships>
</file>

<file path=ppt/slides/_rels/slide6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148.png"/><Relationship Id="rId4" Type="http://schemas.openxmlformats.org/officeDocument/2006/relationships/image" Target="../media/image147.png"/></Relationships>
</file>

<file path=ppt/slides/_rels/slide71.xml.rels><?xml version="1.0" encoding="UTF-8" standalone="yes"?>
<Relationships xmlns="http://schemas.openxmlformats.org/package/2006/relationships"><Relationship Id="rId3" Type="http://schemas.openxmlformats.org/officeDocument/2006/relationships/image" Target="../media/image150.wmf"/><Relationship Id="rId2" Type="http://schemas.openxmlformats.org/officeDocument/2006/relationships/image" Target="../media/image149.png"/><Relationship Id="rId1" Type="http://schemas.openxmlformats.org/officeDocument/2006/relationships/slideLayout" Target="../slideLayouts/slideLayout17.xml"/><Relationship Id="rId6" Type="http://schemas.openxmlformats.org/officeDocument/2006/relationships/image" Target="../media/image153.png"/><Relationship Id="rId5" Type="http://schemas.openxmlformats.org/officeDocument/2006/relationships/image" Target="../media/image152.wmf"/><Relationship Id="rId4" Type="http://schemas.openxmlformats.org/officeDocument/2006/relationships/image" Target="../media/image151.wmf"/></Relationships>
</file>

<file path=ppt/slides/_rels/slide7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slideLayout" Target="../slideLayouts/slideLayout17.xml"/><Relationship Id="rId1" Type="http://schemas.openxmlformats.org/officeDocument/2006/relationships/tags" Target="../tags/tag40.xml"/><Relationship Id="rId4" Type="http://schemas.openxmlformats.org/officeDocument/2006/relationships/image" Target="../media/image155.png"/></Relationships>
</file>

<file path=ppt/slides/_rels/slide73.xml.rels><?xml version="1.0" encoding="UTF-8" standalone="yes"?>
<Relationships xmlns="http://schemas.openxmlformats.org/package/2006/relationships"><Relationship Id="rId3" Type="http://schemas.openxmlformats.org/officeDocument/2006/relationships/image" Target="../media/image157.wmf"/><Relationship Id="rId2" Type="http://schemas.openxmlformats.org/officeDocument/2006/relationships/image" Target="../media/image156.wmf"/><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wmf"/><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image" Target="../media/image162.wmf"/><Relationship Id="rId2" Type="http://schemas.openxmlformats.org/officeDocument/2006/relationships/image" Target="../media/image161.wmf"/><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wmf"/><Relationship Id="rId1" Type="http://schemas.openxmlformats.org/officeDocument/2006/relationships/slideLayout" Target="../slideLayouts/slideLayout19.xml"/><Relationship Id="rId4" Type="http://schemas.openxmlformats.org/officeDocument/2006/relationships/image" Target="../media/image165.png"/></Relationships>
</file>

<file path=ppt/slides/_rels/slide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wmf"/><Relationship Id="rId1" Type="http://schemas.openxmlformats.org/officeDocument/2006/relationships/slideLayout" Target="../slideLayouts/slideLayout19.xml"/><Relationship Id="rId4" Type="http://schemas.openxmlformats.org/officeDocument/2006/relationships/image" Target="../media/image16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166.tmp"/><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image" Target="../media/image168.wmf"/><Relationship Id="rId2" Type="http://schemas.openxmlformats.org/officeDocument/2006/relationships/image" Target="../media/image167.wmf"/><Relationship Id="rId1" Type="http://schemas.openxmlformats.org/officeDocument/2006/relationships/slideLayout" Target="../slideLayouts/slideLayout30.xml"/><Relationship Id="rId4" Type="http://schemas.openxmlformats.org/officeDocument/2006/relationships/image" Target="../media/image169.wmf"/></Relationships>
</file>

<file path=ppt/slides/_rels/slide8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hyperlink" Target="file:///C:\Users\kgl\Desktop\DESKTOP12\POWERPOINT\ATVA2014\ScreenCapture_2014-11-2%208.37.22.wmv" TargetMode="External"/><Relationship Id="rId1" Type="http://schemas.openxmlformats.org/officeDocument/2006/relationships/slideLayout" Target="../slideLayouts/slideLayout19.xml"/><Relationship Id="rId4" Type="http://schemas.openxmlformats.org/officeDocument/2006/relationships/image" Target="../media/image171.png"/></Relationships>
</file>

<file path=ppt/slides/_rels/slide85.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19.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87.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19.xml"/><Relationship Id="rId5" Type="http://schemas.openxmlformats.org/officeDocument/2006/relationships/image" Target="../media/image183.png"/><Relationship Id="rId4" Type="http://schemas.openxmlformats.org/officeDocument/2006/relationships/image" Target="../media/image182.png"/></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19.xml"/><Relationship Id="rId4" Type="http://schemas.openxmlformats.org/officeDocument/2006/relationships/image" Target="../media/image186.png"/></Relationships>
</file>

<file path=ppt/slides/_rels/slide9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19.xml"/><Relationship Id="rId4" Type="http://schemas.openxmlformats.org/officeDocument/2006/relationships/image" Target="../media/image191.png"/></Relationships>
</file>

<file path=ppt/slides/_rels/slide93.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3.png"/><Relationship Id="rId7" Type="http://schemas.openxmlformats.org/officeDocument/2006/relationships/image" Target="../media/image197.png"/><Relationship Id="rId12" Type="http://schemas.openxmlformats.org/officeDocument/2006/relationships/image" Target="../media/image202.png"/><Relationship Id="rId2" Type="http://schemas.openxmlformats.org/officeDocument/2006/relationships/image" Target="../media/image192.png"/><Relationship Id="rId1" Type="http://schemas.openxmlformats.org/officeDocument/2006/relationships/slideLayout" Target="../slideLayouts/slideLayout17.xml"/><Relationship Id="rId6" Type="http://schemas.openxmlformats.org/officeDocument/2006/relationships/image" Target="../media/image196.png"/><Relationship Id="rId11" Type="http://schemas.openxmlformats.org/officeDocument/2006/relationships/image" Target="../media/image201.png"/><Relationship Id="rId5" Type="http://schemas.openxmlformats.org/officeDocument/2006/relationships/image" Target="../media/image195.png"/><Relationship Id="rId10" Type="http://schemas.openxmlformats.org/officeDocument/2006/relationships/image" Target="../media/image200.png"/><Relationship Id="rId4" Type="http://schemas.openxmlformats.org/officeDocument/2006/relationships/image" Target="../media/image194.png"/><Relationship Id="rId9" Type="http://schemas.openxmlformats.org/officeDocument/2006/relationships/image" Target="../media/image199.png"/></Relationships>
</file>

<file path=ppt/slides/_rels/slide94.xml.rels><?xml version="1.0" encoding="UTF-8" standalone="yes"?>
<Relationships xmlns="http://schemas.openxmlformats.org/package/2006/relationships"><Relationship Id="rId3" Type="http://schemas.openxmlformats.org/officeDocument/2006/relationships/package" Target="../embeddings/Microsoft_PowerPoint_Slide1.sldx"/><Relationship Id="rId2" Type="http://schemas.openxmlformats.org/officeDocument/2006/relationships/slideLayout" Target="../slideLayouts/slideLayout36.xml"/><Relationship Id="rId1" Type="http://schemas.openxmlformats.org/officeDocument/2006/relationships/vmlDrawing" Target="../drawings/vmlDrawing2.vml"/><Relationship Id="rId5" Type="http://schemas.openxmlformats.org/officeDocument/2006/relationships/image" Target="../media/image204.png"/><Relationship Id="rId4" Type="http://schemas.openxmlformats.org/officeDocument/2006/relationships/image" Target="../media/image203.emf"/></Relationships>
</file>

<file path=ppt/slides/_rels/slide95.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3" Type="http://schemas.openxmlformats.org/officeDocument/2006/relationships/hyperlink" Target="http://people.cs.aau.dk/~kgl/Shanghai2013/uppaaltutorial2.pdf" TargetMode="External"/><Relationship Id="rId7" Type="http://schemas.openxmlformats.org/officeDocument/2006/relationships/hyperlink" Target="http://people.cs.aau.dk/~kgl/SSFT2015/stratego.pdf" TargetMode="External"/><Relationship Id="rId2" Type="http://schemas.openxmlformats.org/officeDocument/2006/relationships/hyperlink" Target="http://people.cs.aau.dk/~kgl/Shanghai2013/uppaaltutorial1.pdf" TargetMode="External"/><Relationship Id="rId1" Type="http://schemas.openxmlformats.org/officeDocument/2006/relationships/slideLayout" Target="../slideLayouts/slideLayout16.xml"/><Relationship Id="rId6" Type="http://schemas.openxmlformats.org/officeDocument/2006/relationships/hyperlink" Target="http://www.cs.aau.dk/~kgl/SoZhou/cav07.pdf" TargetMode="External"/><Relationship Id="rId5" Type="http://schemas.openxmlformats.org/officeDocument/2006/relationships/hyperlink" Target="http://people.cs.aau.dk/~kgl/SSFT2015/CAV11.pdf" TargetMode="External"/><Relationship Id="rId4" Type="http://schemas.openxmlformats.org/officeDocument/2006/relationships/hyperlink" Target="http://people.cs.aau.dk/~kgl/SSFT2015/SMC%20tutorial.pdf" TargetMode="Externa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2" name="Rectangle 4"/>
          <p:cNvSpPr>
            <a:spLocks noGrp="1" noChangeArrowheads="1"/>
          </p:cNvSpPr>
          <p:nvPr>
            <p:ph type="ctrTitle"/>
          </p:nvPr>
        </p:nvSpPr>
        <p:spPr>
          <a:xfrm>
            <a:off x="379413" y="549326"/>
            <a:ext cx="8435975" cy="1470025"/>
          </a:xfrm>
        </p:spPr>
        <p:txBody>
          <a:bodyPr>
            <a:normAutofit fontScale="90000"/>
          </a:bodyPr>
          <a:lstStyle/>
          <a:p>
            <a:r>
              <a:rPr lang="en-US" sz="4000" dirty="0">
                <a:solidFill>
                  <a:schemeClr val="tx1">
                    <a:lumMod val="65000"/>
                    <a:lumOff val="35000"/>
                  </a:schemeClr>
                </a:solidFill>
              </a:rPr>
              <a:t>Real Time </a:t>
            </a:r>
            <a:r>
              <a:rPr lang="en-US" sz="4000" dirty="0">
                <a:solidFill>
                  <a:srgbClr val="FF0000"/>
                </a:solidFill>
              </a:rPr>
              <a:t>Model Checking</a:t>
            </a:r>
            <a:r>
              <a:rPr lang="en-US" sz="4000" dirty="0"/>
              <a:t>, </a:t>
            </a:r>
            <a:r>
              <a:rPr lang="en-US" sz="4000" dirty="0">
                <a:solidFill>
                  <a:srgbClr val="FFC000"/>
                </a:solidFill>
              </a:rPr>
              <a:t>Performance Evaluation</a:t>
            </a:r>
            <a:r>
              <a:rPr lang="en-US" sz="4000" dirty="0">
                <a:solidFill>
                  <a:schemeClr val="tx1">
                    <a:lumMod val="65000"/>
                    <a:lumOff val="35000"/>
                  </a:schemeClr>
                </a:solidFill>
              </a:rPr>
              <a:t>, </a:t>
            </a:r>
            <a:r>
              <a:rPr lang="en-US" sz="4000" dirty="0">
                <a:solidFill>
                  <a:srgbClr val="009900"/>
                </a:solidFill>
              </a:rPr>
              <a:t>Synthesis </a:t>
            </a:r>
            <a:r>
              <a:rPr lang="en-US" sz="4000" dirty="0">
                <a:solidFill>
                  <a:schemeClr val="tx1">
                    <a:lumMod val="65000"/>
                    <a:lumOff val="35000"/>
                  </a:schemeClr>
                </a:solidFill>
              </a:rPr>
              <a:t>and</a:t>
            </a:r>
            <a:r>
              <a:rPr lang="en-US" sz="4000" dirty="0"/>
              <a:t> </a:t>
            </a:r>
            <a:r>
              <a:rPr lang="en-US" sz="4000" dirty="0" smtClean="0">
                <a:solidFill>
                  <a:srgbClr val="CC00CC"/>
                </a:solidFill>
              </a:rPr>
              <a:t>Optimization</a:t>
            </a:r>
            <a:endParaRPr lang="en-US" sz="4000" dirty="0">
              <a:solidFill>
                <a:srgbClr val="CC00CC"/>
              </a:solidFill>
            </a:endParaRPr>
          </a:p>
        </p:txBody>
      </p:sp>
      <p:sp>
        <p:nvSpPr>
          <p:cNvPr id="237573" name="Rectangle 5"/>
          <p:cNvSpPr>
            <a:spLocks noGrp="1" noChangeArrowheads="1"/>
          </p:cNvSpPr>
          <p:nvPr>
            <p:ph type="subTitle" idx="1"/>
          </p:nvPr>
        </p:nvSpPr>
        <p:spPr>
          <a:xfrm>
            <a:off x="1077145" y="3445897"/>
            <a:ext cx="6989710" cy="1634518"/>
          </a:xfrm>
        </p:spPr>
        <p:txBody>
          <a:bodyPr/>
          <a:lstStyle/>
          <a:p>
            <a:pPr>
              <a:lnSpc>
                <a:spcPct val="90000"/>
              </a:lnSpc>
            </a:pPr>
            <a:r>
              <a:rPr lang="en-US" sz="3200" b="1" dirty="0" smtClean="0">
                <a:solidFill>
                  <a:srgbClr val="006600"/>
                </a:solidFill>
              </a:rPr>
              <a:t>Kim </a:t>
            </a:r>
            <a:r>
              <a:rPr lang="en-US" sz="3200" b="1" dirty="0">
                <a:solidFill>
                  <a:srgbClr val="006600"/>
                </a:solidFill>
              </a:rPr>
              <a:t>G. </a:t>
            </a:r>
            <a:r>
              <a:rPr lang="en-US" sz="3200" b="1" dirty="0" smtClean="0">
                <a:solidFill>
                  <a:srgbClr val="006600"/>
                </a:solidFill>
              </a:rPr>
              <a:t>Larsen</a:t>
            </a:r>
          </a:p>
          <a:p>
            <a:pPr>
              <a:lnSpc>
                <a:spcPct val="90000"/>
              </a:lnSpc>
            </a:pPr>
            <a:r>
              <a:rPr lang="da-DK" sz="3200" b="1" dirty="0" smtClean="0">
                <a:solidFill>
                  <a:srgbClr val="669900"/>
                </a:solidFill>
              </a:rPr>
              <a:t>Aalborg </a:t>
            </a:r>
            <a:r>
              <a:rPr lang="da-DK" sz="3200" b="1" dirty="0" err="1" smtClean="0">
                <a:solidFill>
                  <a:srgbClr val="669900"/>
                </a:solidFill>
              </a:rPr>
              <a:t>University</a:t>
            </a:r>
            <a:r>
              <a:rPr lang="da-DK" sz="3200" b="1" dirty="0" smtClean="0">
                <a:solidFill>
                  <a:srgbClr val="669900"/>
                </a:solidFill>
              </a:rPr>
              <a:t>, DENMARK</a:t>
            </a:r>
            <a:endParaRPr lang="en-US" sz="3200" b="1" dirty="0">
              <a:solidFill>
                <a:srgbClr val="669900"/>
              </a:solidFill>
            </a:endParaRPr>
          </a:p>
        </p:txBody>
      </p:sp>
      <p:sp>
        <p:nvSpPr>
          <p:cNvPr id="4" name="TextBox 3"/>
          <p:cNvSpPr txBox="1"/>
          <p:nvPr>
            <p:custDataLst>
              <p:tags r:id="rId1"/>
            </p:custDataLst>
          </p:nvPr>
        </p:nvSpPr>
        <p:spPr>
          <a:xfrm>
            <a:off x="0" y="7112000"/>
            <a:ext cx="9144000" cy="646331"/>
          </a:xfrm>
          <a:prstGeom prst="rect">
            <a:avLst/>
          </a:prstGeom>
          <a:noFill/>
        </p:spPr>
        <p:txBody>
          <a:bodyPr vert="horz" rtlCol="0">
            <a:spAutoFit/>
          </a:bodyPr>
          <a:lstStyle/>
          <a:p>
            <a:r>
              <a:rPr lang="en-US" smtClean="0"/>
              <a:t>TexPoint fonts used in EMF. </a:t>
            </a:r>
          </a:p>
          <a:p>
            <a:r>
              <a:rPr lang="en-US" smtClean="0"/>
              <a:t>Read the TexPoint manual before you delete this box.: </a:t>
            </a:r>
            <a:r>
              <a:rPr lang="en-US" smtClean="0">
                <a:latin typeface="CMMI10"/>
              </a:rPr>
              <a:t>A</a:t>
            </a:r>
            <a:r>
              <a:rPr lang="en-US" smtClean="0">
                <a:latin typeface="CMR7"/>
              </a:rPr>
              <a:t>A</a:t>
            </a:r>
            <a:r>
              <a:rPr lang="en-US" smtClean="0">
                <a:latin typeface="CMR10"/>
              </a:rPr>
              <a:t>A</a:t>
            </a:r>
            <a:r>
              <a:rPr lang="en-US" smtClean="0">
                <a:latin typeface="CMSY7"/>
              </a:rPr>
              <a:t>A</a:t>
            </a:r>
            <a:r>
              <a:rPr lang="en-US" smtClean="0">
                <a:latin typeface="CMEX10"/>
              </a:rPr>
              <a:t>A</a:t>
            </a:r>
            <a:r>
              <a:rPr lang="en-US" smtClean="0">
                <a:latin typeface="CMMI7"/>
              </a:rPr>
              <a:t>A</a:t>
            </a:r>
            <a:r>
              <a:rPr lang="en-US" smtClean="0">
                <a:latin typeface="CMSY10ORIG"/>
              </a:rPr>
              <a:t>A</a:t>
            </a:r>
            <a:r>
              <a:rPr lang="en-US" smtClean="0">
                <a:latin typeface="CMR5"/>
              </a:rPr>
              <a:t>A</a:t>
            </a:r>
            <a:endParaRPr lang="en-US"/>
          </a:p>
        </p:txBody>
      </p:sp>
      <p:pic>
        <p:nvPicPr>
          <p:cNvPr id="6" name="Picture 5"/>
          <p:cNvPicPr>
            <a:picLocks noChangeAspect="1" noChangeArrowheads="1"/>
          </p:cNvPicPr>
          <p:nvPr/>
        </p:nvPicPr>
        <p:blipFill>
          <a:blip r:embed="rId4"/>
          <a:srcRect l="34258" t="35432" r="34441" b="35043"/>
          <a:stretch>
            <a:fillRect/>
          </a:stretch>
        </p:blipFill>
        <p:spPr bwMode="auto">
          <a:xfrm>
            <a:off x="6722680" y="2148824"/>
            <a:ext cx="1746367" cy="1318581"/>
          </a:xfrm>
          <a:prstGeom prst="rect">
            <a:avLst/>
          </a:prstGeom>
          <a:noFill/>
          <a:ln w="28575">
            <a:noFill/>
            <a:miter lim="800000"/>
            <a:headEnd/>
            <a:tailEnd/>
          </a:ln>
          <a:effectLst>
            <a:glow rad="228600">
              <a:schemeClr val="accent4">
                <a:satMod val="175000"/>
                <a:alpha val="40000"/>
              </a:schemeClr>
            </a:glow>
          </a:effectLst>
        </p:spPr>
      </p:pic>
    </p:spTree>
    <p:extLst>
      <p:ext uri="{BB962C8B-B14F-4D97-AF65-F5344CB8AC3E}">
        <p14:creationId xmlns:p14="http://schemas.microsoft.com/office/powerpoint/2010/main" val="39110821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Timed</a:t>
            </a:r>
            <a:r>
              <a:rPr lang="da-DK" dirty="0" smtClean="0"/>
              <a:t> </a:t>
            </a:r>
            <a:r>
              <a:rPr lang="da-DK" dirty="0" err="1" smtClean="0"/>
              <a:t>Automata</a:t>
            </a:r>
            <a:endParaRPr lang="en-US" dirty="0"/>
          </a:p>
        </p:txBody>
      </p:sp>
      <p:pic>
        <p:nvPicPr>
          <p:cNvPr id="1251330" name="Picture 2"/>
          <p:cNvPicPr>
            <a:picLocks noChangeAspect="1" noChangeArrowheads="1"/>
          </p:cNvPicPr>
          <p:nvPr/>
        </p:nvPicPr>
        <p:blipFill>
          <a:blip r:embed="rId2"/>
          <a:srcRect l="29688" t="32000" r="14375" b="20500"/>
          <a:stretch>
            <a:fillRect/>
          </a:stretch>
        </p:blipFill>
        <p:spPr bwMode="auto">
          <a:xfrm>
            <a:off x="1973629" y="2057400"/>
            <a:ext cx="5455871" cy="2895600"/>
          </a:xfrm>
          <a:prstGeom prst="rect">
            <a:avLst/>
          </a:prstGeom>
          <a:noFill/>
          <a:ln w="9525">
            <a:noFill/>
            <a:miter lim="800000"/>
            <a:headEnd/>
            <a:tailEnd/>
          </a:ln>
          <a:effectLst/>
        </p:spPr>
      </p:pic>
      <p:sp>
        <p:nvSpPr>
          <p:cNvPr id="7" name="TextBox 6"/>
          <p:cNvSpPr txBox="1"/>
          <p:nvPr/>
        </p:nvSpPr>
        <p:spPr>
          <a:xfrm>
            <a:off x="6134100" y="5600700"/>
            <a:ext cx="1909498" cy="369332"/>
          </a:xfrm>
          <a:prstGeom prst="rect">
            <a:avLst/>
          </a:prstGeom>
          <a:noFill/>
        </p:spPr>
        <p:txBody>
          <a:bodyPr wrap="none" rtlCol="0">
            <a:spAutoFit/>
          </a:bodyPr>
          <a:lstStyle/>
          <a:p>
            <a:r>
              <a:rPr lang="da-DK" b="1" dirty="0" smtClean="0">
                <a:solidFill>
                  <a:srgbClr val="333399"/>
                </a:solidFill>
                <a:latin typeface="+mn-lt"/>
              </a:rPr>
              <a:t>ADD a </a:t>
            </a:r>
            <a:r>
              <a:rPr lang="da-DK" b="1" dirty="0" err="1" smtClean="0">
                <a:solidFill>
                  <a:srgbClr val="333399"/>
                </a:solidFill>
                <a:latin typeface="+mn-lt"/>
              </a:rPr>
              <a:t>clock</a:t>
            </a:r>
            <a:r>
              <a:rPr lang="da-DK" b="1" dirty="0" smtClean="0">
                <a:solidFill>
                  <a:srgbClr val="333399"/>
                </a:solidFill>
                <a:latin typeface="+mn-lt"/>
              </a:rPr>
              <a:t>   </a:t>
            </a:r>
            <a:r>
              <a:rPr lang="da-DK" b="1" dirty="0" smtClean="0">
                <a:solidFill>
                  <a:srgbClr val="009900"/>
                </a:solidFill>
                <a:latin typeface="+mn-lt"/>
              </a:rPr>
              <a:t>x</a:t>
            </a:r>
            <a:endParaRPr lang="en-US" b="1" dirty="0" smtClean="0">
              <a:solidFill>
                <a:srgbClr val="009900"/>
              </a:solidFill>
              <a:latin typeface="+mn-lt"/>
            </a:endParaRPr>
          </a:p>
        </p:txBody>
      </p:sp>
      <p:sp>
        <p:nvSpPr>
          <p:cNvPr id="8" name="AutoShape 18"/>
          <p:cNvSpPr>
            <a:spLocks/>
          </p:cNvSpPr>
          <p:nvPr/>
        </p:nvSpPr>
        <p:spPr bwMode="auto">
          <a:xfrm>
            <a:off x="5334000" y="1181100"/>
            <a:ext cx="1652588" cy="474663"/>
          </a:xfrm>
          <a:prstGeom prst="borderCallout1">
            <a:avLst>
              <a:gd name="adj1" fmla="val 24079"/>
              <a:gd name="adj2" fmla="val -4611"/>
              <a:gd name="adj3" fmla="val 214259"/>
              <a:gd name="adj4" fmla="val -49940"/>
            </a:avLst>
          </a:prstGeom>
          <a:solidFill>
            <a:srgbClr val="CCCCFF"/>
          </a:solidFill>
          <a:ln w="12700">
            <a:solidFill>
              <a:srgbClr val="777777"/>
            </a:solidFill>
            <a:miter lim="800000"/>
            <a:headEnd/>
            <a:tailEnd/>
          </a:ln>
          <a:effectLst/>
        </p:spPr>
        <p:txBody>
          <a:bodyPr lIns="90000" tIns="46800" rIns="90000" bIns="46800"/>
          <a:lstStyle/>
          <a:p>
            <a:pPr>
              <a:buFontTx/>
              <a:buNone/>
            </a:pPr>
            <a:r>
              <a:rPr lang="en-US" sz="1400" b="0"/>
              <a:t>Synchronizing action</a:t>
            </a:r>
          </a:p>
        </p:txBody>
      </p:sp>
      <p:sp>
        <p:nvSpPr>
          <p:cNvPr id="9" name="AutoShape 19"/>
          <p:cNvSpPr>
            <a:spLocks/>
          </p:cNvSpPr>
          <p:nvPr/>
        </p:nvSpPr>
        <p:spPr bwMode="auto">
          <a:xfrm>
            <a:off x="6400800" y="4343400"/>
            <a:ext cx="1508125" cy="763588"/>
          </a:xfrm>
          <a:prstGeom prst="borderCallout1">
            <a:avLst>
              <a:gd name="adj1" fmla="val 14968"/>
              <a:gd name="adj2" fmla="val -5051"/>
              <a:gd name="adj3" fmla="val -43643"/>
              <a:gd name="adj4" fmla="val -58632"/>
            </a:avLst>
          </a:prstGeom>
          <a:solidFill>
            <a:srgbClr val="CCCCFF"/>
          </a:solidFill>
          <a:ln w="12700" algn="ctr">
            <a:solidFill>
              <a:srgbClr val="777777"/>
            </a:solidFill>
            <a:miter lim="800000"/>
            <a:headEnd/>
            <a:tailEnd/>
          </a:ln>
          <a:effectLst/>
        </p:spPr>
        <p:txBody>
          <a:bodyPr lIns="90000" tIns="46800" rIns="90000" bIns="46800"/>
          <a:lstStyle/>
          <a:p>
            <a:pPr>
              <a:buFontTx/>
              <a:buNone/>
            </a:pPr>
            <a:r>
              <a:rPr lang="en-US" sz="1400" b="0" dirty="0" smtClean="0"/>
              <a:t>Clock Guard</a:t>
            </a:r>
            <a:endParaRPr lang="en-US" sz="1400" b="0" dirty="0"/>
          </a:p>
          <a:p>
            <a:pPr>
              <a:buFontTx/>
              <a:buNone/>
            </a:pPr>
            <a:r>
              <a:rPr lang="en-US" sz="1400" b="0" dirty="0"/>
              <a:t>Conjunctions of </a:t>
            </a:r>
            <a:r>
              <a:rPr lang="en-US" sz="1400" b="0" dirty="0" err="1">
                <a:solidFill>
                  <a:schemeClr val="tx2"/>
                </a:solidFill>
              </a:rPr>
              <a:t>x~n</a:t>
            </a:r>
            <a:endParaRPr lang="en-US" sz="1400" b="0" dirty="0">
              <a:solidFill>
                <a:schemeClr val="tx2"/>
              </a:solidFill>
            </a:endParaRPr>
          </a:p>
        </p:txBody>
      </p:sp>
      <p:sp>
        <p:nvSpPr>
          <p:cNvPr id="10" name="AutoShape 20"/>
          <p:cNvSpPr>
            <a:spLocks/>
          </p:cNvSpPr>
          <p:nvPr/>
        </p:nvSpPr>
        <p:spPr bwMode="auto">
          <a:xfrm>
            <a:off x="800100" y="5181600"/>
            <a:ext cx="1436688" cy="474662"/>
          </a:xfrm>
          <a:prstGeom prst="borderCallout1">
            <a:avLst>
              <a:gd name="adj1" fmla="val 24079"/>
              <a:gd name="adj2" fmla="val 105306"/>
              <a:gd name="adj3" fmla="val -81260"/>
              <a:gd name="adj4" fmla="val 205288"/>
            </a:avLst>
          </a:prstGeom>
          <a:solidFill>
            <a:srgbClr val="CCCCFF"/>
          </a:solidFill>
          <a:ln w="12700" algn="ctr">
            <a:solidFill>
              <a:srgbClr val="777777"/>
            </a:solidFill>
            <a:miter lim="800000"/>
            <a:headEnd/>
            <a:tailEnd/>
          </a:ln>
          <a:effectLst/>
        </p:spPr>
        <p:txBody>
          <a:bodyPr lIns="90000" tIns="46800" rIns="90000" bIns="46800"/>
          <a:lstStyle/>
          <a:p>
            <a:pPr>
              <a:buFontTx/>
              <a:buNone/>
            </a:pPr>
            <a:r>
              <a:rPr lang="en-US" sz="1400" b="0"/>
              <a:t>x: real-valued clock</a:t>
            </a:r>
          </a:p>
        </p:txBody>
      </p:sp>
      <p:sp>
        <p:nvSpPr>
          <p:cNvPr id="11" name="AutoShape 21"/>
          <p:cNvSpPr>
            <a:spLocks/>
          </p:cNvSpPr>
          <p:nvPr/>
        </p:nvSpPr>
        <p:spPr bwMode="auto">
          <a:xfrm>
            <a:off x="1714500" y="1562100"/>
            <a:ext cx="914400" cy="330200"/>
          </a:xfrm>
          <a:prstGeom prst="borderCallout1">
            <a:avLst>
              <a:gd name="adj1" fmla="val 34616"/>
              <a:gd name="adj2" fmla="val 108333"/>
              <a:gd name="adj3" fmla="val 617384"/>
              <a:gd name="adj4" fmla="val 228875"/>
            </a:avLst>
          </a:prstGeom>
          <a:solidFill>
            <a:srgbClr val="CCCCFF"/>
          </a:solidFill>
          <a:ln w="12700" algn="ctr">
            <a:solidFill>
              <a:srgbClr val="777777"/>
            </a:solidFill>
            <a:miter lim="800000"/>
            <a:headEnd/>
            <a:tailEnd/>
          </a:ln>
          <a:effectLst/>
        </p:spPr>
        <p:txBody>
          <a:bodyPr lIns="90000" tIns="46800" rIns="90000" bIns="46800"/>
          <a:lstStyle/>
          <a:p>
            <a:pPr>
              <a:buFontTx/>
              <a:buNone/>
            </a:pPr>
            <a:r>
              <a:rPr lang="en-US" sz="1400" b="0"/>
              <a:t>Reset</a:t>
            </a:r>
          </a:p>
        </p:txBody>
      </p:sp>
      <p:sp>
        <p:nvSpPr>
          <p:cNvPr id="17" name="Text Box 8"/>
          <p:cNvSpPr txBox="1">
            <a:spLocks noChangeArrowheads="1"/>
          </p:cNvSpPr>
          <p:nvPr/>
        </p:nvSpPr>
        <p:spPr bwMode="auto">
          <a:xfrm>
            <a:off x="4954588" y="246063"/>
            <a:ext cx="2843212" cy="476250"/>
          </a:xfrm>
          <a:prstGeom prst="rect">
            <a:avLst/>
          </a:prstGeom>
          <a:noFill/>
          <a:ln w="12700">
            <a:noFill/>
            <a:miter lim="800000"/>
            <a:headEnd/>
            <a:tailEnd/>
          </a:ln>
          <a:effectLst/>
        </p:spPr>
        <p:txBody>
          <a:bodyPr wrap="none" lIns="90000" tIns="46800" rIns="90000" bIns="46800">
            <a:spAutoFit/>
          </a:bodyPr>
          <a:lstStyle/>
          <a:p>
            <a:pPr>
              <a:lnSpc>
                <a:spcPct val="90000"/>
              </a:lnSpc>
              <a:spcBef>
                <a:spcPct val="20000"/>
              </a:spcBef>
              <a:buClr>
                <a:schemeClr val="folHlink"/>
              </a:buClr>
            </a:pPr>
            <a:r>
              <a:rPr lang="en-US" sz="2800" dirty="0">
                <a:solidFill>
                  <a:srgbClr val="686868"/>
                </a:solidFill>
                <a:latin typeface="Verdana" pitchFamily="34" charset="0"/>
              </a:rPr>
              <a:t>[</a:t>
            </a:r>
            <a:r>
              <a:rPr lang="en-US" sz="2800" dirty="0" err="1">
                <a:solidFill>
                  <a:srgbClr val="686868"/>
                </a:solidFill>
                <a:latin typeface="Verdana" pitchFamily="34" charset="0"/>
              </a:rPr>
              <a:t>Alur</a:t>
            </a:r>
            <a:r>
              <a:rPr lang="en-US" sz="2800" dirty="0">
                <a:solidFill>
                  <a:srgbClr val="686868"/>
                </a:solidFill>
                <a:latin typeface="Verdana" pitchFamily="34" charset="0"/>
              </a:rPr>
              <a:t> &amp; Dill’89]</a:t>
            </a:r>
          </a:p>
        </p:txBody>
      </p:sp>
      <p:pic>
        <p:nvPicPr>
          <p:cNvPr id="18" name="Picture 1"/>
          <p:cNvPicPr>
            <a:picLocks noChangeAspect="1" noChangeArrowheads="1"/>
          </p:cNvPicPr>
          <p:nvPr/>
        </p:nvPicPr>
        <p:blipFill>
          <a:blip r:embed="rId3"/>
          <a:srcRect/>
          <a:stretch>
            <a:fillRect/>
          </a:stretch>
        </p:blipFill>
        <p:spPr bwMode="auto">
          <a:xfrm>
            <a:off x="7810500" y="228600"/>
            <a:ext cx="1162052" cy="1629400"/>
          </a:xfrm>
          <a:prstGeom prst="rect">
            <a:avLst/>
          </a:prstGeom>
          <a:noFill/>
          <a:ln w="9525">
            <a:noFill/>
            <a:miter lim="800000"/>
            <a:headEnd/>
            <a:tailEnd/>
          </a:ln>
          <a:effectLst>
            <a:glow rad="139700">
              <a:schemeClr val="accent4">
                <a:satMod val="175000"/>
                <a:alpha val="40000"/>
              </a:schemeClr>
            </a:glow>
          </a:effectLst>
        </p:spPr>
      </p:pic>
      <p:pic>
        <p:nvPicPr>
          <p:cNvPr id="19" name="Picture 2"/>
          <p:cNvPicPr>
            <a:picLocks noChangeAspect="1" noChangeArrowheads="1"/>
          </p:cNvPicPr>
          <p:nvPr/>
        </p:nvPicPr>
        <p:blipFill>
          <a:blip r:embed="rId4"/>
          <a:srcRect/>
          <a:stretch>
            <a:fillRect/>
          </a:stretch>
        </p:blipFill>
        <p:spPr bwMode="auto">
          <a:xfrm>
            <a:off x="7814798" y="1943100"/>
            <a:ext cx="1138702" cy="1693071"/>
          </a:xfrm>
          <a:prstGeom prst="rect">
            <a:avLst/>
          </a:prstGeom>
          <a:noFill/>
          <a:ln w="9525">
            <a:noFill/>
            <a:miter lim="800000"/>
            <a:headEnd/>
            <a:tailEnd/>
          </a:ln>
          <a:effectLst>
            <a:glow rad="139700">
              <a:schemeClr val="accent4">
                <a:satMod val="175000"/>
                <a:alpha val="40000"/>
              </a:schemeClr>
            </a:glow>
          </a:effectLst>
        </p:spPr>
      </p:pic>
      <p:sp>
        <p:nvSpPr>
          <p:cNvPr id="12" name="Footer Placeholder 11"/>
          <p:cNvSpPr>
            <a:spLocks noGrp="1"/>
          </p:cNvSpPr>
          <p:nvPr>
            <p:ph type="ftr" sz="quarter" idx="10"/>
          </p:nvPr>
        </p:nvSpPr>
        <p:spPr/>
        <p:txBody>
          <a:bodyPr/>
          <a:lstStyle/>
          <a:p>
            <a:r>
              <a:rPr lang="en-US" smtClean="0"/>
              <a:t>AVACS Autumn School 2015</a:t>
            </a:r>
            <a:endParaRPr lang="en-GB" dirty="0"/>
          </a:p>
        </p:txBody>
      </p:sp>
      <p:sp>
        <p:nvSpPr>
          <p:cNvPr id="3" name="Slide Number Placeholder 2"/>
          <p:cNvSpPr>
            <a:spLocks noGrp="1"/>
          </p:cNvSpPr>
          <p:nvPr>
            <p:ph type="sldNum" sz="quarter" idx="11"/>
          </p:nvPr>
        </p:nvSpPr>
        <p:spPr/>
        <p:txBody>
          <a:bodyPr/>
          <a:lstStyle/>
          <a:p>
            <a:r>
              <a:rPr lang="en-GB" smtClean="0"/>
              <a:t>Kim Larsen [</a:t>
            </a:r>
            <a:fld id="{3C55F532-70EC-4BB0-8F7B-D5093D26A9F4}" type="slidenum">
              <a:rPr lang="en-GB" smtClean="0"/>
              <a:pPr/>
              <a:t>10</a:t>
            </a:fld>
            <a:r>
              <a:rPr lang="en-GB" smtClean="0"/>
              <a:t>]</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Using</a:t>
            </a:r>
            <a:r>
              <a:rPr lang="da-DK" dirty="0" smtClean="0"/>
              <a:t> UPPAAL as </a:t>
            </a:r>
            <a:r>
              <a:rPr lang="da-DK" dirty="0" err="1" smtClean="0"/>
              <a:t>Back-end</a:t>
            </a:r>
            <a:endParaRPr lang="en-US" dirty="0"/>
          </a:p>
        </p:txBody>
      </p:sp>
      <p:sp>
        <p:nvSpPr>
          <p:cNvPr id="3" name="Content Placeholder 2"/>
          <p:cNvSpPr>
            <a:spLocks noGrp="1"/>
          </p:cNvSpPr>
          <p:nvPr>
            <p:ph idx="1"/>
          </p:nvPr>
        </p:nvSpPr>
        <p:spPr>
          <a:xfrm>
            <a:off x="395288" y="1371599"/>
            <a:ext cx="8372475" cy="5245015"/>
          </a:xfrm>
        </p:spPr>
        <p:txBody>
          <a:bodyPr>
            <a:normAutofit fontScale="92500" lnSpcReduction="10000"/>
          </a:bodyPr>
          <a:lstStyle/>
          <a:p>
            <a:r>
              <a:rPr lang="en-US" sz="3200" dirty="0" smtClean="0"/>
              <a:t>Timed automata translator from </a:t>
            </a:r>
            <a:r>
              <a:rPr lang="en-US" sz="3200" dirty="0" err="1" smtClean="0"/>
              <a:t>Uppaal</a:t>
            </a:r>
            <a:r>
              <a:rPr lang="en-US" sz="3200" dirty="0" smtClean="0"/>
              <a:t> to PVS</a:t>
            </a:r>
          </a:p>
          <a:p>
            <a:r>
              <a:rPr lang="en-US" sz="3200" dirty="0" smtClean="0"/>
              <a:t>Component-Based Design and Analysis of Embedded Systems with UPPAAL PORT, 2008</a:t>
            </a:r>
          </a:p>
          <a:p>
            <a:r>
              <a:rPr lang="en-US" sz="3200" b="1" dirty="0" smtClean="0">
                <a:solidFill>
                  <a:srgbClr val="FF0000"/>
                </a:solidFill>
              </a:rPr>
              <a:t>METAMOC: Modular WCET Analysis Using UPPAAL, 2010. </a:t>
            </a:r>
          </a:p>
          <a:p>
            <a:r>
              <a:rPr lang="en-US" sz="3200" b="1" dirty="0" err="1">
                <a:solidFill>
                  <a:srgbClr val="FF0000"/>
                </a:solidFill>
              </a:rPr>
              <a:t>TetaSARTS</a:t>
            </a:r>
            <a:r>
              <a:rPr lang="en-US" sz="3200" b="1" dirty="0">
                <a:solidFill>
                  <a:srgbClr val="FF0000"/>
                </a:solidFill>
              </a:rPr>
              <a:t>: a tool for modular timing analysis of safety critical Java </a:t>
            </a:r>
            <a:r>
              <a:rPr lang="en-US" sz="3200" b="1" dirty="0" smtClean="0">
                <a:solidFill>
                  <a:srgbClr val="FF0000"/>
                </a:solidFill>
              </a:rPr>
              <a:t>systems, 2013</a:t>
            </a:r>
            <a:br>
              <a:rPr lang="en-US" sz="3200" b="1" dirty="0" smtClean="0">
                <a:solidFill>
                  <a:srgbClr val="FF0000"/>
                </a:solidFill>
              </a:rPr>
            </a:br>
            <a:r>
              <a:rPr lang="en-US" dirty="0" smtClean="0"/>
              <a:t> </a:t>
            </a:r>
            <a:br>
              <a:rPr lang="en-US" dirty="0" smtClean="0"/>
            </a:br>
            <a:endParaRPr lang="en-US" dirty="0"/>
          </a:p>
        </p:txBody>
      </p:sp>
      <p:sp>
        <p:nvSpPr>
          <p:cNvPr id="8" name="Footer Placeholder 7"/>
          <p:cNvSpPr>
            <a:spLocks noGrp="1"/>
          </p:cNvSpPr>
          <p:nvPr>
            <p:ph type="ftr" sz="quarter" idx="3"/>
          </p:nvPr>
        </p:nvSpPr>
        <p:spPr/>
        <p:txBody>
          <a:bodyPr/>
          <a:lstStyle/>
          <a:p>
            <a:pPr rtl="0" fontAlgn="base">
              <a:spcBef>
                <a:spcPct val="0"/>
              </a:spcBef>
              <a:spcAft>
                <a:spcPct val="0"/>
              </a:spcAft>
            </a:pPr>
            <a:r>
              <a:rPr lang="en-US" kern="1200" smtClean="0">
                <a:ea typeface="+mn-ea"/>
                <a:cs typeface="+mn-cs"/>
              </a:rPr>
              <a:t>AVACS Autumn School 2015</a:t>
            </a:r>
            <a:endParaRPr lang="en-GB" kern="1200" dirty="0">
              <a:ea typeface="+mn-ea"/>
              <a:cs typeface="+mn-cs"/>
            </a:endParaRPr>
          </a:p>
        </p:txBody>
      </p:sp>
      <p:sp>
        <p:nvSpPr>
          <p:cNvPr id="4" name="Slide Number Placeholder 3"/>
          <p:cNvSpPr>
            <a:spLocks noGrp="1"/>
          </p:cNvSpPr>
          <p:nvPr>
            <p:ph type="sldNum" sz="quarter" idx="4"/>
          </p:nvPr>
        </p:nvSpPr>
        <p:spPr/>
        <p:txBody>
          <a:bodyPr/>
          <a:lstStyle/>
          <a:p>
            <a:r>
              <a:rPr lang="en-GB" smtClean="0"/>
              <a:t>Kim Larsen [</a:t>
            </a:r>
            <a:fld id="{3C55F532-70EC-4BB0-8F7B-D5093D26A9F4}" type="slidenum">
              <a:rPr lang="en-GB" smtClean="0"/>
              <a:pPr/>
              <a:t>100</a:t>
            </a:fld>
            <a:r>
              <a:rPr lang="en-GB" smtClean="0"/>
              <a:t>/54]</a:t>
            </a:r>
            <a:endParaRPr lang="en-GB" dirty="0"/>
          </a:p>
        </p:txBody>
      </p:sp>
    </p:spTree>
    <p:extLst>
      <p:ext uri="{BB962C8B-B14F-4D97-AF65-F5344CB8AC3E}">
        <p14:creationId xmlns:p14="http://schemas.microsoft.com/office/powerpoint/2010/main" val="73205058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www.uppaal</a:t>
            </a:r>
            <a:r>
              <a:rPr lang="en-US" dirty="0">
                <a:solidFill>
                  <a:schemeClr val="tx1">
                    <a:lumMod val="75000"/>
                    <a:lumOff val="25000"/>
                  </a:schemeClr>
                </a:solidFill>
              </a:rPr>
              <a:t>.{org,com}</a:t>
            </a:r>
            <a:endParaRPr lang="en-US" dirty="0">
              <a:solidFill>
                <a:srgbClr val="CC00CC"/>
              </a:solidFill>
            </a:endParaRPr>
          </a:p>
        </p:txBody>
      </p:sp>
      <p:pic>
        <p:nvPicPr>
          <p:cNvPr id="1964034" name="Picture 2"/>
          <p:cNvPicPr>
            <a:picLocks noChangeAspect="1" noChangeArrowheads="1"/>
          </p:cNvPicPr>
          <p:nvPr/>
        </p:nvPicPr>
        <p:blipFill>
          <a:blip r:embed="rId2" cstate="print"/>
          <a:srcRect/>
          <a:stretch>
            <a:fillRect/>
          </a:stretch>
        </p:blipFill>
        <p:spPr bwMode="auto">
          <a:xfrm>
            <a:off x="589061" y="1891937"/>
            <a:ext cx="4914900" cy="3686175"/>
          </a:xfrm>
          <a:prstGeom prst="rect">
            <a:avLst/>
          </a:prstGeom>
          <a:noFill/>
          <a:ln w="9525">
            <a:noFill/>
            <a:miter lim="800000"/>
            <a:headEnd/>
            <a:tailEnd/>
          </a:ln>
          <a:effectLst/>
        </p:spPr>
      </p:pic>
      <p:sp>
        <p:nvSpPr>
          <p:cNvPr id="11" name="Freeform 10"/>
          <p:cNvSpPr/>
          <p:nvPr/>
        </p:nvSpPr>
        <p:spPr bwMode="auto">
          <a:xfrm>
            <a:off x="225479" y="1524000"/>
            <a:ext cx="2473233" cy="1321526"/>
          </a:xfrm>
          <a:custGeom>
            <a:avLst/>
            <a:gdLst>
              <a:gd name="connsiteX0" fmla="*/ 341811 w 2473233"/>
              <a:gd name="connsiteY0" fmla="*/ 1308463 h 1321526"/>
              <a:gd name="connsiteX1" fmla="*/ 472439 w 2473233"/>
              <a:gd name="connsiteY1" fmla="*/ 1190897 h 1321526"/>
              <a:gd name="connsiteX2" fmla="*/ 642256 w 2473233"/>
              <a:gd name="connsiteY2" fmla="*/ 1125583 h 1321526"/>
              <a:gd name="connsiteX3" fmla="*/ 955765 w 2473233"/>
              <a:gd name="connsiteY3" fmla="*/ 1021080 h 1321526"/>
              <a:gd name="connsiteX4" fmla="*/ 1021079 w 2473233"/>
              <a:gd name="connsiteY4" fmla="*/ 851263 h 1321526"/>
              <a:gd name="connsiteX5" fmla="*/ 1230085 w 2473233"/>
              <a:gd name="connsiteY5" fmla="*/ 772886 h 1321526"/>
              <a:gd name="connsiteX6" fmla="*/ 1360713 w 2473233"/>
              <a:gd name="connsiteY6" fmla="*/ 772886 h 1321526"/>
              <a:gd name="connsiteX7" fmla="*/ 1844039 w 2473233"/>
              <a:gd name="connsiteY7" fmla="*/ 289560 h 1321526"/>
              <a:gd name="connsiteX8" fmla="*/ 2222862 w 2473233"/>
              <a:gd name="connsiteY8" fmla="*/ 158931 h 1321526"/>
              <a:gd name="connsiteX9" fmla="*/ 341811 w 2473233"/>
              <a:gd name="connsiteY9" fmla="*/ 132806 h 1321526"/>
              <a:gd name="connsiteX10" fmla="*/ 171993 w 2473233"/>
              <a:gd name="connsiteY10" fmla="*/ 198120 h 1321526"/>
              <a:gd name="connsiteX11" fmla="*/ 198119 w 2473233"/>
              <a:gd name="connsiteY11" fmla="*/ 1321526 h 132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3233" h="1321526">
                <a:moveTo>
                  <a:pt x="341811" y="1308463"/>
                </a:moveTo>
                <a:cubicBezTo>
                  <a:pt x="382088" y="1264920"/>
                  <a:pt x="422365" y="1221377"/>
                  <a:pt x="472439" y="1190897"/>
                </a:cubicBezTo>
                <a:cubicBezTo>
                  <a:pt x="522513" y="1160417"/>
                  <a:pt x="561702" y="1153886"/>
                  <a:pt x="642256" y="1125583"/>
                </a:cubicBezTo>
                <a:cubicBezTo>
                  <a:pt x="722810" y="1097280"/>
                  <a:pt x="892628" y="1066800"/>
                  <a:pt x="955765" y="1021080"/>
                </a:cubicBezTo>
                <a:cubicBezTo>
                  <a:pt x="1018902" y="975360"/>
                  <a:pt x="975359" y="892629"/>
                  <a:pt x="1021079" y="851263"/>
                </a:cubicBezTo>
                <a:cubicBezTo>
                  <a:pt x="1066799" y="809897"/>
                  <a:pt x="1173479" y="785949"/>
                  <a:pt x="1230085" y="772886"/>
                </a:cubicBezTo>
                <a:cubicBezTo>
                  <a:pt x="1286691" y="759823"/>
                  <a:pt x="1258387" y="853440"/>
                  <a:pt x="1360713" y="772886"/>
                </a:cubicBezTo>
                <a:cubicBezTo>
                  <a:pt x="1463039" y="692332"/>
                  <a:pt x="1700348" y="391886"/>
                  <a:pt x="1844039" y="289560"/>
                </a:cubicBezTo>
                <a:cubicBezTo>
                  <a:pt x="1987731" y="187234"/>
                  <a:pt x="2473233" y="185057"/>
                  <a:pt x="2222862" y="158931"/>
                </a:cubicBezTo>
                <a:cubicBezTo>
                  <a:pt x="1972491" y="132805"/>
                  <a:pt x="683622" y="126275"/>
                  <a:pt x="341811" y="132806"/>
                </a:cubicBezTo>
                <a:cubicBezTo>
                  <a:pt x="0" y="139337"/>
                  <a:pt x="195942" y="0"/>
                  <a:pt x="171993" y="198120"/>
                </a:cubicBezTo>
                <a:cubicBezTo>
                  <a:pt x="148044" y="396240"/>
                  <a:pt x="173081" y="858883"/>
                  <a:pt x="198119" y="1321526"/>
                </a:cubicBezTo>
              </a:path>
            </a:pathLst>
          </a:custGeom>
          <a:solidFill>
            <a:schemeClr val="bg1"/>
          </a:solidFill>
          <a:ln w="28575" cap="flat" cmpd="sng" algn="ctr">
            <a:noFill/>
            <a:prstDash val="solid"/>
            <a:round/>
            <a:headEnd type="none" w="med" len="med"/>
            <a:tailEnd type="arrow"/>
          </a:ln>
          <a:effectLst/>
        </p:spPr>
        <p:txBody>
          <a:bodyPr rtlCol="0" anchor="ctr"/>
          <a:lstStyle/>
          <a:p>
            <a:pPr algn="ctr"/>
            <a:endParaRPr lang="en-US"/>
          </a:p>
        </p:txBody>
      </p:sp>
      <p:sp>
        <p:nvSpPr>
          <p:cNvPr id="12" name="Freeform 11"/>
          <p:cNvSpPr/>
          <p:nvPr/>
        </p:nvSpPr>
        <p:spPr bwMode="auto">
          <a:xfrm>
            <a:off x="4322861" y="1658982"/>
            <a:ext cx="1495697" cy="1338944"/>
          </a:xfrm>
          <a:custGeom>
            <a:avLst/>
            <a:gdLst>
              <a:gd name="connsiteX0" fmla="*/ 1208314 w 1495697"/>
              <a:gd name="connsiteY0" fmla="*/ 1212669 h 1338944"/>
              <a:gd name="connsiteX1" fmla="*/ 1051560 w 1495697"/>
              <a:gd name="connsiteY1" fmla="*/ 1095104 h 1338944"/>
              <a:gd name="connsiteX2" fmla="*/ 816429 w 1495697"/>
              <a:gd name="connsiteY2" fmla="*/ 1042852 h 1338944"/>
              <a:gd name="connsiteX3" fmla="*/ 620486 w 1495697"/>
              <a:gd name="connsiteY3" fmla="*/ 951412 h 1338944"/>
              <a:gd name="connsiteX4" fmla="*/ 476794 w 1495697"/>
              <a:gd name="connsiteY4" fmla="*/ 781595 h 1338944"/>
              <a:gd name="connsiteX5" fmla="*/ 202474 w 1495697"/>
              <a:gd name="connsiteY5" fmla="*/ 285206 h 1338944"/>
              <a:gd name="connsiteX6" fmla="*/ 215537 w 1495697"/>
              <a:gd name="connsiteY6" fmla="*/ 23949 h 1338944"/>
              <a:gd name="connsiteX7" fmla="*/ 1495697 w 1495697"/>
              <a:gd name="connsiteY7" fmla="*/ 141515 h 1338944"/>
              <a:gd name="connsiteX8" fmla="*/ 1495697 w 1495697"/>
              <a:gd name="connsiteY8" fmla="*/ 141515 h 1338944"/>
              <a:gd name="connsiteX9" fmla="*/ 1443446 w 1495697"/>
              <a:gd name="connsiteY9" fmla="*/ 1160418 h 1338944"/>
              <a:gd name="connsiteX10" fmla="*/ 1286691 w 1495697"/>
              <a:gd name="connsiteY10" fmla="*/ 1212669 h 1338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5697" h="1338944">
                <a:moveTo>
                  <a:pt x="1208314" y="1212669"/>
                </a:moveTo>
                <a:cubicBezTo>
                  <a:pt x="1162594" y="1168038"/>
                  <a:pt x="1116874" y="1123407"/>
                  <a:pt x="1051560" y="1095104"/>
                </a:cubicBezTo>
                <a:cubicBezTo>
                  <a:pt x="986246" y="1066801"/>
                  <a:pt x="888275" y="1066801"/>
                  <a:pt x="816429" y="1042852"/>
                </a:cubicBezTo>
                <a:cubicBezTo>
                  <a:pt x="744583" y="1018903"/>
                  <a:pt x="677092" y="994955"/>
                  <a:pt x="620486" y="951412"/>
                </a:cubicBezTo>
                <a:cubicBezTo>
                  <a:pt x="563880" y="907869"/>
                  <a:pt x="546463" y="892629"/>
                  <a:pt x="476794" y="781595"/>
                </a:cubicBezTo>
                <a:cubicBezTo>
                  <a:pt x="407125" y="670561"/>
                  <a:pt x="246017" y="411480"/>
                  <a:pt x="202474" y="285206"/>
                </a:cubicBezTo>
                <a:cubicBezTo>
                  <a:pt x="158931" y="158932"/>
                  <a:pt x="0" y="47898"/>
                  <a:pt x="215537" y="23949"/>
                </a:cubicBezTo>
                <a:cubicBezTo>
                  <a:pt x="431074" y="0"/>
                  <a:pt x="1495697" y="141515"/>
                  <a:pt x="1495697" y="141515"/>
                </a:cubicBezTo>
                <a:lnTo>
                  <a:pt x="1495697" y="141515"/>
                </a:lnTo>
                <a:cubicBezTo>
                  <a:pt x="1486988" y="311332"/>
                  <a:pt x="1478280" y="981892"/>
                  <a:pt x="1443446" y="1160418"/>
                </a:cubicBezTo>
                <a:cubicBezTo>
                  <a:pt x="1408612" y="1338944"/>
                  <a:pt x="1347651" y="1275806"/>
                  <a:pt x="1286691" y="1212669"/>
                </a:cubicBezTo>
              </a:path>
            </a:pathLst>
          </a:custGeom>
          <a:solidFill>
            <a:schemeClr val="bg1"/>
          </a:solidFill>
          <a:ln w="28575" cap="flat" cmpd="sng" algn="ctr">
            <a:noFill/>
            <a:prstDash val="solid"/>
            <a:round/>
            <a:headEnd type="none" w="med" len="med"/>
            <a:tailEnd type="arrow"/>
          </a:ln>
          <a:effectLst/>
        </p:spPr>
        <p:txBody>
          <a:bodyPr rtlCol="0" anchor="ctr"/>
          <a:lstStyle/>
          <a:p>
            <a:pPr algn="ctr"/>
            <a:endParaRPr lang="en-US"/>
          </a:p>
        </p:txBody>
      </p:sp>
      <p:sp>
        <p:nvSpPr>
          <p:cNvPr id="13" name="Freeform 12"/>
          <p:cNvSpPr/>
          <p:nvPr/>
        </p:nvSpPr>
        <p:spPr bwMode="auto">
          <a:xfrm>
            <a:off x="567290" y="4726577"/>
            <a:ext cx="304799" cy="283028"/>
          </a:xfrm>
          <a:custGeom>
            <a:avLst/>
            <a:gdLst>
              <a:gd name="connsiteX0" fmla="*/ 0 w 304799"/>
              <a:gd name="connsiteY0" fmla="*/ 0 h 283028"/>
              <a:gd name="connsiteX1" fmla="*/ 287382 w 304799"/>
              <a:gd name="connsiteY1" fmla="*/ 274320 h 283028"/>
              <a:gd name="connsiteX2" fmla="*/ 104502 w 304799"/>
              <a:gd name="connsiteY2" fmla="*/ 52251 h 283028"/>
            </a:gdLst>
            <a:ahLst/>
            <a:cxnLst>
              <a:cxn ang="0">
                <a:pos x="connsiteX0" y="connsiteY0"/>
              </a:cxn>
              <a:cxn ang="0">
                <a:pos x="connsiteX1" y="connsiteY1"/>
              </a:cxn>
              <a:cxn ang="0">
                <a:pos x="connsiteX2" y="connsiteY2"/>
              </a:cxn>
            </a:cxnLst>
            <a:rect l="l" t="t" r="r" b="b"/>
            <a:pathLst>
              <a:path w="304799" h="283028">
                <a:moveTo>
                  <a:pt x="0" y="0"/>
                </a:moveTo>
                <a:cubicBezTo>
                  <a:pt x="134982" y="132806"/>
                  <a:pt x="269965" y="265612"/>
                  <a:pt x="287382" y="274320"/>
                </a:cubicBezTo>
                <a:cubicBezTo>
                  <a:pt x="304799" y="283028"/>
                  <a:pt x="204650" y="167639"/>
                  <a:pt x="104502" y="52251"/>
                </a:cubicBezTo>
              </a:path>
            </a:pathLst>
          </a:custGeom>
          <a:solidFill>
            <a:schemeClr val="accent1"/>
          </a:solidFill>
          <a:ln w="28575" cap="flat" cmpd="sng" algn="ctr">
            <a:solidFill>
              <a:schemeClr val="tx1"/>
            </a:solidFill>
            <a:prstDash val="solid"/>
            <a:round/>
            <a:headEnd type="none" w="med" len="med"/>
            <a:tailEnd type="arrow"/>
          </a:ln>
          <a:effectLst/>
        </p:spPr>
        <p:txBody>
          <a:bodyPr rtlCol="0" anchor="ctr"/>
          <a:lstStyle/>
          <a:p>
            <a:pPr algn="ctr"/>
            <a:endParaRPr lang="en-US"/>
          </a:p>
        </p:txBody>
      </p:sp>
      <p:sp>
        <p:nvSpPr>
          <p:cNvPr id="14" name="Freeform 13"/>
          <p:cNvSpPr/>
          <p:nvPr/>
        </p:nvSpPr>
        <p:spPr bwMode="auto">
          <a:xfrm>
            <a:off x="-1303965" y="4569823"/>
            <a:ext cx="7689669" cy="1284515"/>
          </a:xfrm>
          <a:custGeom>
            <a:avLst/>
            <a:gdLst>
              <a:gd name="connsiteX0" fmla="*/ 1728652 w 7689669"/>
              <a:gd name="connsiteY0" fmla="*/ 67491 h 1284515"/>
              <a:gd name="connsiteX1" fmla="*/ 1898469 w 7689669"/>
              <a:gd name="connsiteY1" fmla="*/ 185057 h 1284515"/>
              <a:gd name="connsiteX2" fmla="*/ 2081349 w 7689669"/>
              <a:gd name="connsiteY2" fmla="*/ 328748 h 1284515"/>
              <a:gd name="connsiteX3" fmla="*/ 2277292 w 7689669"/>
              <a:gd name="connsiteY3" fmla="*/ 407126 h 1284515"/>
              <a:gd name="connsiteX4" fmla="*/ 2447109 w 7689669"/>
              <a:gd name="connsiteY4" fmla="*/ 485503 h 1284515"/>
              <a:gd name="connsiteX5" fmla="*/ 2682240 w 7689669"/>
              <a:gd name="connsiteY5" fmla="*/ 498566 h 1284515"/>
              <a:gd name="connsiteX6" fmla="*/ 3688080 w 7689669"/>
              <a:gd name="connsiteY6" fmla="*/ 681446 h 1284515"/>
              <a:gd name="connsiteX7" fmla="*/ 5085806 w 7689669"/>
              <a:gd name="connsiteY7" fmla="*/ 681446 h 1284515"/>
              <a:gd name="connsiteX8" fmla="*/ 6026332 w 7689669"/>
              <a:gd name="connsiteY8" fmla="*/ 550817 h 1284515"/>
              <a:gd name="connsiteX9" fmla="*/ 6588034 w 7689669"/>
              <a:gd name="connsiteY9" fmla="*/ 250371 h 1284515"/>
              <a:gd name="connsiteX10" fmla="*/ 6679474 w 7689669"/>
              <a:gd name="connsiteY10" fmla="*/ 119743 h 1284515"/>
              <a:gd name="connsiteX11" fmla="*/ 6718663 w 7689669"/>
              <a:gd name="connsiteY11" fmla="*/ 968828 h 1284515"/>
              <a:gd name="connsiteX12" fmla="*/ 853440 w 7689669"/>
              <a:gd name="connsiteY12" fmla="*/ 1138646 h 1284515"/>
              <a:gd name="connsiteX13" fmla="*/ 1598023 w 7689669"/>
              <a:gd name="connsiteY13" fmla="*/ 93617 h 128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89669" h="1284515">
                <a:moveTo>
                  <a:pt x="1728652" y="67491"/>
                </a:moveTo>
                <a:cubicBezTo>
                  <a:pt x="1784169" y="104502"/>
                  <a:pt x="1839686" y="141514"/>
                  <a:pt x="1898469" y="185057"/>
                </a:cubicBezTo>
                <a:cubicBezTo>
                  <a:pt x="1957252" y="228600"/>
                  <a:pt x="2018212" y="291737"/>
                  <a:pt x="2081349" y="328748"/>
                </a:cubicBezTo>
                <a:cubicBezTo>
                  <a:pt x="2144486" y="365759"/>
                  <a:pt x="2216332" y="381000"/>
                  <a:pt x="2277292" y="407126"/>
                </a:cubicBezTo>
                <a:cubicBezTo>
                  <a:pt x="2338252" y="433252"/>
                  <a:pt x="2379618" y="470263"/>
                  <a:pt x="2447109" y="485503"/>
                </a:cubicBezTo>
                <a:cubicBezTo>
                  <a:pt x="2514600" y="500743"/>
                  <a:pt x="2475412" y="465909"/>
                  <a:pt x="2682240" y="498566"/>
                </a:cubicBezTo>
                <a:cubicBezTo>
                  <a:pt x="2889068" y="531223"/>
                  <a:pt x="3287486" y="650966"/>
                  <a:pt x="3688080" y="681446"/>
                </a:cubicBezTo>
                <a:cubicBezTo>
                  <a:pt x="4088674" y="711926"/>
                  <a:pt x="4696097" y="703217"/>
                  <a:pt x="5085806" y="681446"/>
                </a:cubicBezTo>
                <a:cubicBezTo>
                  <a:pt x="5475515" y="659675"/>
                  <a:pt x="5775961" y="622663"/>
                  <a:pt x="6026332" y="550817"/>
                </a:cubicBezTo>
                <a:cubicBezTo>
                  <a:pt x="6276703" y="478971"/>
                  <a:pt x="6479177" y="322217"/>
                  <a:pt x="6588034" y="250371"/>
                </a:cubicBezTo>
                <a:cubicBezTo>
                  <a:pt x="6696891" y="178525"/>
                  <a:pt x="6657703" y="0"/>
                  <a:pt x="6679474" y="119743"/>
                </a:cubicBezTo>
                <a:cubicBezTo>
                  <a:pt x="6701246" y="239486"/>
                  <a:pt x="7689669" y="799011"/>
                  <a:pt x="6718663" y="968828"/>
                </a:cubicBezTo>
                <a:cubicBezTo>
                  <a:pt x="5747657" y="1138645"/>
                  <a:pt x="1706880" y="1284515"/>
                  <a:pt x="853440" y="1138646"/>
                </a:cubicBezTo>
                <a:cubicBezTo>
                  <a:pt x="0" y="992778"/>
                  <a:pt x="799011" y="543197"/>
                  <a:pt x="1598023" y="93617"/>
                </a:cubicBezTo>
              </a:path>
            </a:pathLst>
          </a:custGeom>
          <a:solidFill>
            <a:schemeClr val="bg1"/>
          </a:solidFill>
          <a:ln w="28575" cap="flat" cmpd="sng" algn="ctr">
            <a:noFill/>
            <a:prstDash val="solid"/>
            <a:round/>
            <a:headEnd type="none" w="med" len="med"/>
            <a:tailEnd type="arrow"/>
          </a:ln>
          <a:effectLst/>
        </p:spPr>
        <p:txBody>
          <a:bodyPr rtlCol="0" anchor="ctr"/>
          <a:lstStyle/>
          <a:p>
            <a:pPr algn="ctr"/>
            <a:endParaRPr lang="en-US"/>
          </a:p>
        </p:txBody>
      </p:sp>
      <p:sp>
        <p:nvSpPr>
          <p:cNvPr id="15" name="Rounded Rectangle 14"/>
          <p:cNvSpPr/>
          <p:nvPr/>
        </p:nvSpPr>
        <p:spPr bwMode="auto">
          <a:xfrm>
            <a:off x="5018458" y="5410200"/>
            <a:ext cx="1104900" cy="266700"/>
          </a:xfrm>
          <a:prstGeom prst="roundRect">
            <a:avLst/>
          </a:prstGeom>
          <a:solidFill>
            <a:schemeClr val="bg1"/>
          </a:solidFill>
          <a:ln w="57150"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 name="Footer Placeholder 3"/>
          <p:cNvSpPr>
            <a:spLocks noGrp="1"/>
          </p:cNvSpPr>
          <p:nvPr>
            <p:ph type="ftr" sz="quarter" idx="10"/>
          </p:nvPr>
        </p:nvSpPr>
        <p:spPr/>
        <p:txBody>
          <a:bodyPr/>
          <a:lstStyle/>
          <a:p>
            <a:r>
              <a:rPr lang="en-US" smtClean="0"/>
              <a:t>AVACS Autumn School 2015</a:t>
            </a:r>
            <a:endParaRPr lang="en-GB" dirty="0"/>
          </a:p>
        </p:txBody>
      </p:sp>
      <p:sp>
        <p:nvSpPr>
          <p:cNvPr id="5" name="Slide Number Placeholder 4"/>
          <p:cNvSpPr>
            <a:spLocks noGrp="1"/>
          </p:cNvSpPr>
          <p:nvPr>
            <p:ph type="sldNum" sz="quarter" idx="11"/>
          </p:nvPr>
        </p:nvSpPr>
        <p:spPr/>
        <p:txBody>
          <a:bodyPr/>
          <a:lstStyle/>
          <a:p>
            <a:r>
              <a:rPr lang="en-GB" smtClean="0"/>
              <a:t>Kim Larsen [</a:t>
            </a:r>
            <a:fld id="{3C55F532-70EC-4BB0-8F7B-D5093D26A9F4}" type="slidenum">
              <a:rPr lang="en-GB" smtClean="0"/>
              <a:pPr/>
              <a:t>101</a:t>
            </a:fld>
            <a:r>
              <a:rPr lang="en-GB" smtClean="0"/>
              <a:t>]</a:t>
            </a:r>
            <a:endParaRPr lang="en-GB" dirty="0"/>
          </a:p>
        </p:txBody>
      </p:sp>
      <p:sp>
        <p:nvSpPr>
          <p:cNvPr id="2" name="TextBox 1"/>
          <p:cNvSpPr txBox="1"/>
          <p:nvPr/>
        </p:nvSpPr>
        <p:spPr>
          <a:xfrm>
            <a:off x="5303153" y="1524000"/>
            <a:ext cx="184731" cy="369332"/>
          </a:xfrm>
          <a:prstGeom prst="rect">
            <a:avLst/>
          </a:prstGeom>
          <a:noFill/>
        </p:spPr>
        <p:txBody>
          <a:bodyPr wrap="none" rtlCol="0">
            <a:spAutoFit/>
          </a:bodyPr>
          <a:lstStyle/>
          <a:p>
            <a:endParaRPr lang="en-US" b="1" dirty="0" smtClean="0">
              <a:solidFill>
                <a:srgbClr val="333399"/>
              </a:solidFill>
              <a:latin typeface="+mn-lt"/>
            </a:endParaRPr>
          </a:p>
        </p:txBody>
      </p:sp>
      <p:sp>
        <p:nvSpPr>
          <p:cNvPr id="3" name="Oval Callout 2"/>
          <p:cNvSpPr/>
          <p:nvPr/>
        </p:nvSpPr>
        <p:spPr bwMode="auto">
          <a:xfrm>
            <a:off x="5160650" y="1348310"/>
            <a:ext cx="3703981" cy="995422"/>
          </a:xfrm>
          <a:prstGeom prst="wedgeEllipseCallout">
            <a:avLst>
              <a:gd name="adj1" fmla="val -44781"/>
              <a:gd name="adj2" fmla="val 231157"/>
            </a:avLst>
          </a:prstGeom>
          <a:solidFill>
            <a:schemeClr val="bg1">
              <a:lumMod val="85000"/>
            </a:schemeClr>
          </a:solidFill>
          <a:ln w="28575">
            <a:solidFill>
              <a:srgbClr val="333399"/>
            </a:solidFill>
            <a:round/>
            <a:headEnd/>
            <a:tailEnd type="triangle" w="med" len="med"/>
          </a:ln>
          <a:effectLst/>
        </p:spPr>
        <p:txBody>
          <a:bodyPr wrap="none" rtlCol="0" anchor="ctr">
            <a:spAutoFit/>
          </a:bodyPr>
          <a:lstStyle/>
          <a:p>
            <a:pPr algn="ctr"/>
            <a:r>
              <a:rPr lang="da-DK" sz="4000" b="1" dirty="0" smtClean="0"/>
              <a:t>THANKS !</a:t>
            </a:r>
            <a:endParaRPr lang="en-US" sz="4000" b="1" dirty="0"/>
          </a:p>
        </p:txBody>
      </p:sp>
    </p:spTree>
    <p:extLst>
      <p:ext uri="{BB962C8B-B14F-4D97-AF65-F5344CB8AC3E}">
        <p14:creationId xmlns:p14="http://schemas.microsoft.com/office/powerpoint/2010/main" val="4435960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A </a:t>
            </a:r>
            <a:r>
              <a:rPr lang="da-DK" dirty="0" err="1" smtClean="0"/>
              <a:t>Timed</a:t>
            </a:r>
            <a:r>
              <a:rPr lang="da-DK" dirty="0" smtClean="0"/>
              <a:t> </a:t>
            </a:r>
            <a:r>
              <a:rPr lang="da-DK" dirty="0" err="1" smtClean="0"/>
              <a:t>Automata</a:t>
            </a:r>
            <a:r>
              <a:rPr lang="da-DK" dirty="0" smtClean="0"/>
              <a:t> </a:t>
            </a:r>
            <a:r>
              <a:rPr lang="da-DK" b="0" dirty="0" smtClean="0">
                <a:solidFill>
                  <a:schemeClr val="bg2">
                    <a:lumMod val="75000"/>
                  </a:schemeClr>
                </a:solidFill>
              </a:rPr>
              <a:t>(</a:t>
            </a:r>
            <a:r>
              <a:rPr lang="da-DK" b="0" dirty="0" err="1" smtClean="0">
                <a:solidFill>
                  <a:schemeClr val="bg2">
                    <a:lumMod val="75000"/>
                  </a:schemeClr>
                </a:solidFill>
              </a:rPr>
              <a:t>Semantics</a:t>
            </a:r>
            <a:r>
              <a:rPr lang="da-DK" b="0" dirty="0" smtClean="0">
                <a:solidFill>
                  <a:schemeClr val="bg2">
                    <a:lumMod val="75000"/>
                  </a:schemeClr>
                </a:solidFill>
              </a:rPr>
              <a:t>)</a:t>
            </a:r>
            <a:endParaRPr lang="en-US" b="0" dirty="0">
              <a:solidFill>
                <a:schemeClr val="bg2">
                  <a:lumMod val="75000"/>
                </a:schemeClr>
              </a:solidFill>
            </a:endParaRPr>
          </a:p>
        </p:txBody>
      </p:sp>
      <p:pic>
        <p:nvPicPr>
          <p:cNvPr id="1251330" name="Picture 2"/>
          <p:cNvPicPr>
            <a:picLocks noChangeAspect="1" noChangeArrowheads="1"/>
          </p:cNvPicPr>
          <p:nvPr/>
        </p:nvPicPr>
        <p:blipFill>
          <a:blip r:embed="rId2"/>
          <a:srcRect l="29688" t="32000" r="14375" b="20500"/>
          <a:stretch>
            <a:fillRect/>
          </a:stretch>
        </p:blipFill>
        <p:spPr bwMode="auto">
          <a:xfrm>
            <a:off x="1790700" y="1104900"/>
            <a:ext cx="5455871" cy="2895600"/>
          </a:xfrm>
          <a:prstGeom prst="rect">
            <a:avLst/>
          </a:prstGeom>
          <a:noFill/>
          <a:ln w="9525">
            <a:noFill/>
            <a:miter lim="800000"/>
            <a:headEnd/>
            <a:tailEnd/>
          </a:ln>
          <a:effectLst/>
        </p:spPr>
      </p:pic>
      <p:sp>
        <p:nvSpPr>
          <p:cNvPr id="21" name="Text Box 23"/>
          <p:cNvSpPr txBox="1">
            <a:spLocks noChangeArrowheads="1"/>
          </p:cNvSpPr>
          <p:nvPr/>
        </p:nvSpPr>
        <p:spPr bwMode="auto">
          <a:xfrm>
            <a:off x="647700" y="4267200"/>
            <a:ext cx="3060700" cy="531813"/>
          </a:xfrm>
          <a:prstGeom prst="rect">
            <a:avLst/>
          </a:prstGeom>
          <a:solidFill>
            <a:srgbClr val="FFFFFF"/>
          </a:solidFill>
          <a:ln w="12700" algn="ctr">
            <a:solidFill>
              <a:srgbClr val="777777"/>
            </a:solidFill>
            <a:miter lim="800000"/>
            <a:headEnd/>
            <a:tailEnd/>
          </a:ln>
          <a:effectLst>
            <a:outerShdw dist="117088" dir="2436078" algn="ctr" rotWithShape="0">
              <a:srgbClr val="CCCCFF">
                <a:alpha val="50000"/>
              </a:srgbClr>
            </a:outerShdw>
          </a:effectLst>
        </p:spPr>
        <p:txBody>
          <a:bodyPr wrap="none" lIns="90000" tIns="46800" rIns="90000" bIns="46800">
            <a:spAutoFit/>
          </a:bodyPr>
          <a:lstStyle/>
          <a:p>
            <a:pPr marL="0" marR="0" lvl="0" indent="0" algn="l" defTabSz="914400" rtl="0" eaLnBrk="1" fontAlgn="base" latinLnBrk="0" hangingPunct="1">
              <a:lnSpc>
                <a:spcPct val="90000"/>
              </a:lnSpc>
              <a:spcBef>
                <a:spcPct val="20000"/>
              </a:spcBef>
              <a:spcAft>
                <a:spcPct val="0"/>
              </a:spcAft>
              <a:buClr>
                <a:srgbClr val="9A0000"/>
              </a:buClr>
              <a:buSzTx/>
              <a:buFontTx/>
              <a:buNone/>
              <a:tabLst/>
              <a:defRPr/>
            </a:pPr>
            <a:r>
              <a:rPr kumimoji="0" lang="en-US" sz="1400" b="1" i="0" u="none" strike="noStrike" kern="1200" cap="none" spc="0" normalizeH="0" baseline="0" noProof="0">
                <a:ln>
                  <a:noFill/>
                </a:ln>
                <a:solidFill>
                  <a:srgbClr val="003366"/>
                </a:solidFill>
                <a:effectLst/>
                <a:uLnTx/>
                <a:uFillTx/>
                <a:latin typeface="Verdana" pitchFamily="34" charset="0"/>
                <a:ea typeface="+mn-ea"/>
                <a:cs typeface="+mn-cs"/>
              </a:rPr>
              <a:t>States:</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p>
          <a:p>
            <a:pPr marL="0" marR="0" lvl="0" indent="0" algn="l" defTabSz="914400" rtl="0" eaLnBrk="1" fontAlgn="base" latinLnBrk="0" hangingPunct="1">
              <a:lnSpc>
                <a:spcPct val="90000"/>
              </a:lnSpc>
              <a:spcBef>
                <a:spcPct val="20000"/>
              </a:spcBef>
              <a:spcAft>
                <a:spcPct val="0"/>
              </a:spcAft>
              <a:buClr>
                <a:srgbClr val="9A0000"/>
              </a:buClr>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 </a:t>
            </a:r>
            <a:r>
              <a:rPr kumimoji="0" lang="en-US" sz="1400" b="0" i="0" u="none" strike="noStrike" kern="1200" cap="none" spc="0" normalizeH="0" baseline="0" noProof="0">
                <a:ln>
                  <a:noFill/>
                </a:ln>
                <a:solidFill>
                  <a:srgbClr val="003366"/>
                </a:solidFill>
                <a:effectLst/>
                <a:uLnTx/>
                <a:uFillTx/>
                <a:latin typeface="Verdana" pitchFamily="34" charset="0"/>
                <a:ea typeface="+mn-ea"/>
                <a:cs typeface="+mn-cs"/>
              </a:rPr>
              <a:t>location</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 x=v)  where v</a:t>
            </a:r>
            <a:r>
              <a:rPr kumimoji="0" lang="en-US" sz="1400" b="0" i="0" u="none" strike="noStrike" kern="1200" cap="none" spc="0" normalizeH="0" baseline="0" noProof="0">
                <a:ln>
                  <a:noFill/>
                </a:ln>
                <a:solidFill>
                  <a:srgbClr val="000000"/>
                </a:solidFill>
                <a:effectLst/>
                <a:uLnTx/>
                <a:uFillTx/>
                <a:latin typeface="cmsy10" pitchFamily="34" charset="0"/>
                <a:ea typeface="+mn-ea"/>
                <a:cs typeface="+mn-cs"/>
              </a:rPr>
              <a:t>2</a:t>
            </a:r>
            <a:r>
              <a:rPr kumimoji="0" lang="en-US" sz="1400" b="1" i="0" u="none" strike="noStrike" kern="1200" cap="none" spc="0" normalizeH="0" baseline="0" noProof="0">
                <a:ln>
                  <a:noFill/>
                </a:ln>
                <a:solidFill>
                  <a:srgbClr val="000000"/>
                </a:solidFill>
                <a:effectLst/>
                <a:uLnTx/>
                <a:uFillTx/>
                <a:latin typeface="Verdana" pitchFamily="34" charset="0"/>
                <a:ea typeface="+mn-ea"/>
                <a:cs typeface="+mn-cs"/>
              </a:rPr>
              <a:t>R</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sp>
        <p:nvSpPr>
          <p:cNvPr id="23" name="Text Box 22"/>
          <p:cNvSpPr txBox="1">
            <a:spLocks noChangeArrowheads="1"/>
          </p:cNvSpPr>
          <p:nvPr/>
        </p:nvSpPr>
        <p:spPr bwMode="auto">
          <a:xfrm>
            <a:off x="4076700" y="4267200"/>
            <a:ext cx="4679950" cy="1471613"/>
          </a:xfrm>
          <a:prstGeom prst="rect">
            <a:avLst/>
          </a:prstGeom>
          <a:solidFill>
            <a:srgbClr val="FFFFFF"/>
          </a:solidFill>
          <a:ln w="12700" algn="ctr">
            <a:solidFill>
              <a:srgbClr val="777777"/>
            </a:solidFill>
            <a:miter lim="800000"/>
            <a:headEnd/>
            <a:tailEnd/>
          </a:ln>
          <a:effectLst>
            <a:outerShdw dist="117088" dir="2436078" algn="ctr" rotWithShape="0">
              <a:srgbClr val="CCCCFF">
                <a:alpha val="50000"/>
              </a:srgbClr>
            </a:outerShdw>
          </a:effectLst>
        </p:spPr>
        <p:txBody>
          <a:bodyPr lIns="90000" tIns="46800" rIns="90000" bIns="46800">
            <a:spAutoFit/>
          </a:bodyPr>
          <a:lstStyle/>
          <a:p>
            <a:pPr marL="0" marR="0" lvl="0" indent="0" algn="l" defTabSz="914400" rtl="0" eaLnBrk="1" fontAlgn="base" latinLnBrk="0" hangingPunct="1">
              <a:lnSpc>
                <a:spcPct val="90000"/>
              </a:lnSpc>
              <a:spcBef>
                <a:spcPct val="20000"/>
              </a:spcBef>
              <a:spcAft>
                <a:spcPct val="0"/>
              </a:spcAft>
              <a:buClr>
                <a:srgbClr val="9A0000"/>
              </a:buClr>
              <a:buSzTx/>
              <a:buFontTx/>
              <a:buNone/>
              <a:tabLst/>
              <a:defRPr/>
            </a:pPr>
            <a:r>
              <a:rPr kumimoji="0" lang="en-US" sz="1400" b="1" i="0" u="none" strike="noStrike" kern="1200" cap="none" spc="0" normalizeH="0" baseline="0" noProof="0">
                <a:ln>
                  <a:noFill/>
                </a:ln>
                <a:solidFill>
                  <a:srgbClr val="003366"/>
                </a:solidFill>
                <a:effectLst/>
                <a:uLnTx/>
                <a:uFillTx/>
                <a:latin typeface="Verdana" pitchFamily="34" charset="0"/>
                <a:ea typeface="+mn-ea"/>
                <a:cs typeface="+mn-cs"/>
              </a:rPr>
              <a:t>Transitions:</a:t>
            </a:r>
          </a:p>
          <a:p>
            <a:pPr marL="0" marR="0" lvl="0" indent="0" algn="l" defTabSz="914400" rtl="0" eaLnBrk="1" fontAlgn="base" latinLnBrk="0" hangingPunct="1">
              <a:lnSpc>
                <a:spcPct val="90000"/>
              </a:lnSpc>
              <a:spcBef>
                <a:spcPct val="20000"/>
              </a:spcBef>
              <a:spcAft>
                <a:spcPct val="0"/>
              </a:spcAft>
              <a:buClr>
                <a:srgbClr val="9A0000"/>
              </a:buClr>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 </a:t>
            </a:r>
            <a:r>
              <a:rPr kumimoji="0" lang="en-US" sz="1400" b="0" i="0" u="none" strike="noStrike" kern="1200" cap="none" spc="0" normalizeH="0" baseline="0" noProof="0">
                <a:ln>
                  <a:noFill/>
                </a:ln>
                <a:solidFill>
                  <a:srgbClr val="003366"/>
                </a:solidFill>
                <a:effectLst/>
                <a:uLnTx/>
                <a:uFillTx/>
                <a:latin typeface="Verdana" pitchFamily="34" charset="0"/>
                <a:ea typeface="+mn-ea"/>
                <a:cs typeface="+mn-cs"/>
              </a:rPr>
              <a:t>Off</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 x=0 ) </a:t>
            </a:r>
          </a:p>
          <a:p>
            <a:pPr marL="0" marR="0" lvl="0" indent="0" algn="l" defTabSz="914400" rtl="0" eaLnBrk="1" fontAlgn="base" latinLnBrk="0" hangingPunct="1">
              <a:lnSpc>
                <a:spcPct val="90000"/>
              </a:lnSpc>
              <a:spcBef>
                <a:spcPct val="20000"/>
              </a:spcBef>
              <a:spcAft>
                <a:spcPct val="0"/>
              </a:spcAft>
              <a:buClr>
                <a:srgbClr val="9A0000"/>
              </a:buClr>
              <a:buSzTx/>
              <a:buFontTx/>
              <a:buNone/>
              <a:tabLst/>
              <a:defRPr/>
            </a:pPr>
            <a:r>
              <a:rPr kumimoji="0" lang="en-US" sz="1400" b="0" i="0" u="none" strike="noStrike" kern="1200" cap="none" spc="0" normalizeH="0" baseline="0" noProof="0">
                <a:ln>
                  <a:noFill/>
                </a:ln>
                <a:solidFill>
                  <a:srgbClr val="003366"/>
                </a:solidFill>
                <a:effectLst/>
                <a:uLnTx/>
                <a:uFillTx/>
                <a:latin typeface="Verdana" pitchFamily="34" charset="0"/>
                <a:ea typeface="+mn-ea"/>
                <a:cs typeface="+mn-cs"/>
              </a:rPr>
              <a:t>delay 4.32</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sym typeface="Wingdings" pitchFamily="2" charset="2"/>
              </a:rPr>
              <a:t></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 </a:t>
            </a:r>
            <a:r>
              <a:rPr kumimoji="0" lang="en-US" sz="1400" b="0" i="0" u="none" strike="noStrike" kern="1200" cap="none" spc="0" normalizeH="0" baseline="0" noProof="0">
                <a:ln>
                  <a:noFill/>
                </a:ln>
                <a:solidFill>
                  <a:srgbClr val="003366"/>
                </a:solidFill>
                <a:effectLst/>
                <a:uLnTx/>
                <a:uFillTx/>
                <a:latin typeface="Verdana" pitchFamily="34" charset="0"/>
                <a:ea typeface="+mn-ea"/>
                <a:cs typeface="+mn-cs"/>
              </a:rPr>
              <a:t>Off</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 x=4.32 )  </a:t>
            </a:r>
            <a:endParaRPr kumimoji="0" lang="en-US" sz="1400" b="0" i="0" u="none" strike="noStrike" kern="1200" cap="none" spc="0" normalizeH="0" baseline="0" noProof="0">
              <a:ln>
                <a:noFill/>
              </a:ln>
              <a:solidFill>
                <a:srgbClr val="003366"/>
              </a:solidFill>
              <a:effectLst/>
              <a:uLnTx/>
              <a:uFillTx/>
              <a:latin typeface="Verdana" pitchFamily="34" charset="0"/>
              <a:ea typeface="+mn-ea"/>
              <a:cs typeface="+mn-cs"/>
            </a:endParaRPr>
          </a:p>
          <a:p>
            <a:pPr marL="0" marR="0" lvl="0" indent="0" algn="l" defTabSz="914400" rtl="0" eaLnBrk="1" fontAlgn="base" latinLnBrk="0" hangingPunct="1">
              <a:lnSpc>
                <a:spcPct val="90000"/>
              </a:lnSpc>
              <a:spcBef>
                <a:spcPct val="20000"/>
              </a:spcBef>
              <a:spcAft>
                <a:spcPct val="0"/>
              </a:spcAft>
              <a:buClr>
                <a:srgbClr val="9A0000"/>
              </a:buClr>
              <a:buSzTx/>
              <a:buFontTx/>
              <a:buNone/>
              <a:tabLst/>
              <a:defRPr/>
            </a:pPr>
            <a:r>
              <a:rPr kumimoji="0" lang="en-US" sz="1400" b="0" i="0" u="none" strike="noStrike" kern="1200" cap="none" spc="0" normalizeH="0" baseline="0" noProof="0">
                <a:ln>
                  <a:noFill/>
                </a:ln>
                <a:solidFill>
                  <a:srgbClr val="FF0000"/>
                </a:solidFill>
                <a:effectLst/>
                <a:uLnTx/>
                <a:uFillTx/>
                <a:latin typeface="Verdana" pitchFamily="34" charset="0"/>
                <a:ea typeface="+mn-ea"/>
                <a:cs typeface="+mn-cs"/>
                <a:sym typeface="Wingdings" pitchFamily="2" charset="2"/>
              </a:rPr>
              <a:t>press?</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sym typeface="Wingdings" pitchFamily="2" charset="2"/>
              </a:rPr>
              <a:t> ( </a:t>
            </a:r>
            <a:r>
              <a:rPr kumimoji="0" lang="en-US" sz="1400" b="0" i="0" u="none" strike="noStrike" kern="1200" cap="none" spc="0" normalizeH="0" baseline="0" noProof="0">
                <a:ln>
                  <a:noFill/>
                </a:ln>
                <a:solidFill>
                  <a:srgbClr val="003366"/>
                </a:solidFill>
                <a:effectLst/>
                <a:uLnTx/>
                <a:uFillTx/>
                <a:latin typeface="Verdana" pitchFamily="34" charset="0"/>
                <a:ea typeface="+mn-ea"/>
                <a:cs typeface="+mn-cs"/>
                <a:sym typeface="Wingdings" pitchFamily="2" charset="2"/>
              </a:rPr>
              <a:t>Light</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sym typeface="Wingdings" pitchFamily="2" charset="2"/>
              </a:rPr>
              <a:t> , x=0 )	</a:t>
            </a:r>
            <a:endParaRPr kumimoji="0" lang="en-US" sz="1400" b="0" i="0" u="none" strike="noStrike" kern="1200" cap="none" spc="0" normalizeH="0" baseline="0" noProof="0">
              <a:ln>
                <a:noFill/>
              </a:ln>
              <a:solidFill>
                <a:srgbClr val="FF0000"/>
              </a:solidFill>
              <a:effectLst/>
              <a:uLnTx/>
              <a:uFillTx/>
              <a:latin typeface="Verdana" pitchFamily="34" charset="0"/>
              <a:ea typeface="+mn-ea"/>
              <a:cs typeface="+mn-cs"/>
              <a:sym typeface="Wingdings" pitchFamily="2" charset="2"/>
            </a:endParaRPr>
          </a:p>
          <a:p>
            <a:pPr marL="0" marR="0" lvl="0" indent="0" algn="l" defTabSz="914400" rtl="0" eaLnBrk="1" fontAlgn="base" latinLnBrk="0" hangingPunct="1">
              <a:lnSpc>
                <a:spcPct val="90000"/>
              </a:lnSpc>
              <a:spcBef>
                <a:spcPct val="20000"/>
              </a:spcBef>
              <a:spcAft>
                <a:spcPct val="0"/>
              </a:spcAft>
              <a:buClr>
                <a:srgbClr val="9A0000"/>
              </a:buClr>
              <a:buSzTx/>
              <a:buFontTx/>
              <a:buNone/>
              <a:tabLst/>
              <a:defRPr/>
            </a:pPr>
            <a:r>
              <a:rPr kumimoji="0" lang="en-US" sz="1400" b="0" i="0" u="none" strike="noStrike" kern="1200" cap="none" spc="0" normalizeH="0" baseline="0" noProof="0">
                <a:ln>
                  <a:noFill/>
                </a:ln>
                <a:solidFill>
                  <a:srgbClr val="003366"/>
                </a:solidFill>
                <a:effectLst/>
                <a:uLnTx/>
                <a:uFillTx/>
                <a:latin typeface="Verdana" pitchFamily="34" charset="0"/>
                <a:ea typeface="+mn-ea"/>
                <a:cs typeface="+mn-cs"/>
                <a:sym typeface="Wingdings" pitchFamily="2" charset="2"/>
              </a:rPr>
              <a:t>delay 2.51</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sym typeface="Wingdings" pitchFamily="2" charset="2"/>
              </a:rPr>
              <a:t> 	   ( </a:t>
            </a:r>
            <a:r>
              <a:rPr kumimoji="0" lang="en-US" sz="1400" b="0" i="0" u="none" strike="noStrike" kern="1200" cap="none" spc="0" normalizeH="0" baseline="0" noProof="0">
                <a:ln>
                  <a:noFill/>
                </a:ln>
                <a:solidFill>
                  <a:srgbClr val="003366"/>
                </a:solidFill>
                <a:effectLst/>
                <a:uLnTx/>
                <a:uFillTx/>
                <a:latin typeface="Verdana" pitchFamily="34" charset="0"/>
                <a:ea typeface="+mn-ea"/>
                <a:cs typeface="+mn-cs"/>
                <a:sym typeface="Wingdings" pitchFamily="2" charset="2"/>
              </a:rPr>
              <a:t>Light</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sym typeface="Wingdings" pitchFamily="2" charset="2"/>
              </a:rPr>
              <a:t> , x=2.51 )</a:t>
            </a:r>
            <a:endParaRPr kumimoji="0" lang="en-US" sz="1400" b="0" i="0" u="none" strike="noStrike" kern="1200" cap="none" spc="0" normalizeH="0" baseline="0" noProof="0">
              <a:ln>
                <a:noFill/>
              </a:ln>
              <a:solidFill>
                <a:srgbClr val="003366"/>
              </a:solidFill>
              <a:effectLst/>
              <a:uLnTx/>
              <a:uFillTx/>
              <a:latin typeface="Verdana" pitchFamily="34" charset="0"/>
              <a:ea typeface="+mn-ea"/>
              <a:cs typeface="+mn-cs"/>
              <a:sym typeface="Wingdings" pitchFamily="2" charset="2"/>
            </a:endParaRPr>
          </a:p>
          <a:p>
            <a:pPr marL="0" marR="0" lvl="0" indent="0" algn="l" defTabSz="914400" rtl="0" eaLnBrk="1" fontAlgn="base" latinLnBrk="0" hangingPunct="1">
              <a:lnSpc>
                <a:spcPct val="90000"/>
              </a:lnSpc>
              <a:spcBef>
                <a:spcPct val="20000"/>
              </a:spcBef>
              <a:spcAft>
                <a:spcPct val="0"/>
              </a:spcAft>
              <a:buClr>
                <a:srgbClr val="9A0000"/>
              </a:buClr>
              <a:buSzTx/>
              <a:buFontTx/>
              <a:buNone/>
              <a:tabLst/>
              <a:defRPr/>
            </a:pPr>
            <a:r>
              <a:rPr kumimoji="0" lang="en-US" sz="1400" b="0" i="0" u="none" strike="noStrike" kern="1200" cap="none" spc="0" normalizeH="0" baseline="0" noProof="0">
                <a:ln>
                  <a:noFill/>
                </a:ln>
                <a:solidFill>
                  <a:srgbClr val="FF0000"/>
                </a:solidFill>
                <a:effectLst/>
                <a:uLnTx/>
                <a:uFillTx/>
                <a:latin typeface="Verdana" pitchFamily="34" charset="0"/>
                <a:ea typeface="+mn-ea"/>
                <a:cs typeface="+mn-cs"/>
                <a:sym typeface="Wingdings" pitchFamily="2" charset="2"/>
              </a:rPr>
              <a:t>press?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sym typeface="Wingdings" pitchFamily="2" charset="2"/>
              </a:rPr>
              <a:t>	   ( </a:t>
            </a:r>
            <a:r>
              <a:rPr kumimoji="0" lang="en-US" sz="1400" b="0" i="0" u="none" strike="noStrike" kern="1200" cap="none" spc="0" normalizeH="0" baseline="0" noProof="0">
                <a:ln>
                  <a:noFill/>
                </a:ln>
                <a:solidFill>
                  <a:srgbClr val="003366"/>
                </a:solidFill>
                <a:effectLst/>
                <a:uLnTx/>
                <a:uFillTx/>
                <a:latin typeface="Verdana" pitchFamily="34" charset="0"/>
                <a:ea typeface="+mn-ea"/>
                <a:cs typeface="+mn-cs"/>
                <a:sym typeface="Wingdings" pitchFamily="2" charset="2"/>
              </a:rPr>
              <a:t>Bright</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sym typeface="Wingdings" pitchFamily="2" charset="2"/>
              </a:rPr>
              <a:t> , x=2.51 )</a:t>
            </a:r>
          </a:p>
        </p:txBody>
      </p:sp>
      <p:sp>
        <p:nvSpPr>
          <p:cNvPr id="7" name="Footer Placeholder 6"/>
          <p:cNvSpPr>
            <a:spLocks noGrp="1"/>
          </p:cNvSpPr>
          <p:nvPr>
            <p:ph type="ftr" sz="quarter" idx="10"/>
          </p:nvPr>
        </p:nvSpPr>
        <p:spPr/>
        <p:txBody>
          <a:bodyPr/>
          <a:lstStyle/>
          <a:p>
            <a:r>
              <a:rPr lang="en-US" smtClean="0"/>
              <a:t>AVACS Autumn School 2015</a:t>
            </a:r>
            <a:endParaRPr lang="en-GB" dirty="0"/>
          </a:p>
        </p:txBody>
      </p:sp>
      <p:sp>
        <p:nvSpPr>
          <p:cNvPr id="3" name="Slide Number Placeholder 2"/>
          <p:cNvSpPr>
            <a:spLocks noGrp="1"/>
          </p:cNvSpPr>
          <p:nvPr>
            <p:ph type="sldNum" sz="quarter" idx="11"/>
          </p:nvPr>
        </p:nvSpPr>
        <p:spPr/>
        <p:txBody>
          <a:bodyPr/>
          <a:lstStyle/>
          <a:p>
            <a:r>
              <a:rPr lang="en-GB" smtClean="0"/>
              <a:t>Kim Larsen [</a:t>
            </a:r>
            <a:fld id="{3C55F532-70EC-4BB0-8F7B-D5093D26A9F4}" type="slidenum">
              <a:rPr lang="en-GB" smtClean="0"/>
              <a:pPr/>
              <a:t>11</a:t>
            </a:fld>
            <a:r>
              <a:rPr lang="en-GB" smtClean="0"/>
              <a:t>]</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solidFill>
                  <a:srgbClr val="C00000"/>
                </a:solidFill>
              </a:rPr>
              <a:t>Intelligent</a:t>
            </a:r>
            <a:r>
              <a:rPr lang="da-DK" dirty="0" smtClean="0"/>
              <a:t> Light </a:t>
            </a:r>
            <a:r>
              <a:rPr lang="da-DK" dirty="0" err="1" smtClean="0"/>
              <a:t>Controller</a:t>
            </a:r>
            <a:endParaRPr lang="en-US" dirty="0"/>
          </a:p>
        </p:txBody>
      </p:sp>
      <p:pic>
        <p:nvPicPr>
          <p:cNvPr id="1252355" name="Picture 3"/>
          <p:cNvPicPr>
            <a:picLocks noChangeAspect="1" noChangeArrowheads="1"/>
          </p:cNvPicPr>
          <p:nvPr/>
        </p:nvPicPr>
        <p:blipFill>
          <a:blip r:embed="rId2"/>
          <a:srcRect l="26563" t="34000" r="12500" b="24000"/>
          <a:stretch>
            <a:fillRect/>
          </a:stretch>
        </p:blipFill>
        <p:spPr bwMode="auto">
          <a:xfrm>
            <a:off x="1257300" y="1981200"/>
            <a:ext cx="7429500" cy="3200400"/>
          </a:xfrm>
          <a:prstGeom prst="rect">
            <a:avLst/>
          </a:prstGeom>
          <a:noFill/>
          <a:ln w="9525">
            <a:noFill/>
            <a:miter lim="800000"/>
            <a:headEnd/>
            <a:tailEnd/>
          </a:ln>
          <a:effectLst/>
        </p:spPr>
      </p:pic>
      <p:sp>
        <p:nvSpPr>
          <p:cNvPr id="8" name="AutoShape 21"/>
          <p:cNvSpPr>
            <a:spLocks/>
          </p:cNvSpPr>
          <p:nvPr/>
        </p:nvSpPr>
        <p:spPr bwMode="auto">
          <a:xfrm>
            <a:off x="3009900" y="1219200"/>
            <a:ext cx="1409700" cy="571500"/>
          </a:xfrm>
          <a:prstGeom prst="borderCallout1">
            <a:avLst>
              <a:gd name="adj1" fmla="val 34616"/>
              <a:gd name="adj2" fmla="val 108333"/>
              <a:gd name="adj3" fmla="val 328011"/>
              <a:gd name="adj4" fmla="val 98593"/>
            </a:avLst>
          </a:prstGeom>
          <a:solidFill>
            <a:srgbClr val="CCCCFF"/>
          </a:solidFill>
          <a:ln w="12700" algn="ctr">
            <a:solidFill>
              <a:srgbClr val="777777"/>
            </a:solidFill>
            <a:miter lim="800000"/>
            <a:headEnd/>
            <a:tailEnd/>
          </a:ln>
          <a:effectLst/>
        </p:spPr>
        <p:txBody>
          <a:bodyPr lIns="90000" tIns="46800" rIns="90000" bIns="46800"/>
          <a:lstStyle/>
          <a:p>
            <a:pPr>
              <a:buFontTx/>
              <a:buNone/>
            </a:pPr>
            <a:r>
              <a:rPr lang="en-US" sz="1400" b="0" dirty="0" smtClean="0"/>
              <a:t>Invariant (</a:t>
            </a:r>
            <a:r>
              <a:rPr lang="en-US" sz="1400" b="0" dirty="0" err="1" smtClean="0"/>
              <a:t>Henzinger</a:t>
            </a:r>
            <a:r>
              <a:rPr lang="en-US" sz="1400" b="0" dirty="0" smtClean="0"/>
              <a:t>)</a:t>
            </a:r>
            <a:endParaRPr lang="en-US" sz="1400" b="0" dirty="0"/>
          </a:p>
        </p:txBody>
      </p:sp>
      <p:sp>
        <p:nvSpPr>
          <p:cNvPr id="7" name="Footer Placeholder 6"/>
          <p:cNvSpPr>
            <a:spLocks noGrp="1"/>
          </p:cNvSpPr>
          <p:nvPr>
            <p:ph type="ftr" sz="quarter" idx="10"/>
          </p:nvPr>
        </p:nvSpPr>
        <p:spPr/>
        <p:txBody>
          <a:bodyPr/>
          <a:lstStyle/>
          <a:p>
            <a:r>
              <a:rPr lang="en-US" smtClean="0"/>
              <a:t>AVACS Autumn School 2015</a:t>
            </a:r>
            <a:endParaRPr lang="en-GB" dirty="0"/>
          </a:p>
        </p:txBody>
      </p:sp>
      <p:sp>
        <p:nvSpPr>
          <p:cNvPr id="3" name="Slide Number Placeholder 2"/>
          <p:cNvSpPr>
            <a:spLocks noGrp="1"/>
          </p:cNvSpPr>
          <p:nvPr>
            <p:ph type="sldNum" sz="quarter" idx="11"/>
          </p:nvPr>
        </p:nvSpPr>
        <p:spPr/>
        <p:txBody>
          <a:bodyPr/>
          <a:lstStyle/>
          <a:p>
            <a:r>
              <a:rPr lang="en-GB" smtClean="0"/>
              <a:t>Kim Larsen [</a:t>
            </a:r>
            <a:fld id="{3C55F532-70EC-4BB0-8F7B-D5093D26A9F4}" type="slidenum">
              <a:rPr lang="en-GB" smtClean="0"/>
              <a:pPr/>
              <a:t>12</a:t>
            </a:fld>
            <a:r>
              <a:rPr lang="en-GB" smtClean="0"/>
              <a:t>]</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solidFill>
                  <a:srgbClr val="C00000"/>
                </a:solidFill>
              </a:rPr>
              <a:t>Intelligent</a:t>
            </a:r>
            <a:r>
              <a:rPr lang="da-DK" dirty="0" smtClean="0"/>
              <a:t> Light </a:t>
            </a:r>
            <a:r>
              <a:rPr lang="da-DK" dirty="0" err="1" smtClean="0"/>
              <a:t>Controller</a:t>
            </a:r>
            <a:endParaRPr lang="en-US" dirty="0"/>
          </a:p>
        </p:txBody>
      </p:sp>
      <p:pic>
        <p:nvPicPr>
          <p:cNvPr id="1252355" name="Picture 3"/>
          <p:cNvPicPr>
            <a:picLocks noChangeAspect="1" noChangeArrowheads="1"/>
          </p:cNvPicPr>
          <p:nvPr/>
        </p:nvPicPr>
        <p:blipFill>
          <a:blip r:embed="rId2"/>
          <a:srcRect l="26563" t="34000" r="12500" b="24000"/>
          <a:stretch>
            <a:fillRect/>
          </a:stretch>
        </p:blipFill>
        <p:spPr bwMode="auto">
          <a:xfrm>
            <a:off x="1181100" y="1104900"/>
            <a:ext cx="6743700" cy="2904978"/>
          </a:xfrm>
          <a:prstGeom prst="rect">
            <a:avLst/>
          </a:prstGeom>
          <a:noFill/>
          <a:ln w="9525">
            <a:noFill/>
            <a:miter lim="800000"/>
            <a:headEnd/>
            <a:tailEnd/>
          </a:ln>
          <a:effectLst/>
        </p:spPr>
      </p:pic>
      <p:sp>
        <p:nvSpPr>
          <p:cNvPr id="13" name="Text Box 28"/>
          <p:cNvSpPr txBox="1">
            <a:spLocks noChangeArrowheads="1"/>
          </p:cNvSpPr>
          <p:nvPr/>
        </p:nvSpPr>
        <p:spPr bwMode="auto">
          <a:xfrm>
            <a:off x="381000" y="4114800"/>
            <a:ext cx="4679950" cy="2009775"/>
          </a:xfrm>
          <a:prstGeom prst="rect">
            <a:avLst/>
          </a:prstGeom>
          <a:solidFill>
            <a:srgbClr val="FFFFFF"/>
          </a:solidFill>
          <a:ln w="12700" algn="ctr">
            <a:solidFill>
              <a:srgbClr val="777777"/>
            </a:solidFill>
            <a:miter lim="800000"/>
            <a:headEnd/>
            <a:tailEnd/>
          </a:ln>
          <a:effectLst>
            <a:outerShdw dist="117088" dir="2436078" algn="ctr" rotWithShape="0">
              <a:srgbClr val="CCCCFF">
                <a:alpha val="50000"/>
              </a:srgbClr>
            </a:outerShdw>
          </a:effectLst>
        </p:spPr>
        <p:txBody>
          <a:bodyPr lIns="90000" tIns="46800" rIns="90000" bIns="46800">
            <a:spAutoFit/>
          </a:bodyPr>
          <a:lstStyle/>
          <a:p>
            <a:pPr marL="0" marR="0" lvl="0" indent="0" algn="l" defTabSz="914400" rtl="0" eaLnBrk="1" fontAlgn="base" latinLnBrk="0" hangingPunct="1">
              <a:lnSpc>
                <a:spcPct val="90000"/>
              </a:lnSpc>
              <a:spcBef>
                <a:spcPct val="20000"/>
              </a:spcBef>
              <a:spcAft>
                <a:spcPct val="0"/>
              </a:spcAft>
              <a:buClr>
                <a:srgbClr val="9A0000"/>
              </a:buClr>
              <a:buSzTx/>
              <a:buFontTx/>
              <a:buNone/>
              <a:tabLst/>
              <a:defRPr/>
            </a:pPr>
            <a:r>
              <a:rPr kumimoji="0" lang="en-US" sz="1400" b="1" i="0" u="none" strike="noStrike" kern="1200" cap="none" spc="0" normalizeH="0" baseline="0" noProof="0">
                <a:ln>
                  <a:noFill/>
                </a:ln>
                <a:solidFill>
                  <a:srgbClr val="003366"/>
                </a:solidFill>
                <a:effectLst/>
                <a:uLnTx/>
                <a:uFillTx/>
                <a:latin typeface="Verdana" pitchFamily="34" charset="0"/>
                <a:ea typeface="+mn-ea"/>
                <a:cs typeface="+mn-cs"/>
              </a:rPr>
              <a:t>Transitions:</a:t>
            </a:r>
          </a:p>
          <a:p>
            <a:pPr marL="0" marR="0" lvl="0" indent="0" algn="l" defTabSz="914400" rtl="0" eaLnBrk="1" fontAlgn="base" latinLnBrk="0" hangingPunct="1">
              <a:lnSpc>
                <a:spcPct val="90000"/>
              </a:lnSpc>
              <a:spcBef>
                <a:spcPct val="20000"/>
              </a:spcBef>
              <a:spcAft>
                <a:spcPct val="0"/>
              </a:spcAft>
              <a:buClr>
                <a:srgbClr val="9A0000"/>
              </a:buClr>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 </a:t>
            </a:r>
            <a:r>
              <a:rPr kumimoji="0" lang="en-US" sz="1400" b="0" i="0" u="none" strike="noStrike" kern="1200" cap="none" spc="0" normalizeH="0" baseline="0" noProof="0">
                <a:ln>
                  <a:noFill/>
                </a:ln>
                <a:solidFill>
                  <a:srgbClr val="003366"/>
                </a:solidFill>
                <a:effectLst/>
                <a:uLnTx/>
                <a:uFillTx/>
                <a:latin typeface="Verdana" pitchFamily="34" charset="0"/>
                <a:ea typeface="+mn-ea"/>
                <a:cs typeface="+mn-cs"/>
              </a:rPr>
              <a:t>Off</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 x=0 ) </a:t>
            </a:r>
          </a:p>
          <a:p>
            <a:pPr marL="0" marR="0" lvl="0" indent="0" algn="l" defTabSz="914400" rtl="0" eaLnBrk="1" fontAlgn="base" latinLnBrk="0" hangingPunct="1">
              <a:lnSpc>
                <a:spcPct val="90000"/>
              </a:lnSpc>
              <a:spcBef>
                <a:spcPct val="20000"/>
              </a:spcBef>
              <a:spcAft>
                <a:spcPct val="0"/>
              </a:spcAft>
              <a:buClr>
                <a:srgbClr val="9A0000"/>
              </a:buClr>
              <a:buSzTx/>
              <a:buFontTx/>
              <a:buNone/>
              <a:tabLst/>
              <a:defRPr/>
            </a:pPr>
            <a:r>
              <a:rPr kumimoji="0" lang="en-US" sz="1400" b="0" i="0" u="none" strike="noStrike" kern="1200" cap="none" spc="0" normalizeH="0" baseline="0" noProof="0">
                <a:ln>
                  <a:noFill/>
                </a:ln>
                <a:solidFill>
                  <a:srgbClr val="003366"/>
                </a:solidFill>
                <a:effectLst/>
                <a:uLnTx/>
                <a:uFillTx/>
                <a:latin typeface="Verdana" pitchFamily="34" charset="0"/>
                <a:ea typeface="+mn-ea"/>
                <a:cs typeface="+mn-cs"/>
              </a:rPr>
              <a:t>delay 4.32</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sym typeface="Wingdings" pitchFamily="2" charset="2"/>
              </a:rPr>
              <a:t></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 </a:t>
            </a:r>
            <a:r>
              <a:rPr kumimoji="0" lang="en-US" sz="1400" b="0" i="0" u="none" strike="noStrike" kern="1200" cap="none" spc="0" normalizeH="0" baseline="0" noProof="0">
                <a:ln>
                  <a:noFill/>
                </a:ln>
                <a:solidFill>
                  <a:srgbClr val="003366"/>
                </a:solidFill>
                <a:effectLst/>
                <a:uLnTx/>
                <a:uFillTx/>
                <a:latin typeface="Verdana" pitchFamily="34" charset="0"/>
                <a:ea typeface="+mn-ea"/>
                <a:cs typeface="+mn-cs"/>
              </a:rPr>
              <a:t>Off</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 x=4.32 )  </a:t>
            </a:r>
            <a:endParaRPr kumimoji="0" lang="en-US" sz="1400" b="0" i="0" u="none" strike="noStrike" kern="1200" cap="none" spc="0" normalizeH="0" baseline="0" noProof="0">
              <a:ln>
                <a:noFill/>
              </a:ln>
              <a:solidFill>
                <a:srgbClr val="003366"/>
              </a:solidFill>
              <a:effectLst/>
              <a:uLnTx/>
              <a:uFillTx/>
              <a:latin typeface="Verdana" pitchFamily="34" charset="0"/>
              <a:ea typeface="+mn-ea"/>
              <a:cs typeface="+mn-cs"/>
            </a:endParaRPr>
          </a:p>
          <a:p>
            <a:pPr marL="0" marR="0" lvl="0" indent="0" algn="l" defTabSz="914400" rtl="0" eaLnBrk="1" fontAlgn="base" latinLnBrk="0" hangingPunct="1">
              <a:lnSpc>
                <a:spcPct val="90000"/>
              </a:lnSpc>
              <a:spcBef>
                <a:spcPct val="20000"/>
              </a:spcBef>
              <a:spcAft>
                <a:spcPct val="0"/>
              </a:spcAft>
              <a:buClr>
                <a:srgbClr val="9A0000"/>
              </a:buClr>
              <a:buSzTx/>
              <a:buFontTx/>
              <a:buNone/>
              <a:tabLst/>
              <a:defRPr/>
            </a:pPr>
            <a:r>
              <a:rPr kumimoji="0" lang="en-US" sz="1400" b="0" i="0" u="none" strike="noStrike" kern="1200" cap="none" spc="0" normalizeH="0" baseline="0" noProof="0">
                <a:ln>
                  <a:noFill/>
                </a:ln>
                <a:solidFill>
                  <a:srgbClr val="FF0000"/>
                </a:solidFill>
                <a:effectLst/>
                <a:uLnTx/>
                <a:uFillTx/>
                <a:latin typeface="Verdana" pitchFamily="34" charset="0"/>
                <a:ea typeface="+mn-ea"/>
                <a:cs typeface="+mn-cs"/>
                <a:sym typeface="Wingdings" pitchFamily="2" charset="2"/>
              </a:rPr>
              <a:t>press?</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sym typeface="Wingdings" pitchFamily="2" charset="2"/>
              </a:rPr>
              <a:t> ( </a:t>
            </a:r>
            <a:r>
              <a:rPr kumimoji="0" lang="en-US" sz="1400" b="0" i="0" u="none" strike="noStrike" kern="1200" cap="none" spc="0" normalizeH="0" baseline="0" noProof="0">
                <a:ln>
                  <a:noFill/>
                </a:ln>
                <a:solidFill>
                  <a:srgbClr val="003366"/>
                </a:solidFill>
                <a:effectLst/>
                <a:uLnTx/>
                <a:uFillTx/>
                <a:latin typeface="Verdana" pitchFamily="34" charset="0"/>
                <a:ea typeface="+mn-ea"/>
                <a:cs typeface="+mn-cs"/>
                <a:sym typeface="Wingdings" pitchFamily="2" charset="2"/>
              </a:rPr>
              <a:t>Light</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sym typeface="Wingdings" pitchFamily="2" charset="2"/>
              </a:rPr>
              <a:t> , x=0 )	</a:t>
            </a:r>
            <a:endParaRPr kumimoji="0" lang="en-US" sz="1400" b="0" i="0" u="none" strike="noStrike" kern="1200" cap="none" spc="0" normalizeH="0" baseline="0" noProof="0">
              <a:ln>
                <a:noFill/>
              </a:ln>
              <a:solidFill>
                <a:srgbClr val="FF0000"/>
              </a:solidFill>
              <a:effectLst/>
              <a:uLnTx/>
              <a:uFillTx/>
              <a:latin typeface="Verdana" pitchFamily="34" charset="0"/>
              <a:ea typeface="+mn-ea"/>
              <a:cs typeface="+mn-cs"/>
              <a:sym typeface="Wingdings" pitchFamily="2" charset="2"/>
            </a:endParaRPr>
          </a:p>
          <a:p>
            <a:pPr marL="0" marR="0" lvl="0" indent="0" algn="l" defTabSz="914400" rtl="0" eaLnBrk="1" fontAlgn="base" latinLnBrk="0" hangingPunct="1">
              <a:lnSpc>
                <a:spcPct val="90000"/>
              </a:lnSpc>
              <a:spcBef>
                <a:spcPct val="20000"/>
              </a:spcBef>
              <a:spcAft>
                <a:spcPct val="0"/>
              </a:spcAft>
              <a:buClr>
                <a:srgbClr val="9A0000"/>
              </a:buClr>
              <a:buSzTx/>
              <a:buFontTx/>
              <a:buNone/>
              <a:tabLst/>
              <a:defRPr/>
            </a:pPr>
            <a:r>
              <a:rPr kumimoji="0" lang="en-US" sz="1400" b="0" i="0" u="none" strike="noStrike" kern="1200" cap="none" spc="0" normalizeH="0" baseline="0" noProof="0">
                <a:ln>
                  <a:noFill/>
                </a:ln>
                <a:solidFill>
                  <a:srgbClr val="003366"/>
                </a:solidFill>
                <a:effectLst/>
                <a:uLnTx/>
                <a:uFillTx/>
                <a:latin typeface="Verdana" pitchFamily="34" charset="0"/>
                <a:ea typeface="+mn-ea"/>
                <a:cs typeface="+mn-cs"/>
                <a:sym typeface="Wingdings" pitchFamily="2" charset="2"/>
              </a:rPr>
              <a:t>delay 4.51</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sym typeface="Wingdings" pitchFamily="2" charset="2"/>
              </a:rPr>
              <a:t> 	   ( </a:t>
            </a:r>
            <a:r>
              <a:rPr kumimoji="0" lang="en-US" sz="1400" b="0" i="0" u="none" strike="noStrike" kern="1200" cap="none" spc="0" normalizeH="0" baseline="0" noProof="0">
                <a:ln>
                  <a:noFill/>
                </a:ln>
                <a:solidFill>
                  <a:srgbClr val="003366"/>
                </a:solidFill>
                <a:effectLst/>
                <a:uLnTx/>
                <a:uFillTx/>
                <a:latin typeface="Verdana" pitchFamily="34" charset="0"/>
                <a:ea typeface="+mn-ea"/>
                <a:cs typeface="+mn-cs"/>
                <a:sym typeface="Wingdings" pitchFamily="2" charset="2"/>
              </a:rPr>
              <a:t>Light</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sym typeface="Wingdings" pitchFamily="2" charset="2"/>
              </a:rPr>
              <a:t> , x=4.51 )</a:t>
            </a:r>
            <a:endParaRPr kumimoji="0" lang="en-US" sz="1400" b="0" i="0" u="none" strike="noStrike" kern="1200" cap="none" spc="0" normalizeH="0" baseline="0" noProof="0">
              <a:ln>
                <a:noFill/>
              </a:ln>
              <a:solidFill>
                <a:srgbClr val="003366"/>
              </a:solidFill>
              <a:effectLst/>
              <a:uLnTx/>
              <a:uFillTx/>
              <a:latin typeface="Verdana" pitchFamily="34" charset="0"/>
              <a:ea typeface="+mn-ea"/>
              <a:cs typeface="+mn-cs"/>
              <a:sym typeface="Wingdings" pitchFamily="2" charset="2"/>
            </a:endParaRPr>
          </a:p>
          <a:p>
            <a:pPr marL="0" marR="0" lvl="0" indent="0" algn="l" defTabSz="914400" rtl="0" eaLnBrk="1" fontAlgn="base" latinLnBrk="0" hangingPunct="1">
              <a:lnSpc>
                <a:spcPct val="90000"/>
              </a:lnSpc>
              <a:spcBef>
                <a:spcPct val="20000"/>
              </a:spcBef>
              <a:spcAft>
                <a:spcPct val="0"/>
              </a:spcAft>
              <a:buClr>
                <a:srgbClr val="9A0000"/>
              </a:buClr>
              <a:buSzTx/>
              <a:buFontTx/>
              <a:buNone/>
              <a:tabLst/>
              <a:defRPr/>
            </a:pPr>
            <a:r>
              <a:rPr kumimoji="0" lang="en-US" sz="1400" b="0" i="0" u="none" strike="noStrike" kern="1200" cap="none" spc="0" normalizeH="0" baseline="0" noProof="0">
                <a:ln>
                  <a:noFill/>
                </a:ln>
                <a:solidFill>
                  <a:srgbClr val="FF0000"/>
                </a:solidFill>
                <a:effectLst/>
                <a:uLnTx/>
                <a:uFillTx/>
                <a:latin typeface="Verdana" pitchFamily="34" charset="0"/>
                <a:ea typeface="+mn-ea"/>
                <a:cs typeface="+mn-cs"/>
                <a:sym typeface="Wingdings" pitchFamily="2" charset="2"/>
              </a:rPr>
              <a:t>press?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sym typeface="Wingdings" pitchFamily="2" charset="2"/>
              </a:rPr>
              <a:t> ( </a:t>
            </a:r>
            <a:r>
              <a:rPr kumimoji="0" lang="en-US" sz="1400" b="0" i="0" u="none" strike="noStrike" kern="1200" cap="none" spc="0" normalizeH="0" baseline="0" noProof="0">
                <a:ln>
                  <a:noFill/>
                </a:ln>
                <a:solidFill>
                  <a:srgbClr val="003366"/>
                </a:solidFill>
                <a:effectLst/>
                <a:uLnTx/>
                <a:uFillTx/>
                <a:latin typeface="Verdana" pitchFamily="34" charset="0"/>
                <a:ea typeface="+mn-ea"/>
                <a:cs typeface="+mn-cs"/>
                <a:sym typeface="Wingdings" pitchFamily="2" charset="2"/>
              </a:rPr>
              <a:t>Light</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sym typeface="Wingdings" pitchFamily="2" charset="2"/>
              </a:rPr>
              <a:t> , x=0 )</a:t>
            </a:r>
          </a:p>
          <a:p>
            <a:pPr marL="0" marR="0" lvl="0" indent="0" algn="l" defTabSz="914400" rtl="0" eaLnBrk="1" fontAlgn="base" latinLnBrk="0" hangingPunct="1">
              <a:lnSpc>
                <a:spcPct val="90000"/>
              </a:lnSpc>
              <a:spcBef>
                <a:spcPct val="20000"/>
              </a:spcBef>
              <a:spcAft>
                <a:spcPct val="0"/>
              </a:spcAft>
              <a:buClr>
                <a:srgbClr val="9A0000"/>
              </a:buClr>
              <a:buSzTx/>
              <a:buFontTx/>
              <a:buNone/>
              <a:tabLst/>
              <a:defRPr/>
            </a:pPr>
            <a:r>
              <a:rPr kumimoji="0" lang="en-US" sz="1400" b="0" i="0" u="none" strike="noStrike" kern="1200" cap="none" spc="0" normalizeH="0" baseline="0" noProof="0">
                <a:ln>
                  <a:noFill/>
                </a:ln>
                <a:solidFill>
                  <a:srgbClr val="003366"/>
                </a:solidFill>
                <a:effectLst/>
                <a:uLnTx/>
                <a:uFillTx/>
                <a:latin typeface="Verdana" pitchFamily="34" charset="0"/>
                <a:ea typeface="+mn-ea"/>
                <a:cs typeface="+mn-cs"/>
                <a:sym typeface="Wingdings" pitchFamily="2" charset="2"/>
              </a:rPr>
              <a:t>delay 100</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sym typeface="Wingdings" pitchFamily="2" charset="2"/>
              </a:rPr>
              <a:t>		   ( </a:t>
            </a:r>
            <a:r>
              <a:rPr kumimoji="0" lang="en-US" sz="1400" b="0" i="0" u="none" strike="noStrike" kern="1200" cap="none" spc="0" normalizeH="0" baseline="0" noProof="0">
                <a:ln>
                  <a:noFill/>
                </a:ln>
                <a:solidFill>
                  <a:srgbClr val="003366"/>
                </a:solidFill>
                <a:effectLst/>
                <a:uLnTx/>
                <a:uFillTx/>
                <a:latin typeface="Verdana" pitchFamily="34" charset="0"/>
                <a:ea typeface="+mn-ea"/>
                <a:cs typeface="+mn-cs"/>
                <a:sym typeface="Wingdings" pitchFamily="2" charset="2"/>
              </a:rPr>
              <a:t>Light</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sym typeface="Wingdings" pitchFamily="2" charset="2"/>
              </a:rPr>
              <a:t> , x=100)</a:t>
            </a:r>
          </a:p>
          <a:p>
            <a:pPr marL="0" marR="0" lvl="0" indent="0" algn="l" defTabSz="914400" rtl="0" eaLnBrk="1" fontAlgn="base" latinLnBrk="0" hangingPunct="1">
              <a:lnSpc>
                <a:spcPct val="90000"/>
              </a:lnSpc>
              <a:spcBef>
                <a:spcPct val="20000"/>
              </a:spcBef>
              <a:spcAft>
                <a:spcPct val="0"/>
              </a:spcAft>
              <a:buClr>
                <a:srgbClr val="9A0000"/>
              </a:buClr>
              <a:buSzTx/>
              <a:buFontTx/>
              <a:buNone/>
              <a:tabLst/>
              <a:defRPr/>
            </a:pPr>
            <a:r>
              <a:rPr kumimoji="0" lang="en-US" sz="1800" b="0" i="0" u="none" strike="noStrike" kern="1200" cap="none" spc="0" normalizeH="0" baseline="0" noProof="0">
                <a:ln>
                  <a:noFill/>
                </a:ln>
                <a:solidFill>
                  <a:srgbClr val="008000"/>
                </a:solidFill>
                <a:effectLst/>
                <a:uLnTx/>
                <a:uFillTx/>
                <a:latin typeface="Symbol" pitchFamily="18" charset="2"/>
                <a:ea typeface="+mn-ea"/>
                <a:cs typeface="+mn-cs"/>
                <a:sym typeface="Symbol" pitchFamily="18" charset="2"/>
              </a:rPr>
              <a:t></a:t>
            </a:r>
            <a:r>
              <a:rPr kumimoji="0" lang="en-US" sz="1800" b="0" i="0" u="none" strike="noStrike" kern="1200" cap="none" spc="0" normalizeH="0" baseline="0" noProof="0">
                <a:ln>
                  <a:noFill/>
                </a:ln>
                <a:solidFill>
                  <a:srgbClr val="9900FF"/>
                </a:solidFill>
                <a:effectLst/>
                <a:uLnTx/>
                <a:uFillTx/>
                <a:latin typeface="Symbol" pitchFamily="18" charset="2"/>
                <a:ea typeface="+mn-ea"/>
                <a:cs typeface="+mn-cs"/>
                <a:sym typeface="Wingdings" pitchFamily="2" charset="2"/>
              </a:rPr>
              <a:t>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sym typeface="Wingdings" pitchFamily="2" charset="2"/>
              </a:rPr>
              <a:t>  	   ( </a:t>
            </a:r>
            <a:r>
              <a:rPr kumimoji="0" lang="en-US" sz="1400" b="0" i="0" u="none" strike="noStrike" kern="1200" cap="none" spc="0" normalizeH="0" baseline="0" noProof="0">
                <a:ln>
                  <a:noFill/>
                </a:ln>
                <a:solidFill>
                  <a:srgbClr val="003366"/>
                </a:solidFill>
                <a:effectLst/>
                <a:uLnTx/>
                <a:uFillTx/>
                <a:latin typeface="Verdana" pitchFamily="34" charset="0"/>
                <a:ea typeface="+mn-ea"/>
                <a:cs typeface="+mn-cs"/>
                <a:sym typeface="Wingdings" pitchFamily="2" charset="2"/>
              </a:rPr>
              <a:t>Off</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sym typeface="Wingdings" pitchFamily="2" charset="2"/>
              </a:rPr>
              <a:t> , x=0)</a:t>
            </a:r>
          </a:p>
        </p:txBody>
      </p:sp>
      <p:grpSp>
        <p:nvGrpSpPr>
          <p:cNvPr id="14" name="Group 29"/>
          <p:cNvGrpSpPr>
            <a:grpSpLocks/>
          </p:cNvGrpSpPr>
          <p:nvPr/>
        </p:nvGrpSpPr>
        <p:grpSpPr bwMode="auto">
          <a:xfrm>
            <a:off x="5638800" y="3886200"/>
            <a:ext cx="2863850" cy="982663"/>
            <a:chOff x="3606" y="2704"/>
            <a:chExt cx="1804" cy="619"/>
          </a:xfrm>
        </p:grpSpPr>
        <p:sp>
          <p:nvSpPr>
            <p:cNvPr id="15" name="Text Box 30"/>
            <p:cNvSpPr txBox="1">
              <a:spLocks noChangeArrowheads="1"/>
            </p:cNvSpPr>
            <p:nvPr/>
          </p:nvSpPr>
          <p:spPr bwMode="auto">
            <a:xfrm>
              <a:off x="3606" y="2840"/>
              <a:ext cx="1786" cy="483"/>
            </a:xfrm>
            <a:prstGeom prst="rect">
              <a:avLst/>
            </a:prstGeom>
            <a:solidFill>
              <a:srgbClr val="FFFFFF"/>
            </a:solidFill>
            <a:ln w="12700" algn="ctr">
              <a:solidFill>
                <a:srgbClr val="777777"/>
              </a:solidFill>
              <a:miter lim="800000"/>
              <a:headEnd/>
              <a:tailEnd/>
            </a:ln>
            <a:effectLst>
              <a:outerShdw dist="107763" dir="2700000" algn="ctr" rotWithShape="0">
                <a:srgbClr val="CCCCFF">
                  <a:alpha val="50000"/>
                </a:srgbClr>
              </a:outerShdw>
            </a:effectLst>
          </p:spPr>
          <p:txBody>
            <a:bodyPr wrap="none" lIns="90000" tIns="46800" rIns="90000" bIns="46800">
              <a:spAutoFit/>
            </a:bodyPr>
            <a:lstStyle/>
            <a:p>
              <a:pPr marL="0" marR="0" lvl="0" indent="0" algn="l" defTabSz="914400" rtl="0" eaLnBrk="1" fontAlgn="base" latinLnBrk="0" hangingPunct="1">
                <a:lnSpc>
                  <a:spcPct val="90000"/>
                </a:lnSpc>
                <a:spcBef>
                  <a:spcPct val="20000"/>
                </a:spcBef>
                <a:spcAft>
                  <a:spcPct val="0"/>
                </a:spcAft>
                <a:buClr>
                  <a:srgbClr val="9A0000"/>
                </a:buClr>
                <a:buSzTx/>
                <a:buFontTx/>
                <a:buNone/>
                <a:tabLst/>
                <a:defRPr/>
              </a:pPr>
              <a:r>
                <a:rPr kumimoji="0" lang="en-US" sz="1400" b="1" i="0" u="none" strike="noStrike" kern="1200" cap="none" spc="0" normalizeH="0" baseline="0" noProof="0" dirty="0">
                  <a:ln>
                    <a:noFill/>
                  </a:ln>
                  <a:solidFill>
                    <a:srgbClr val="003366"/>
                  </a:solidFill>
                  <a:effectLst/>
                  <a:uLnTx/>
                  <a:uFillTx/>
                  <a:latin typeface="Verdana" pitchFamily="34" charset="0"/>
                  <a:ea typeface="+mn-ea"/>
                  <a:cs typeface="+mn-cs"/>
                </a:rPr>
                <a:t>Note:</a:t>
              </a:r>
            </a:p>
            <a:p>
              <a:pPr marL="0" marR="0" lvl="0" indent="0" algn="l" defTabSz="914400" rtl="0" eaLnBrk="1" fontAlgn="base" latinLnBrk="0" hangingPunct="1">
                <a:lnSpc>
                  <a:spcPct val="90000"/>
                </a:lnSpc>
                <a:spcBef>
                  <a:spcPct val="20000"/>
                </a:spcBef>
                <a:spcAft>
                  <a:spcPct val="0"/>
                </a:spcAft>
                <a:buClr>
                  <a:srgbClr val="9A0000"/>
                </a:buClr>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 </a:t>
              </a:r>
              <a:r>
                <a:rPr kumimoji="0" lang="en-US" sz="1400" b="0" i="0" u="none" strike="noStrike" kern="1200" cap="none" spc="0" normalizeH="0" baseline="0" noProof="0" dirty="0">
                  <a:ln>
                    <a:noFill/>
                  </a:ln>
                  <a:solidFill>
                    <a:srgbClr val="003366"/>
                  </a:solidFill>
                  <a:effectLst/>
                  <a:uLnTx/>
                  <a:uFillTx/>
                  <a:latin typeface="Verdana" pitchFamily="34" charset="0"/>
                  <a:ea typeface="+mn-ea"/>
                  <a:cs typeface="+mn-cs"/>
                </a:rPr>
                <a:t>Light</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 x=0 ) </a:t>
              </a:r>
              <a:r>
                <a:rPr kumimoji="0" lang="en-US" sz="1400" b="0" i="0" u="none" strike="noStrike" kern="1200" cap="none" spc="0" normalizeH="0" baseline="0" noProof="0" dirty="0">
                  <a:ln>
                    <a:noFill/>
                  </a:ln>
                  <a:solidFill>
                    <a:srgbClr val="003366"/>
                  </a:solidFill>
                  <a:effectLst/>
                  <a:uLnTx/>
                  <a:uFillTx/>
                  <a:latin typeface="Verdana" pitchFamily="34" charset="0"/>
                  <a:ea typeface="+mn-ea"/>
                  <a:cs typeface="+mn-cs"/>
                </a:rPr>
                <a:t>delay 103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sym typeface="Wingdings" pitchFamily="2" charset="2"/>
                </a:rPr>
                <a:t> </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base" latinLnBrk="0" hangingPunct="1">
                <a:lnSpc>
                  <a:spcPct val="90000"/>
                </a:lnSpc>
                <a:spcBef>
                  <a:spcPct val="20000"/>
                </a:spcBef>
                <a:spcAft>
                  <a:spcPct val="0"/>
                </a:spcAft>
                <a:buClr>
                  <a:srgbClr val="9A0000"/>
                </a:buClr>
                <a:buSzTx/>
                <a:buFontTx/>
                <a:buNone/>
                <a:tabLst/>
                <a:defRPr/>
              </a:pP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sym typeface="Wingdings" pitchFamily="2" charset="2"/>
              </a:endParaRPr>
            </a:p>
          </p:txBody>
        </p:sp>
        <p:sp>
          <p:nvSpPr>
            <p:cNvPr id="16" name="Text Box 31"/>
            <p:cNvSpPr txBox="1">
              <a:spLocks noChangeArrowheads="1"/>
            </p:cNvSpPr>
            <p:nvPr/>
          </p:nvSpPr>
          <p:spPr bwMode="auto">
            <a:xfrm>
              <a:off x="5012" y="2704"/>
              <a:ext cx="398" cy="334"/>
            </a:xfrm>
            <a:prstGeom prst="rect">
              <a:avLst/>
            </a:prstGeom>
            <a:noFill/>
            <a:ln w="12700" algn="ctr">
              <a:noFill/>
              <a:miter lim="800000"/>
              <a:headEnd/>
              <a:tailEnd/>
            </a:ln>
            <a:effectLst/>
          </p:spPr>
          <p:txBody>
            <a:bodyPr wrap="none" lIns="90000" tIns="46800" rIns="90000" bIns="46800">
              <a:spAutoFit/>
            </a:bodyPr>
            <a:lstStyle/>
            <a:p>
              <a:pPr marL="0" marR="0" lvl="0" indent="0" algn="l" defTabSz="914400" rtl="0" eaLnBrk="1" fontAlgn="base" latinLnBrk="0" hangingPunct="1">
                <a:lnSpc>
                  <a:spcPct val="90000"/>
                </a:lnSpc>
                <a:spcBef>
                  <a:spcPct val="20000"/>
                </a:spcBef>
                <a:spcAft>
                  <a:spcPct val="0"/>
                </a:spcAft>
                <a:buClr>
                  <a:srgbClr val="9A0000"/>
                </a:buClr>
                <a:buSzTx/>
                <a:buFontTx/>
                <a:buNone/>
                <a:tabLst/>
                <a:defRPr/>
              </a:pPr>
              <a:r>
                <a:rPr kumimoji="0" lang="en-US" sz="3200" b="1" i="0" u="none" strike="noStrike" kern="1200" cap="none" spc="0" normalizeH="0" baseline="0" noProof="0">
                  <a:ln>
                    <a:noFill/>
                  </a:ln>
                  <a:solidFill>
                    <a:srgbClr val="FF0000"/>
                  </a:solidFill>
                  <a:effectLst/>
                  <a:uLnTx/>
                  <a:uFillTx/>
                  <a:latin typeface="Verdana" pitchFamily="34" charset="0"/>
                  <a:ea typeface="+mn-ea"/>
                  <a:cs typeface="+mn-cs"/>
                  <a:sym typeface="Wingdings" pitchFamily="2" charset="2"/>
                </a:rPr>
                <a:t>X </a:t>
              </a:r>
            </a:p>
          </p:txBody>
        </p:sp>
      </p:grpSp>
      <p:sp>
        <p:nvSpPr>
          <p:cNvPr id="17" name="AutoShape 32"/>
          <p:cNvSpPr>
            <a:spLocks noChangeArrowheads="1"/>
          </p:cNvSpPr>
          <p:nvPr/>
        </p:nvSpPr>
        <p:spPr bwMode="auto">
          <a:xfrm>
            <a:off x="7054850" y="5105400"/>
            <a:ext cx="2089150" cy="1225550"/>
          </a:xfrm>
          <a:prstGeom prst="wedgeEllipseCallout">
            <a:avLst>
              <a:gd name="adj1" fmla="val -78495"/>
              <a:gd name="adj2" fmla="val -91190"/>
            </a:avLst>
          </a:prstGeom>
          <a:solidFill>
            <a:srgbClr val="9900FF"/>
          </a:solidFill>
          <a:ln w="12700" algn="ctr">
            <a:solidFill>
              <a:srgbClr val="777777"/>
            </a:solidFill>
            <a:miter lim="800000"/>
            <a:headEnd/>
            <a:tailEnd/>
          </a:ln>
          <a:effectLst>
            <a:outerShdw dist="117088" dir="2436078" algn="ctr" rotWithShape="0">
              <a:srgbClr val="CCCCFF">
                <a:alpha val="50000"/>
              </a:srgbClr>
            </a:outerShdw>
          </a:effectLst>
        </p:spPr>
        <p:txBody>
          <a:bodyPr lIns="90000" tIns="46800" rIns="90000" bIns="46800"/>
          <a:lstStyle/>
          <a:p>
            <a:pPr algn="ctr" rtl="0" fontAlgn="base">
              <a:lnSpc>
                <a:spcPct val="90000"/>
              </a:lnSpc>
              <a:spcBef>
                <a:spcPct val="20000"/>
              </a:spcBef>
              <a:spcAft>
                <a:spcPct val="0"/>
              </a:spcAft>
              <a:buClr>
                <a:srgbClr val="9A0000"/>
              </a:buClr>
            </a:pPr>
            <a:r>
              <a:rPr lang="en-US" sz="2000" kern="1200" dirty="0">
                <a:solidFill>
                  <a:srgbClr val="FFFFFF"/>
                </a:solidFill>
                <a:latin typeface="Verdana" pitchFamily="34" charset="0"/>
                <a:ea typeface="+mn-ea"/>
                <a:cs typeface="+mn-cs"/>
                <a:sym typeface="Wingdings" pitchFamily="2" charset="2"/>
              </a:rPr>
              <a:t>Invariants ensures progress</a:t>
            </a:r>
          </a:p>
        </p:txBody>
      </p:sp>
      <p:sp>
        <p:nvSpPr>
          <p:cNvPr id="7" name="Footer Placeholder 6"/>
          <p:cNvSpPr>
            <a:spLocks noGrp="1"/>
          </p:cNvSpPr>
          <p:nvPr>
            <p:ph type="ftr" sz="quarter" idx="10"/>
          </p:nvPr>
        </p:nvSpPr>
        <p:spPr/>
        <p:txBody>
          <a:bodyPr/>
          <a:lstStyle/>
          <a:p>
            <a:r>
              <a:rPr lang="en-US" smtClean="0"/>
              <a:t>AVACS Autumn School 2015</a:t>
            </a:r>
            <a:endParaRPr lang="en-GB" dirty="0"/>
          </a:p>
        </p:txBody>
      </p:sp>
      <p:sp>
        <p:nvSpPr>
          <p:cNvPr id="3" name="Slide Number Placeholder 2"/>
          <p:cNvSpPr>
            <a:spLocks noGrp="1"/>
          </p:cNvSpPr>
          <p:nvPr>
            <p:ph type="sldNum" sz="quarter" idx="11"/>
          </p:nvPr>
        </p:nvSpPr>
        <p:spPr/>
        <p:txBody>
          <a:bodyPr/>
          <a:lstStyle/>
          <a:p>
            <a:r>
              <a:rPr lang="en-GB" smtClean="0"/>
              <a:t>Kim Larsen [</a:t>
            </a:r>
            <a:fld id="{3C55F532-70EC-4BB0-8F7B-D5093D26A9F4}" type="slidenum">
              <a:rPr lang="en-GB" smtClean="0"/>
              <a:pPr/>
              <a:t>13</a:t>
            </a:fld>
            <a:r>
              <a:rPr lang="en-GB" smtClean="0"/>
              <a:t>]</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Train Crossing</a:t>
            </a:r>
            <a:endParaRPr lang="en-US" dirty="0"/>
          </a:p>
        </p:txBody>
      </p:sp>
      <p:cxnSp>
        <p:nvCxnSpPr>
          <p:cNvPr id="5" name="AutoShape 6"/>
          <p:cNvCxnSpPr>
            <a:cxnSpLocks noChangeShapeType="1"/>
          </p:cNvCxnSpPr>
          <p:nvPr/>
        </p:nvCxnSpPr>
        <p:spPr bwMode="auto">
          <a:xfrm>
            <a:off x="681038" y="3286885"/>
            <a:ext cx="2663825" cy="0"/>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AutoShape 9"/>
          <p:cNvCxnSpPr>
            <a:cxnSpLocks noChangeShapeType="1"/>
          </p:cNvCxnSpPr>
          <p:nvPr/>
        </p:nvCxnSpPr>
        <p:spPr bwMode="auto">
          <a:xfrm>
            <a:off x="7018338" y="3286885"/>
            <a:ext cx="1582737" cy="0"/>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AutoShape 11"/>
          <p:cNvCxnSpPr>
            <a:cxnSpLocks noChangeShapeType="1"/>
          </p:cNvCxnSpPr>
          <p:nvPr/>
        </p:nvCxnSpPr>
        <p:spPr bwMode="auto">
          <a:xfrm flipV="1">
            <a:off x="5721350" y="3286885"/>
            <a:ext cx="1296988" cy="1295400"/>
          </a:xfrm>
          <a:prstGeom prst="curvedConnector3">
            <a:avLst>
              <a:gd name="adj1" fmla="val 49940"/>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AutoShape 12"/>
          <p:cNvCxnSpPr>
            <a:cxnSpLocks noChangeShapeType="1"/>
          </p:cNvCxnSpPr>
          <p:nvPr/>
        </p:nvCxnSpPr>
        <p:spPr bwMode="auto">
          <a:xfrm>
            <a:off x="7016750" y="3863147"/>
            <a:ext cx="1584325" cy="0"/>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AutoShape 13"/>
          <p:cNvCxnSpPr>
            <a:cxnSpLocks noChangeShapeType="1"/>
          </p:cNvCxnSpPr>
          <p:nvPr/>
        </p:nvCxnSpPr>
        <p:spPr bwMode="auto">
          <a:xfrm>
            <a:off x="7018338" y="4437822"/>
            <a:ext cx="1582737" cy="0"/>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AutoShape 14"/>
          <p:cNvCxnSpPr>
            <a:cxnSpLocks noChangeShapeType="1"/>
          </p:cNvCxnSpPr>
          <p:nvPr/>
        </p:nvCxnSpPr>
        <p:spPr bwMode="auto">
          <a:xfrm>
            <a:off x="7018338" y="5085522"/>
            <a:ext cx="1582737" cy="1588"/>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AutoShape 15"/>
          <p:cNvCxnSpPr>
            <a:cxnSpLocks noChangeShapeType="1"/>
          </p:cNvCxnSpPr>
          <p:nvPr/>
        </p:nvCxnSpPr>
        <p:spPr bwMode="auto">
          <a:xfrm flipV="1">
            <a:off x="5792788" y="3863147"/>
            <a:ext cx="1225550" cy="719138"/>
          </a:xfrm>
          <a:prstGeom prst="curvedConnector3">
            <a:avLst>
              <a:gd name="adj1" fmla="val 50000"/>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AutoShape 16"/>
          <p:cNvCxnSpPr>
            <a:cxnSpLocks noChangeShapeType="1"/>
          </p:cNvCxnSpPr>
          <p:nvPr/>
        </p:nvCxnSpPr>
        <p:spPr bwMode="auto">
          <a:xfrm flipV="1">
            <a:off x="5792788" y="4437822"/>
            <a:ext cx="1225550" cy="144463"/>
          </a:xfrm>
          <a:prstGeom prst="curvedConnector3">
            <a:avLst>
              <a:gd name="adj1" fmla="val 50000"/>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AutoShape 17"/>
          <p:cNvCxnSpPr>
            <a:cxnSpLocks noChangeShapeType="1"/>
          </p:cNvCxnSpPr>
          <p:nvPr/>
        </p:nvCxnSpPr>
        <p:spPr bwMode="auto">
          <a:xfrm>
            <a:off x="5792788" y="4582285"/>
            <a:ext cx="1225550" cy="504825"/>
          </a:xfrm>
          <a:prstGeom prst="curvedConnector3">
            <a:avLst>
              <a:gd name="adj1" fmla="val 50000"/>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AutoShape 18"/>
          <p:cNvCxnSpPr>
            <a:cxnSpLocks noChangeShapeType="1"/>
          </p:cNvCxnSpPr>
          <p:nvPr/>
        </p:nvCxnSpPr>
        <p:spPr bwMode="auto">
          <a:xfrm rot="10800000">
            <a:off x="3344863" y="3286885"/>
            <a:ext cx="1439862" cy="1295400"/>
          </a:xfrm>
          <a:prstGeom prst="curvedConnector3">
            <a:avLst>
              <a:gd name="adj1" fmla="val 49944"/>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AutoShape 19"/>
          <p:cNvCxnSpPr>
            <a:cxnSpLocks noChangeShapeType="1"/>
          </p:cNvCxnSpPr>
          <p:nvPr/>
        </p:nvCxnSpPr>
        <p:spPr bwMode="auto">
          <a:xfrm rot="10800000">
            <a:off x="3344863" y="3934585"/>
            <a:ext cx="1439862" cy="647700"/>
          </a:xfrm>
          <a:prstGeom prst="curvedConnector3">
            <a:avLst>
              <a:gd name="adj1" fmla="val 49944"/>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AutoShape 20"/>
          <p:cNvCxnSpPr>
            <a:cxnSpLocks noChangeShapeType="1"/>
          </p:cNvCxnSpPr>
          <p:nvPr/>
        </p:nvCxnSpPr>
        <p:spPr bwMode="auto">
          <a:xfrm rot="10800000">
            <a:off x="3344863" y="4437822"/>
            <a:ext cx="1439862" cy="144463"/>
          </a:xfrm>
          <a:prstGeom prst="curvedConnector3">
            <a:avLst>
              <a:gd name="adj1" fmla="val 49944"/>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AutoShape 21"/>
          <p:cNvCxnSpPr>
            <a:cxnSpLocks noChangeShapeType="1"/>
          </p:cNvCxnSpPr>
          <p:nvPr/>
        </p:nvCxnSpPr>
        <p:spPr bwMode="auto">
          <a:xfrm rot="10800000" flipV="1">
            <a:off x="3344863" y="4582285"/>
            <a:ext cx="1439862" cy="431800"/>
          </a:xfrm>
          <a:prstGeom prst="curvedConnector3">
            <a:avLst>
              <a:gd name="adj1" fmla="val 49944"/>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AutoShape 22"/>
          <p:cNvCxnSpPr>
            <a:cxnSpLocks noChangeShapeType="1"/>
          </p:cNvCxnSpPr>
          <p:nvPr/>
        </p:nvCxnSpPr>
        <p:spPr bwMode="auto">
          <a:xfrm>
            <a:off x="681038" y="3934585"/>
            <a:ext cx="2663825" cy="0"/>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AutoShape 23"/>
          <p:cNvCxnSpPr>
            <a:cxnSpLocks noChangeShapeType="1"/>
          </p:cNvCxnSpPr>
          <p:nvPr/>
        </p:nvCxnSpPr>
        <p:spPr bwMode="auto">
          <a:xfrm>
            <a:off x="681038" y="4437822"/>
            <a:ext cx="2663825" cy="0"/>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24"/>
          <p:cNvCxnSpPr>
            <a:cxnSpLocks noChangeShapeType="1"/>
          </p:cNvCxnSpPr>
          <p:nvPr/>
        </p:nvCxnSpPr>
        <p:spPr bwMode="auto">
          <a:xfrm>
            <a:off x="681038" y="5014085"/>
            <a:ext cx="2663825" cy="0"/>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Line 27"/>
          <p:cNvSpPr>
            <a:spLocks noChangeShapeType="1"/>
          </p:cNvSpPr>
          <p:nvPr/>
        </p:nvSpPr>
        <p:spPr bwMode="auto">
          <a:xfrm>
            <a:off x="1255713" y="2782060"/>
            <a:ext cx="1587" cy="3024187"/>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22" name="Line 33"/>
          <p:cNvSpPr>
            <a:spLocks noChangeShapeType="1"/>
          </p:cNvSpPr>
          <p:nvPr/>
        </p:nvSpPr>
        <p:spPr bwMode="auto">
          <a:xfrm>
            <a:off x="609600" y="5806247"/>
            <a:ext cx="7991475" cy="0"/>
          </a:xfrm>
          <a:prstGeom prst="line">
            <a:avLst/>
          </a:prstGeom>
          <a:noFill/>
          <a:ln w="9525">
            <a:solidFill>
              <a:schemeClr val="tx1"/>
            </a:solidFill>
            <a:prstDash val="dash"/>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23" name="Text Box 34"/>
          <p:cNvSpPr txBox="1">
            <a:spLocks noChangeArrowheads="1"/>
          </p:cNvSpPr>
          <p:nvPr/>
        </p:nvSpPr>
        <p:spPr bwMode="auto">
          <a:xfrm>
            <a:off x="7881938" y="5374447"/>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Time</a:t>
            </a:r>
          </a:p>
        </p:txBody>
      </p:sp>
      <p:sp>
        <p:nvSpPr>
          <p:cNvPr id="24" name="Line 58"/>
          <p:cNvSpPr>
            <a:spLocks noChangeShapeType="1"/>
          </p:cNvSpPr>
          <p:nvPr/>
        </p:nvSpPr>
        <p:spPr bwMode="auto">
          <a:xfrm>
            <a:off x="4279900" y="2782060"/>
            <a:ext cx="0" cy="3024187"/>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25" name="Line 60"/>
          <p:cNvSpPr>
            <a:spLocks noChangeShapeType="1"/>
          </p:cNvSpPr>
          <p:nvPr/>
        </p:nvSpPr>
        <p:spPr bwMode="auto">
          <a:xfrm>
            <a:off x="6224588" y="2782060"/>
            <a:ext cx="0" cy="3024187"/>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26" name="Rectangle 25"/>
          <p:cNvSpPr>
            <a:spLocks noChangeArrowheads="1"/>
          </p:cNvSpPr>
          <p:nvPr/>
        </p:nvSpPr>
        <p:spPr bwMode="auto">
          <a:xfrm>
            <a:off x="4856163" y="2758247"/>
            <a:ext cx="865187" cy="2952750"/>
          </a:xfrm>
          <a:prstGeom prst="rect">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b="1" smtClean="0">
              <a:solidFill>
                <a:srgbClr val="FF0000"/>
              </a:solidFill>
            </a:endParaRPr>
          </a:p>
        </p:txBody>
      </p:sp>
      <p:cxnSp>
        <p:nvCxnSpPr>
          <p:cNvPr id="27" name="AutoShape 8"/>
          <p:cNvCxnSpPr>
            <a:cxnSpLocks noChangeShapeType="1"/>
          </p:cNvCxnSpPr>
          <p:nvPr/>
        </p:nvCxnSpPr>
        <p:spPr bwMode="auto">
          <a:xfrm>
            <a:off x="4784725" y="4606097"/>
            <a:ext cx="936625" cy="1587"/>
          </a:xfrm>
          <a:prstGeom prst="straightConnector1">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 Box 44"/>
          <p:cNvSpPr txBox="1">
            <a:spLocks noChangeArrowheads="1"/>
          </p:cNvSpPr>
          <p:nvPr/>
        </p:nvSpPr>
        <p:spPr bwMode="auto">
          <a:xfrm>
            <a:off x="4927600" y="3039234"/>
            <a:ext cx="71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River</a:t>
            </a:r>
          </a:p>
        </p:txBody>
      </p:sp>
      <p:sp>
        <p:nvSpPr>
          <p:cNvPr id="30" name="Line 45"/>
          <p:cNvSpPr>
            <a:spLocks noChangeShapeType="1"/>
          </p:cNvSpPr>
          <p:nvPr/>
        </p:nvSpPr>
        <p:spPr bwMode="auto">
          <a:xfrm>
            <a:off x="4783138" y="4029834"/>
            <a:ext cx="0" cy="865188"/>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 name="Line 46"/>
          <p:cNvSpPr>
            <a:spLocks noChangeShapeType="1"/>
          </p:cNvSpPr>
          <p:nvPr/>
        </p:nvSpPr>
        <p:spPr bwMode="auto">
          <a:xfrm>
            <a:off x="5791200" y="4029834"/>
            <a:ext cx="0" cy="865188"/>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2" name="Freeform 47"/>
          <p:cNvSpPr>
            <a:spLocks/>
          </p:cNvSpPr>
          <p:nvPr/>
        </p:nvSpPr>
        <p:spPr bwMode="auto">
          <a:xfrm>
            <a:off x="4783138" y="4029834"/>
            <a:ext cx="1008062" cy="288925"/>
          </a:xfrm>
          <a:custGeom>
            <a:avLst/>
            <a:gdLst>
              <a:gd name="T0" fmla="*/ 0 w 635"/>
              <a:gd name="T1" fmla="*/ 0 h 182"/>
              <a:gd name="T2" fmla="*/ 318 w 635"/>
              <a:gd name="T3" fmla="*/ 182 h 182"/>
              <a:gd name="T4" fmla="*/ 635 w 635"/>
              <a:gd name="T5" fmla="*/ 0 h 182"/>
            </a:gdLst>
            <a:ahLst/>
            <a:cxnLst>
              <a:cxn ang="0">
                <a:pos x="T0" y="T1"/>
              </a:cxn>
              <a:cxn ang="0">
                <a:pos x="T2" y="T3"/>
              </a:cxn>
              <a:cxn ang="0">
                <a:pos x="T4" y="T5"/>
              </a:cxn>
            </a:cxnLst>
            <a:rect l="0" t="0" r="r" b="b"/>
            <a:pathLst>
              <a:path w="635" h="182">
                <a:moveTo>
                  <a:pt x="0" y="0"/>
                </a:moveTo>
                <a:cubicBezTo>
                  <a:pt x="106" y="91"/>
                  <a:pt x="212" y="182"/>
                  <a:pt x="318" y="182"/>
                </a:cubicBezTo>
                <a:cubicBezTo>
                  <a:pt x="424" y="182"/>
                  <a:pt x="529" y="91"/>
                  <a:pt x="635" y="0"/>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3" name="Line 48"/>
          <p:cNvSpPr>
            <a:spLocks noChangeShapeType="1"/>
          </p:cNvSpPr>
          <p:nvPr/>
        </p:nvSpPr>
        <p:spPr bwMode="auto">
          <a:xfrm>
            <a:off x="5575300" y="4174297"/>
            <a:ext cx="0" cy="4318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4" name="Line 49"/>
          <p:cNvSpPr>
            <a:spLocks noChangeShapeType="1"/>
          </p:cNvSpPr>
          <p:nvPr/>
        </p:nvSpPr>
        <p:spPr bwMode="auto">
          <a:xfrm>
            <a:off x="5287963" y="4318759"/>
            <a:ext cx="0" cy="287338"/>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5" name="Line 50"/>
          <p:cNvSpPr>
            <a:spLocks noChangeShapeType="1"/>
          </p:cNvSpPr>
          <p:nvPr/>
        </p:nvSpPr>
        <p:spPr bwMode="auto">
          <a:xfrm>
            <a:off x="5000625" y="4174297"/>
            <a:ext cx="0" cy="4318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6" name="Text Box 55"/>
          <p:cNvSpPr txBox="1">
            <a:spLocks noChangeArrowheads="1"/>
          </p:cNvSpPr>
          <p:nvPr/>
        </p:nvSpPr>
        <p:spPr bwMode="auto">
          <a:xfrm>
            <a:off x="4811713" y="4677534"/>
            <a:ext cx="90805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smtClean="0">
                <a:solidFill>
                  <a:srgbClr val="FF0000"/>
                </a:solidFill>
              </a:rPr>
              <a:t>Bridge</a:t>
            </a:r>
          </a:p>
        </p:txBody>
      </p:sp>
      <p:sp>
        <p:nvSpPr>
          <p:cNvPr id="38" name="TextBox 37"/>
          <p:cNvSpPr txBox="1"/>
          <p:nvPr/>
        </p:nvSpPr>
        <p:spPr>
          <a:xfrm>
            <a:off x="240973" y="5045075"/>
            <a:ext cx="737253" cy="369332"/>
          </a:xfrm>
          <a:prstGeom prst="rect">
            <a:avLst/>
          </a:prstGeom>
          <a:noFill/>
        </p:spPr>
        <p:txBody>
          <a:bodyPr wrap="none" rtlCol="0">
            <a:spAutoFit/>
          </a:bodyPr>
          <a:lstStyle/>
          <a:p>
            <a:r>
              <a:rPr lang="en-US" dirty="0" smtClean="0"/>
              <a:t>tracks</a:t>
            </a:r>
            <a:endParaRPr lang="en-US" dirty="0"/>
          </a:p>
        </p:txBody>
      </p:sp>
      <p:pic>
        <p:nvPicPr>
          <p:cNvPr id="39" name="Picture 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793172"/>
            <a:ext cx="763587" cy="425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AutoShape 37"/>
          <p:cNvSpPr>
            <a:spLocks noChangeArrowheads="1"/>
          </p:cNvSpPr>
          <p:nvPr/>
        </p:nvSpPr>
        <p:spPr bwMode="auto">
          <a:xfrm>
            <a:off x="381000" y="2072447"/>
            <a:ext cx="649287" cy="433387"/>
          </a:xfrm>
          <a:prstGeom prst="roundRect">
            <a:avLst>
              <a:gd name="adj" fmla="val 16667"/>
            </a:avLst>
          </a:prstGeom>
          <a:solidFill>
            <a:schemeClr val="accent2">
              <a:lumMod val="20000"/>
              <a:lumOff val="80000"/>
            </a:schemeClr>
          </a:solidFill>
          <a:ln w="9525">
            <a:solidFill>
              <a:schemeClr val="tx1"/>
            </a:solidFill>
            <a:round/>
            <a:headEnd/>
            <a:tailEnd/>
          </a:ln>
          <a:effectLst/>
        </p:spPr>
        <p:txBody>
          <a:bodyPr wrap="none" anchor="ctr"/>
          <a:lstStyle/>
          <a:p>
            <a:pPr algn="ctr" fontAlgn="base">
              <a:spcBef>
                <a:spcPct val="0"/>
              </a:spcBef>
              <a:spcAft>
                <a:spcPct val="0"/>
              </a:spcAft>
            </a:pPr>
            <a:r>
              <a:rPr lang="en-US" sz="2000" dirty="0" smtClean="0">
                <a:solidFill>
                  <a:srgbClr val="000000"/>
                </a:solidFill>
              </a:rPr>
              <a:t>Safe</a:t>
            </a:r>
          </a:p>
        </p:txBody>
      </p:sp>
      <p:sp>
        <p:nvSpPr>
          <p:cNvPr id="41" name="AutoShape 37"/>
          <p:cNvSpPr>
            <a:spLocks noChangeArrowheads="1"/>
          </p:cNvSpPr>
          <p:nvPr/>
        </p:nvSpPr>
        <p:spPr bwMode="auto">
          <a:xfrm>
            <a:off x="1981200" y="2073275"/>
            <a:ext cx="1639887" cy="433387"/>
          </a:xfrm>
          <a:prstGeom prst="roundRect">
            <a:avLst>
              <a:gd name="adj" fmla="val 16667"/>
            </a:avLst>
          </a:prstGeom>
          <a:solidFill>
            <a:schemeClr val="accent2">
              <a:lumMod val="20000"/>
              <a:lumOff val="80000"/>
            </a:schemeClr>
          </a:solidFill>
          <a:ln w="9525">
            <a:solidFill>
              <a:schemeClr val="tx1"/>
            </a:solidFill>
            <a:round/>
            <a:headEnd/>
            <a:tailEnd/>
          </a:ln>
          <a:effectLst/>
        </p:spPr>
        <p:txBody>
          <a:bodyPr wrap="none" anchor="ctr"/>
          <a:lstStyle/>
          <a:p>
            <a:pPr algn="ctr" fontAlgn="base">
              <a:spcBef>
                <a:spcPct val="0"/>
              </a:spcBef>
              <a:spcAft>
                <a:spcPct val="0"/>
              </a:spcAft>
            </a:pPr>
            <a:r>
              <a:rPr lang="en-US" sz="2000" dirty="0" smtClean="0">
                <a:solidFill>
                  <a:srgbClr val="000000"/>
                </a:solidFill>
              </a:rPr>
              <a:t>Approaching</a:t>
            </a:r>
          </a:p>
        </p:txBody>
      </p:sp>
      <p:cxnSp>
        <p:nvCxnSpPr>
          <p:cNvPr id="43" name="Straight Arrow Connector 42"/>
          <p:cNvCxnSpPr>
            <a:stCxn id="40" idx="3"/>
            <a:endCxn id="41" idx="1"/>
          </p:cNvCxnSpPr>
          <p:nvPr/>
        </p:nvCxnSpPr>
        <p:spPr>
          <a:xfrm>
            <a:off x="1030287" y="2289141"/>
            <a:ext cx="950913" cy="828"/>
          </a:xfrm>
          <a:prstGeom prst="straightConnector1">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4" name="AutoShape 37"/>
          <p:cNvSpPr>
            <a:spLocks noChangeArrowheads="1"/>
          </p:cNvSpPr>
          <p:nvPr/>
        </p:nvSpPr>
        <p:spPr bwMode="auto">
          <a:xfrm>
            <a:off x="4362657" y="2072446"/>
            <a:ext cx="1639887" cy="433387"/>
          </a:xfrm>
          <a:prstGeom prst="roundRect">
            <a:avLst>
              <a:gd name="adj" fmla="val 16667"/>
            </a:avLst>
          </a:prstGeom>
          <a:solidFill>
            <a:schemeClr val="accent2">
              <a:lumMod val="20000"/>
              <a:lumOff val="80000"/>
            </a:schemeClr>
          </a:solidFill>
          <a:ln w="9525">
            <a:solidFill>
              <a:schemeClr val="tx1"/>
            </a:solidFill>
            <a:round/>
            <a:headEnd/>
            <a:tailEnd/>
          </a:ln>
          <a:effectLst/>
        </p:spPr>
        <p:txBody>
          <a:bodyPr wrap="none" anchor="ctr"/>
          <a:lstStyle/>
          <a:p>
            <a:pPr algn="ctr" fontAlgn="base">
              <a:spcBef>
                <a:spcPct val="0"/>
              </a:spcBef>
              <a:spcAft>
                <a:spcPct val="0"/>
              </a:spcAft>
            </a:pPr>
            <a:r>
              <a:rPr lang="en-US" sz="2000" dirty="0" smtClean="0">
                <a:solidFill>
                  <a:srgbClr val="000000"/>
                </a:solidFill>
              </a:rPr>
              <a:t>Crossing</a:t>
            </a:r>
          </a:p>
        </p:txBody>
      </p:sp>
      <p:cxnSp>
        <p:nvCxnSpPr>
          <p:cNvPr id="45" name="Straight Arrow Connector 44"/>
          <p:cNvCxnSpPr>
            <a:stCxn id="41" idx="3"/>
            <a:endCxn id="44" idx="1"/>
          </p:cNvCxnSpPr>
          <p:nvPr/>
        </p:nvCxnSpPr>
        <p:spPr>
          <a:xfrm flipV="1">
            <a:off x="3621087" y="2289140"/>
            <a:ext cx="741570" cy="829"/>
          </a:xfrm>
          <a:prstGeom prst="straightConnector1">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8" name="AutoShape 37"/>
          <p:cNvSpPr>
            <a:spLocks noChangeArrowheads="1"/>
          </p:cNvSpPr>
          <p:nvPr/>
        </p:nvSpPr>
        <p:spPr bwMode="auto">
          <a:xfrm>
            <a:off x="6781800" y="2073275"/>
            <a:ext cx="1639887" cy="433387"/>
          </a:xfrm>
          <a:prstGeom prst="roundRect">
            <a:avLst>
              <a:gd name="adj" fmla="val 16667"/>
            </a:avLst>
          </a:prstGeom>
          <a:solidFill>
            <a:schemeClr val="accent2">
              <a:lumMod val="20000"/>
              <a:lumOff val="80000"/>
            </a:schemeClr>
          </a:solidFill>
          <a:ln w="9525">
            <a:solidFill>
              <a:schemeClr val="tx1"/>
            </a:solidFill>
            <a:round/>
            <a:headEnd/>
            <a:tailEnd/>
          </a:ln>
          <a:effectLst/>
        </p:spPr>
        <p:txBody>
          <a:bodyPr wrap="none" anchor="ctr"/>
          <a:lstStyle/>
          <a:p>
            <a:pPr algn="ctr" fontAlgn="base">
              <a:spcBef>
                <a:spcPct val="0"/>
              </a:spcBef>
              <a:spcAft>
                <a:spcPct val="0"/>
              </a:spcAft>
            </a:pPr>
            <a:r>
              <a:rPr lang="en-US" sz="2000" dirty="0" smtClean="0">
                <a:solidFill>
                  <a:srgbClr val="000000"/>
                </a:solidFill>
              </a:rPr>
              <a:t>Safe</a:t>
            </a:r>
          </a:p>
        </p:txBody>
      </p:sp>
      <p:cxnSp>
        <p:nvCxnSpPr>
          <p:cNvPr id="49" name="Straight Arrow Connector 48"/>
          <p:cNvCxnSpPr>
            <a:stCxn id="44" idx="3"/>
            <a:endCxn id="48" idx="1"/>
          </p:cNvCxnSpPr>
          <p:nvPr/>
        </p:nvCxnSpPr>
        <p:spPr>
          <a:xfrm>
            <a:off x="6002544" y="2289140"/>
            <a:ext cx="779256" cy="829"/>
          </a:xfrm>
          <a:prstGeom prst="straightConnector1">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52" name="Text Box 39"/>
          <p:cNvSpPr txBox="1">
            <a:spLocks noChangeArrowheads="1"/>
          </p:cNvSpPr>
          <p:nvPr/>
        </p:nvSpPr>
        <p:spPr bwMode="auto">
          <a:xfrm>
            <a:off x="1036637" y="581342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0</a:t>
            </a:r>
          </a:p>
        </p:txBody>
      </p:sp>
      <p:sp>
        <p:nvSpPr>
          <p:cNvPr id="53" name="Line 52"/>
          <p:cNvSpPr>
            <a:spLocks noChangeShapeType="1"/>
          </p:cNvSpPr>
          <p:nvPr/>
        </p:nvSpPr>
        <p:spPr bwMode="auto">
          <a:xfrm>
            <a:off x="4298950" y="5957888"/>
            <a:ext cx="1873250" cy="0"/>
          </a:xfrm>
          <a:prstGeom prst="line">
            <a:avLst/>
          </a:prstGeom>
          <a:noFill/>
          <a:ln w="9525">
            <a:solidFill>
              <a:schemeClr val="tx1"/>
            </a:solidFill>
            <a:prstDash val="dash"/>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54" name="Text Box 53"/>
          <p:cNvSpPr txBox="1">
            <a:spLocks noChangeArrowheads="1"/>
          </p:cNvSpPr>
          <p:nvPr/>
        </p:nvSpPr>
        <p:spPr bwMode="auto">
          <a:xfrm>
            <a:off x="4875212" y="5957888"/>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3 – 5</a:t>
            </a:r>
          </a:p>
        </p:txBody>
      </p:sp>
      <p:sp>
        <p:nvSpPr>
          <p:cNvPr id="55" name="Text Box 59"/>
          <p:cNvSpPr txBox="1">
            <a:spLocks noChangeArrowheads="1"/>
          </p:cNvSpPr>
          <p:nvPr/>
        </p:nvSpPr>
        <p:spPr bwMode="auto">
          <a:xfrm>
            <a:off x="3860800" y="5807075"/>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20</a:t>
            </a:r>
          </a:p>
        </p:txBody>
      </p:sp>
      <p:sp>
        <p:nvSpPr>
          <p:cNvPr id="2" name="Footer Placeholder 1"/>
          <p:cNvSpPr>
            <a:spLocks noGrp="1"/>
          </p:cNvSpPr>
          <p:nvPr>
            <p:ph type="ftr" sz="quarter" idx="10"/>
          </p:nvPr>
        </p:nvSpPr>
        <p:spPr/>
        <p:txBody>
          <a:bodyPr/>
          <a:lstStyle/>
          <a:p>
            <a:r>
              <a:rPr lang="en-US" smtClean="0"/>
              <a:t>AVACS Autumn School 2015</a:t>
            </a:r>
            <a:endParaRPr lang="en-GB"/>
          </a:p>
        </p:txBody>
      </p:sp>
      <p:sp>
        <p:nvSpPr>
          <p:cNvPr id="3" name="Slide Number Placeholder 2"/>
          <p:cNvSpPr>
            <a:spLocks noGrp="1"/>
          </p:cNvSpPr>
          <p:nvPr>
            <p:ph type="sldNum" sz="quarter" idx="11"/>
          </p:nvPr>
        </p:nvSpPr>
        <p:spPr/>
        <p:txBody>
          <a:bodyPr/>
          <a:lstStyle/>
          <a:p>
            <a:r>
              <a:rPr lang="en-GB" smtClean="0"/>
              <a:t>[</a:t>
            </a:r>
            <a:fld id="{54F96CD3-8413-44AB-95DB-31208A6B886D}" type="slidenum">
              <a:rPr lang="en-GB" smtClean="0"/>
              <a:pPr/>
              <a:t>14</a:t>
            </a:fld>
            <a:r>
              <a:rPr lang="en-GB" smtClean="0"/>
              <a:t>]</a:t>
            </a:r>
            <a:endParaRPr lang="en-GB" dirty="0"/>
          </a:p>
        </p:txBody>
      </p:sp>
    </p:spTree>
    <p:extLst>
      <p:ext uri="{BB962C8B-B14F-4D97-AF65-F5344CB8AC3E}">
        <p14:creationId xmlns:p14="http://schemas.microsoft.com/office/powerpoint/2010/main" val="149947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42" presetClass="path" presetSubtype="0" accel="50000" decel="50000" fill="hold" nodeType="withEffect">
                                  <p:stCondLst>
                                    <p:cond delay="0"/>
                                  </p:stCondLst>
                                  <p:childTnLst>
                                    <p:animMotion origin="layout" path="M -3.33333E-6 -4.74561E-6 L 0.25834 -0.00254 " pathEditMode="relative" rAng="0" ptsTypes="AA">
                                      <p:cBhvr>
                                        <p:cTn id="16" dur="1000" fill="hold"/>
                                        <p:tgtEl>
                                          <p:spTgt spid="39"/>
                                        </p:tgtEl>
                                        <p:attrNameLst>
                                          <p:attrName>ppt_x</p:attrName>
                                          <p:attrName>ppt_y</p:attrName>
                                        </p:attrNameLst>
                                      </p:cBhvr>
                                      <p:rCtr x="12917" y="-139"/>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42" presetClass="path" presetSubtype="0" accel="50000" decel="50000" fill="hold" nodeType="withEffect">
                                  <p:stCondLst>
                                    <p:cond delay="0"/>
                                  </p:stCondLst>
                                  <p:childTnLst>
                                    <p:animMotion origin="layout" path="M 0.25834 -0.00254 L 0.44167 0.18617 " pathEditMode="relative" rAng="0" ptsTypes="AA">
                                      <p:cBhvr>
                                        <p:cTn id="24" dur="1000" fill="hold"/>
                                        <p:tgtEl>
                                          <p:spTgt spid="39"/>
                                        </p:tgtEl>
                                        <p:attrNameLst>
                                          <p:attrName>ppt_x</p:attrName>
                                          <p:attrName>ppt_y</p:attrName>
                                        </p:attrNameLst>
                                      </p:cBhvr>
                                      <p:rCtr x="9167" y="9436"/>
                                    </p:animMotion>
                                  </p:childTnLst>
                                </p:cTn>
                              </p:par>
                            </p:childTnLst>
                          </p:cTn>
                        </p:par>
                        <p:par>
                          <p:cTn id="25" fill="hold">
                            <p:stCondLst>
                              <p:cond delay="1000"/>
                            </p:stCondLst>
                            <p:childTnLst>
                              <p:par>
                                <p:cTn id="26" presetID="42" presetClass="path" presetSubtype="0" accel="50000" decel="50000" fill="hold" nodeType="afterEffect">
                                  <p:stCondLst>
                                    <p:cond delay="0"/>
                                  </p:stCondLst>
                                  <p:childTnLst>
                                    <p:animMotion origin="layout" path="M 0.44167 0.18617 L 0.54167 0.18617 " pathEditMode="relative" rAng="0" ptsTypes="AA">
                                      <p:cBhvr>
                                        <p:cTn id="27" dur="500" fill="hold"/>
                                        <p:tgtEl>
                                          <p:spTgt spid="39"/>
                                        </p:tgtEl>
                                        <p:attrNameLst>
                                          <p:attrName>ppt_x</p:attrName>
                                          <p:attrName>ppt_y</p:attrName>
                                        </p:attrNameLst>
                                      </p:cBhvr>
                                      <p:rCtr x="5000" y="0"/>
                                    </p:animMotion>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childTnLst>
                                </p:cTn>
                              </p:par>
                              <p:par>
                                <p:cTn id="34" presetID="42" presetClass="path" presetSubtype="0" accel="50000" decel="50000" fill="hold" nodeType="withEffect">
                                  <p:stCondLst>
                                    <p:cond delay="0"/>
                                  </p:stCondLst>
                                  <p:childTnLst>
                                    <p:animMotion origin="layout" path="M 0.54167 0.18617 L 0.81667 0.16397 " pathEditMode="relative" rAng="0" ptsTypes="AA">
                                      <p:cBhvr>
                                        <p:cTn id="35" dur="1000" fill="hold"/>
                                        <p:tgtEl>
                                          <p:spTgt spid="39"/>
                                        </p:tgtEl>
                                        <p:attrNameLst>
                                          <p:attrName>ppt_x</p:attrName>
                                          <p:attrName>ppt_y</p:attrName>
                                        </p:attrNameLst>
                                      </p:cBhvr>
                                      <p:rCtr x="13750" y="-11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4" grpId="0" animBg="1"/>
      <p:bldP spid="4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 Crossing</a:t>
            </a:r>
            <a:endParaRPr lang="en-US" dirty="0"/>
          </a:p>
        </p:txBody>
      </p:sp>
      <p:cxnSp>
        <p:nvCxnSpPr>
          <p:cNvPr id="3" name="AutoShape 6"/>
          <p:cNvCxnSpPr>
            <a:cxnSpLocks noChangeShapeType="1"/>
          </p:cNvCxnSpPr>
          <p:nvPr/>
        </p:nvCxnSpPr>
        <p:spPr bwMode="auto">
          <a:xfrm>
            <a:off x="681038" y="3303038"/>
            <a:ext cx="2663825" cy="0"/>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 name="AutoShape 9"/>
          <p:cNvCxnSpPr>
            <a:cxnSpLocks noChangeShapeType="1"/>
          </p:cNvCxnSpPr>
          <p:nvPr/>
        </p:nvCxnSpPr>
        <p:spPr bwMode="auto">
          <a:xfrm>
            <a:off x="7018338" y="3303038"/>
            <a:ext cx="1582737" cy="0"/>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AutoShape 11"/>
          <p:cNvCxnSpPr>
            <a:cxnSpLocks noChangeShapeType="1"/>
          </p:cNvCxnSpPr>
          <p:nvPr/>
        </p:nvCxnSpPr>
        <p:spPr bwMode="auto">
          <a:xfrm flipV="1">
            <a:off x="5721350" y="3303038"/>
            <a:ext cx="1296988" cy="1295400"/>
          </a:xfrm>
          <a:prstGeom prst="curvedConnector3">
            <a:avLst>
              <a:gd name="adj1" fmla="val 49940"/>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AutoShape 12"/>
          <p:cNvCxnSpPr>
            <a:cxnSpLocks noChangeShapeType="1"/>
          </p:cNvCxnSpPr>
          <p:nvPr/>
        </p:nvCxnSpPr>
        <p:spPr bwMode="auto">
          <a:xfrm>
            <a:off x="7016750" y="3879300"/>
            <a:ext cx="1584325" cy="0"/>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AutoShape 13"/>
          <p:cNvCxnSpPr>
            <a:cxnSpLocks noChangeShapeType="1"/>
          </p:cNvCxnSpPr>
          <p:nvPr/>
        </p:nvCxnSpPr>
        <p:spPr bwMode="auto">
          <a:xfrm>
            <a:off x="7018338" y="4453975"/>
            <a:ext cx="1582737" cy="0"/>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AutoShape 14"/>
          <p:cNvCxnSpPr>
            <a:cxnSpLocks noChangeShapeType="1"/>
          </p:cNvCxnSpPr>
          <p:nvPr/>
        </p:nvCxnSpPr>
        <p:spPr bwMode="auto">
          <a:xfrm>
            <a:off x="7018338" y="5101675"/>
            <a:ext cx="1582737" cy="1588"/>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AutoShape 15"/>
          <p:cNvCxnSpPr>
            <a:cxnSpLocks noChangeShapeType="1"/>
          </p:cNvCxnSpPr>
          <p:nvPr/>
        </p:nvCxnSpPr>
        <p:spPr bwMode="auto">
          <a:xfrm flipV="1">
            <a:off x="5792788" y="3879300"/>
            <a:ext cx="1225550" cy="719138"/>
          </a:xfrm>
          <a:prstGeom prst="curvedConnector3">
            <a:avLst>
              <a:gd name="adj1" fmla="val 50000"/>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AutoShape 16"/>
          <p:cNvCxnSpPr>
            <a:cxnSpLocks noChangeShapeType="1"/>
          </p:cNvCxnSpPr>
          <p:nvPr/>
        </p:nvCxnSpPr>
        <p:spPr bwMode="auto">
          <a:xfrm flipV="1">
            <a:off x="5792788" y="4453975"/>
            <a:ext cx="1225550" cy="144463"/>
          </a:xfrm>
          <a:prstGeom prst="curvedConnector3">
            <a:avLst>
              <a:gd name="adj1" fmla="val 50000"/>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AutoShape 17"/>
          <p:cNvCxnSpPr>
            <a:cxnSpLocks noChangeShapeType="1"/>
          </p:cNvCxnSpPr>
          <p:nvPr/>
        </p:nvCxnSpPr>
        <p:spPr bwMode="auto">
          <a:xfrm>
            <a:off x="5792788" y="4598438"/>
            <a:ext cx="1225550" cy="504825"/>
          </a:xfrm>
          <a:prstGeom prst="curvedConnector3">
            <a:avLst>
              <a:gd name="adj1" fmla="val 50000"/>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AutoShape 18"/>
          <p:cNvCxnSpPr>
            <a:cxnSpLocks noChangeShapeType="1"/>
          </p:cNvCxnSpPr>
          <p:nvPr/>
        </p:nvCxnSpPr>
        <p:spPr bwMode="auto">
          <a:xfrm rot="10800000">
            <a:off x="3344863" y="3303038"/>
            <a:ext cx="1439862" cy="1295400"/>
          </a:xfrm>
          <a:prstGeom prst="curvedConnector3">
            <a:avLst>
              <a:gd name="adj1" fmla="val 49944"/>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AutoShape 19"/>
          <p:cNvCxnSpPr>
            <a:cxnSpLocks noChangeShapeType="1"/>
          </p:cNvCxnSpPr>
          <p:nvPr/>
        </p:nvCxnSpPr>
        <p:spPr bwMode="auto">
          <a:xfrm rot="10800000">
            <a:off x="3344863" y="3950738"/>
            <a:ext cx="1439862" cy="647700"/>
          </a:xfrm>
          <a:prstGeom prst="curvedConnector3">
            <a:avLst>
              <a:gd name="adj1" fmla="val 49944"/>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AutoShape 20"/>
          <p:cNvCxnSpPr>
            <a:cxnSpLocks noChangeShapeType="1"/>
          </p:cNvCxnSpPr>
          <p:nvPr/>
        </p:nvCxnSpPr>
        <p:spPr bwMode="auto">
          <a:xfrm rot="10800000">
            <a:off x="3344863" y="4453975"/>
            <a:ext cx="1439862" cy="144463"/>
          </a:xfrm>
          <a:prstGeom prst="curvedConnector3">
            <a:avLst>
              <a:gd name="adj1" fmla="val 49944"/>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AutoShape 21"/>
          <p:cNvCxnSpPr>
            <a:cxnSpLocks noChangeShapeType="1"/>
          </p:cNvCxnSpPr>
          <p:nvPr/>
        </p:nvCxnSpPr>
        <p:spPr bwMode="auto">
          <a:xfrm rot="10800000" flipV="1">
            <a:off x="3344863" y="4598438"/>
            <a:ext cx="1439862" cy="431800"/>
          </a:xfrm>
          <a:prstGeom prst="curvedConnector3">
            <a:avLst>
              <a:gd name="adj1" fmla="val 49944"/>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AutoShape 22"/>
          <p:cNvCxnSpPr>
            <a:cxnSpLocks noChangeShapeType="1"/>
          </p:cNvCxnSpPr>
          <p:nvPr/>
        </p:nvCxnSpPr>
        <p:spPr bwMode="auto">
          <a:xfrm>
            <a:off x="681038" y="3950738"/>
            <a:ext cx="2663825" cy="0"/>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AutoShape 23"/>
          <p:cNvCxnSpPr>
            <a:cxnSpLocks noChangeShapeType="1"/>
          </p:cNvCxnSpPr>
          <p:nvPr/>
        </p:nvCxnSpPr>
        <p:spPr bwMode="auto">
          <a:xfrm>
            <a:off x="681038" y="4453975"/>
            <a:ext cx="2663825" cy="0"/>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AutoShape 24"/>
          <p:cNvCxnSpPr>
            <a:cxnSpLocks noChangeShapeType="1"/>
          </p:cNvCxnSpPr>
          <p:nvPr/>
        </p:nvCxnSpPr>
        <p:spPr bwMode="auto">
          <a:xfrm>
            <a:off x="681038" y="5030238"/>
            <a:ext cx="2663825" cy="0"/>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Line 27"/>
          <p:cNvSpPr>
            <a:spLocks noChangeShapeType="1"/>
          </p:cNvSpPr>
          <p:nvPr/>
        </p:nvSpPr>
        <p:spPr bwMode="auto">
          <a:xfrm>
            <a:off x="1255713" y="2798213"/>
            <a:ext cx="1587" cy="3024187"/>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20" name="Line 33"/>
          <p:cNvSpPr>
            <a:spLocks noChangeShapeType="1"/>
          </p:cNvSpPr>
          <p:nvPr/>
        </p:nvSpPr>
        <p:spPr bwMode="auto">
          <a:xfrm>
            <a:off x="609600" y="5822400"/>
            <a:ext cx="7991475" cy="0"/>
          </a:xfrm>
          <a:prstGeom prst="line">
            <a:avLst/>
          </a:prstGeom>
          <a:noFill/>
          <a:ln w="9525">
            <a:solidFill>
              <a:schemeClr val="tx1"/>
            </a:solidFill>
            <a:prstDash val="dash"/>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21" name="Text Box 34"/>
          <p:cNvSpPr txBox="1">
            <a:spLocks noChangeArrowheads="1"/>
          </p:cNvSpPr>
          <p:nvPr/>
        </p:nvSpPr>
        <p:spPr bwMode="auto">
          <a:xfrm>
            <a:off x="7881938" y="539060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Time</a:t>
            </a:r>
          </a:p>
        </p:txBody>
      </p:sp>
      <p:sp>
        <p:nvSpPr>
          <p:cNvPr id="22" name="Line 58"/>
          <p:cNvSpPr>
            <a:spLocks noChangeShapeType="1"/>
          </p:cNvSpPr>
          <p:nvPr/>
        </p:nvSpPr>
        <p:spPr bwMode="auto">
          <a:xfrm>
            <a:off x="4279900" y="2798213"/>
            <a:ext cx="0" cy="3024187"/>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23" name="Line 60"/>
          <p:cNvSpPr>
            <a:spLocks noChangeShapeType="1"/>
          </p:cNvSpPr>
          <p:nvPr/>
        </p:nvSpPr>
        <p:spPr bwMode="auto">
          <a:xfrm>
            <a:off x="6224588" y="2798213"/>
            <a:ext cx="0" cy="3024187"/>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24" name="Rectangle 23"/>
          <p:cNvSpPr>
            <a:spLocks noChangeArrowheads="1"/>
          </p:cNvSpPr>
          <p:nvPr/>
        </p:nvSpPr>
        <p:spPr bwMode="auto">
          <a:xfrm>
            <a:off x="4856163" y="2774400"/>
            <a:ext cx="865187" cy="2952750"/>
          </a:xfrm>
          <a:prstGeom prst="rect">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b="1" smtClean="0">
              <a:solidFill>
                <a:srgbClr val="FF0000"/>
              </a:solidFill>
            </a:endParaRPr>
          </a:p>
        </p:txBody>
      </p:sp>
      <p:cxnSp>
        <p:nvCxnSpPr>
          <p:cNvPr id="25" name="AutoShape 8"/>
          <p:cNvCxnSpPr>
            <a:cxnSpLocks noChangeShapeType="1"/>
          </p:cNvCxnSpPr>
          <p:nvPr/>
        </p:nvCxnSpPr>
        <p:spPr bwMode="auto">
          <a:xfrm>
            <a:off x="4784725" y="4622250"/>
            <a:ext cx="936625" cy="1587"/>
          </a:xfrm>
          <a:prstGeom prst="straightConnector1">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 Box 44"/>
          <p:cNvSpPr txBox="1">
            <a:spLocks noChangeArrowheads="1"/>
          </p:cNvSpPr>
          <p:nvPr/>
        </p:nvSpPr>
        <p:spPr bwMode="auto">
          <a:xfrm>
            <a:off x="4927600" y="3055387"/>
            <a:ext cx="71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River</a:t>
            </a:r>
          </a:p>
        </p:txBody>
      </p:sp>
      <p:sp>
        <p:nvSpPr>
          <p:cNvPr id="27" name="Line 45"/>
          <p:cNvSpPr>
            <a:spLocks noChangeShapeType="1"/>
          </p:cNvSpPr>
          <p:nvPr/>
        </p:nvSpPr>
        <p:spPr bwMode="auto">
          <a:xfrm>
            <a:off x="4783138" y="4045987"/>
            <a:ext cx="0" cy="865188"/>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28" name="Line 46"/>
          <p:cNvSpPr>
            <a:spLocks noChangeShapeType="1"/>
          </p:cNvSpPr>
          <p:nvPr/>
        </p:nvSpPr>
        <p:spPr bwMode="auto">
          <a:xfrm>
            <a:off x="5791200" y="4045987"/>
            <a:ext cx="0" cy="865188"/>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29" name="Freeform 47"/>
          <p:cNvSpPr>
            <a:spLocks/>
          </p:cNvSpPr>
          <p:nvPr/>
        </p:nvSpPr>
        <p:spPr bwMode="auto">
          <a:xfrm>
            <a:off x="4783138" y="4045987"/>
            <a:ext cx="1008062" cy="288925"/>
          </a:xfrm>
          <a:custGeom>
            <a:avLst/>
            <a:gdLst>
              <a:gd name="T0" fmla="*/ 0 w 635"/>
              <a:gd name="T1" fmla="*/ 0 h 182"/>
              <a:gd name="T2" fmla="*/ 318 w 635"/>
              <a:gd name="T3" fmla="*/ 182 h 182"/>
              <a:gd name="T4" fmla="*/ 635 w 635"/>
              <a:gd name="T5" fmla="*/ 0 h 182"/>
            </a:gdLst>
            <a:ahLst/>
            <a:cxnLst>
              <a:cxn ang="0">
                <a:pos x="T0" y="T1"/>
              </a:cxn>
              <a:cxn ang="0">
                <a:pos x="T2" y="T3"/>
              </a:cxn>
              <a:cxn ang="0">
                <a:pos x="T4" y="T5"/>
              </a:cxn>
            </a:cxnLst>
            <a:rect l="0" t="0" r="r" b="b"/>
            <a:pathLst>
              <a:path w="635" h="182">
                <a:moveTo>
                  <a:pt x="0" y="0"/>
                </a:moveTo>
                <a:cubicBezTo>
                  <a:pt x="106" y="91"/>
                  <a:pt x="212" y="182"/>
                  <a:pt x="318" y="182"/>
                </a:cubicBezTo>
                <a:cubicBezTo>
                  <a:pt x="424" y="182"/>
                  <a:pt x="529" y="91"/>
                  <a:pt x="635" y="0"/>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 name="Line 48"/>
          <p:cNvSpPr>
            <a:spLocks noChangeShapeType="1"/>
          </p:cNvSpPr>
          <p:nvPr/>
        </p:nvSpPr>
        <p:spPr bwMode="auto">
          <a:xfrm>
            <a:off x="5575300" y="4190450"/>
            <a:ext cx="0" cy="4318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 name="Line 49"/>
          <p:cNvSpPr>
            <a:spLocks noChangeShapeType="1"/>
          </p:cNvSpPr>
          <p:nvPr/>
        </p:nvSpPr>
        <p:spPr bwMode="auto">
          <a:xfrm>
            <a:off x="5287963" y="4334912"/>
            <a:ext cx="0" cy="287338"/>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2" name="Line 50"/>
          <p:cNvSpPr>
            <a:spLocks noChangeShapeType="1"/>
          </p:cNvSpPr>
          <p:nvPr/>
        </p:nvSpPr>
        <p:spPr bwMode="auto">
          <a:xfrm>
            <a:off x="5000625" y="4190450"/>
            <a:ext cx="0" cy="4318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3" name="Text Box 55"/>
          <p:cNvSpPr txBox="1">
            <a:spLocks noChangeArrowheads="1"/>
          </p:cNvSpPr>
          <p:nvPr/>
        </p:nvSpPr>
        <p:spPr bwMode="auto">
          <a:xfrm>
            <a:off x="4811713" y="4693687"/>
            <a:ext cx="90805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smtClean="0">
                <a:solidFill>
                  <a:srgbClr val="FF0000"/>
                </a:solidFill>
              </a:rPr>
              <a:t>Bridge</a:t>
            </a:r>
          </a:p>
        </p:txBody>
      </p:sp>
      <p:sp>
        <p:nvSpPr>
          <p:cNvPr id="34" name="TextBox 33"/>
          <p:cNvSpPr txBox="1"/>
          <p:nvPr/>
        </p:nvSpPr>
        <p:spPr>
          <a:xfrm>
            <a:off x="240973" y="5061228"/>
            <a:ext cx="737253" cy="369332"/>
          </a:xfrm>
          <a:prstGeom prst="rect">
            <a:avLst/>
          </a:prstGeom>
          <a:noFill/>
        </p:spPr>
        <p:txBody>
          <a:bodyPr wrap="none" rtlCol="0">
            <a:spAutoFit/>
          </a:bodyPr>
          <a:lstStyle/>
          <a:p>
            <a:r>
              <a:rPr lang="en-US" dirty="0" smtClean="0"/>
              <a:t>tracks</a:t>
            </a:r>
            <a:endParaRPr lang="en-US" dirty="0"/>
          </a:p>
        </p:txBody>
      </p:sp>
      <p:sp>
        <p:nvSpPr>
          <p:cNvPr id="36" name="AutoShape 37"/>
          <p:cNvSpPr>
            <a:spLocks noChangeArrowheads="1"/>
          </p:cNvSpPr>
          <p:nvPr/>
        </p:nvSpPr>
        <p:spPr bwMode="auto">
          <a:xfrm>
            <a:off x="381000" y="1403629"/>
            <a:ext cx="649287" cy="433387"/>
          </a:xfrm>
          <a:prstGeom prst="roundRect">
            <a:avLst>
              <a:gd name="adj" fmla="val 16667"/>
            </a:avLst>
          </a:prstGeom>
          <a:solidFill>
            <a:schemeClr val="accent2">
              <a:lumMod val="20000"/>
              <a:lumOff val="80000"/>
            </a:schemeClr>
          </a:solidFill>
          <a:ln w="9525">
            <a:solidFill>
              <a:schemeClr val="tx1"/>
            </a:solidFill>
            <a:round/>
            <a:headEnd/>
            <a:tailEnd/>
          </a:ln>
          <a:effectLst/>
        </p:spPr>
        <p:txBody>
          <a:bodyPr wrap="none" anchor="ctr"/>
          <a:lstStyle/>
          <a:p>
            <a:pPr algn="ctr" fontAlgn="base">
              <a:spcBef>
                <a:spcPct val="0"/>
              </a:spcBef>
              <a:spcAft>
                <a:spcPct val="0"/>
              </a:spcAft>
            </a:pPr>
            <a:r>
              <a:rPr lang="en-US" sz="2000" dirty="0" smtClean="0">
                <a:solidFill>
                  <a:srgbClr val="000000"/>
                </a:solidFill>
              </a:rPr>
              <a:t>Safe</a:t>
            </a:r>
          </a:p>
        </p:txBody>
      </p:sp>
      <p:sp>
        <p:nvSpPr>
          <p:cNvPr id="37" name="AutoShape 37"/>
          <p:cNvSpPr>
            <a:spLocks noChangeArrowheads="1"/>
          </p:cNvSpPr>
          <p:nvPr/>
        </p:nvSpPr>
        <p:spPr bwMode="auto">
          <a:xfrm>
            <a:off x="1981200" y="1404457"/>
            <a:ext cx="1639887" cy="433387"/>
          </a:xfrm>
          <a:prstGeom prst="roundRect">
            <a:avLst>
              <a:gd name="adj" fmla="val 16667"/>
            </a:avLst>
          </a:prstGeom>
          <a:solidFill>
            <a:schemeClr val="accent2">
              <a:lumMod val="20000"/>
              <a:lumOff val="80000"/>
            </a:schemeClr>
          </a:solidFill>
          <a:ln w="9525">
            <a:solidFill>
              <a:schemeClr val="tx1"/>
            </a:solidFill>
            <a:round/>
            <a:headEnd/>
            <a:tailEnd/>
          </a:ln>
          <a:effectLst/>
        </p:spPr>
        <p:txBody>
          <a:bodyPr wrap="none" anchor="ctr"/>
          <a:lstStyle/>
          <a:p>
            <a:pPr algn="ctr" fontAlgn="base">
              <a:spcBef>
                <a:spcPct val="0"/>
              </a:spcBef>
              <a:spcAft>
                <a:spcPct val="0"/>
              </a:spcAft>
            </a:pPr>
            <a:r>
              <a:rPr lang="en-US" sz="2000" dirty="0" smtClean="0">
                <a:solidFill>
                  <a:srgbClr val="000000"/>
                </a:solidFill>
              </a:rPr>
              <a:t>Approaching</a:t>
            </a:r>
          </a:p>
        </p:txBody>
      </p:sp>
      <p:cxnSp>
        <p:nvCxnSpPr>
          <p:cNvPr id="38" name="Straight Arrow Connector 37"/>
          <p:cNvCxnSpPr>
            <a:stCxn id="36" idx="3"/>
            <a:endCxn id="37" idx="1"/>
          </p:cNvCxnSpPr>
          <p:nvPr/>
        </p:nvCxnSpPr>
        <p:spPr>
          <a:xfrm>
            <a:off x="1030287" y="1620323"/>
            <a:ext cx="950913" cy="828"/>
          </a:xfrm>
          <a:prstGeom prst="straightConnector1">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39" name="AutoShape 37"/>
          <p:cNvSpPr>
            <a:spLocks noChangeArrowheads="1"/>
          </p:cNvSpPr>
          <p:nvPr/>
        </p:nvSpPr>
        <p:spPr bwMode="auto">
          <a:xfrm>
            <a:off x="4362657" y="1403628"/>
            <a:ext cx="1639887" cy="433387"/>
          </a:xfrm>
          <a:prstGeom prst="roundRect">
            <a:avLst>
              <a:gd name="adj" fmla="val 16667"/>
            </a:avLst>
          </a:prstGeom>
          <a:solidFill>
            <a:srgbClr val="FF7C80"/>
          </a:solidFill>
          <a:ln w="9525">
            <a:solidFill>
              <a:schemeClr val="tx1"/>
            </a:solidFill>
            <a:round/>
            <a:headEnd/>
            <a:tailEnd/>
          </a:ln>
          <a:effectLst/>
        </p:spPr>
        <p:txBody>
          <a:bodyPr wrap="none" anchor="ctr"/>
          <a:lstStyle/>
          <a:p>
            <a:pPr algn="ctr" fontAlgn="base">
              <a:spcBef>
                <a:spcPct val="0"/>
              </a:spcBef>
              <a:spcAft>
                <a:spcPct val="0"/>
              </a:spcAft>
            </a:pPr>
            <a:r>
              <a:rPr lang="en-US" sz="2000" dirty="0" smtClean="0">
                <a:solidFill>
                  <a:srgbClr val="000000"/>
                </a:solidFill>
              </a:rPr>
              <a:t>Crossing</a:t>
            </a:r>
          </a:p>
        </p:txBody>
      </p:sp>
      <p:cxnSp>
        <p:nvCxnSpPr>
          <p:cNvPr id="40" name="Straight Arrow Connector 39"/>
          <p:cNvCxnSpPr>
            <a:stCxn id="37" idx="3"/>
            <a:endCxn id="39" idx="1"/>
          </p:cNvCxnSpPr>
          <p:nvPr/>
        </p:nvCxnSpPr>
        <p:spPr>
          <a:xfrm flipV="1">
            <a:off x="3621087" y="1620322"/>
            <a:ext cx="741570" cy="829"/>
          </a:xfrm>
          <a:prstGeom prst="straightConnector1">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1" name="AutoShape 37"/>
          <p:cNvSpPr>
            <a:spLocks noChangeArrowheads="1"/>
          </p:cNvSpPr>
          <p:nvPr/>
        </p:nvSpPr>
        <p:spPr bwMode="auto">
          <a:xfrm>
            <a:off x="6781800" y="1404457"/>
            <a:ext cx="1639887" cy="433387"/>
          </a:xfrm>
          <a:prstGeom prst="roundRect">
            <a:avLst>
              <a:gd name="adj" fmla="val 16667"/>
            </a:avLst>
          </a:prstGeom>
          <a:solidFill>
            <a:schemeClr val="bg1">
              <a:lumMod val="85000"/>
            </a:schemeClr>
          </a:solidFill>
          <a:ln w="9525">
            <a:solidFill>
              <a:schemeClr val="tx1"/>
            </a:solidFill>
            <a:round/>
            <a:headEnd/>
            <a:tailEnd/>
          </a:ln>
          <a:effectLst/>
        </p:spPr>
        <p:txBody>
          <a:bodyPr wrap="none" anchor="ctr"/>
          <a:lstStyle/>
          <a:p>
            <a:pPr algn="ctr" fontAlgn="base">
              <a:spcBef>
                <a:spcPct val="0"/>
              </a:spcBef>
              <a:spcAft>
                <a:spcPct val="0"/>
              </a:spcAft>
            </a:pPr>
            <a:r>
              <a:rPr lang="en-US" sz="2000" i="1" dirty="0" smtClean="0">
                <a:solidFill>
                  <a:schemeClr val="bg1">
                    <a:lumMod val="50000"/>
                  </a:schemeClr>
                </a:solidFill>
              </a:rPr>
              <a:t>Safe</a:t>
            </a:r>
          </a:p>
        </p:txBody>
      </p:sp>
      <p:cxnSp>
        <p:nvCxnSpPr>
          <p:cNvPr id="42" name="Straight Arrow Connector 41"/>
          <p:cNvCxnSpPr>
            <a:stCxn id="39" idx="3"/>
            <a:endCxn id="41" idx="1"/>
          </p:cNvCxnSpPr>
          <p:nvPr/>
        </p:nvCxnSpPr>
        <p:spPr>
          <a:xfrm>
            <a:off x="6002544" y="1620322"/>
            <a:ext cx="779256" cy="829"/>
          </a:xfrm>
          <a:prstGeom prst="straightConnector1">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43" name="Picture 3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1243" y="4122187"/>
            <a:ext cx="763587" cy="425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AutoShape 37"/>
          <p:cNvSpPr>
            <a:spLocks noChangeArrowheads="1"/>
          </p:cNvSpPr>
          <p:nvPr/>
        </p:nvSpPr>
        <p:spPr bwMode="auto">
          <a:xfrm>
            <a:off x="380999" y="2002875"/>
            <a:ext cx="649287" cy="433387"/>
          </a:xfrm>
          <a:prstGeom prst="roundRect">
            <a:avLst>
              <a:gd name="adj" fmla="val 16667"/>
            </a:avLst>
          </a:prstGeom>
          <a:solidFill>
            <a:schemeClr val="accent2">
              <a:lumMod val="20000"/>
              <a:lumOff val="80000"/>
            </a:schemeClr>
          </a:solidFill>
          <a:ln w="9525">
            <a:solidFill>
              <a:schemeClr val="tx1"/>
            </a:solidFill>
            <a:round/>
            <a:headEnd/>
            <a:tailEnd/>
          </a:ln>
          <a:effectLst/>
        </p:spPr>
        <p:txBody>
          <a:bodyPr wrap="none" anchor="ctr"/>
          <a:lstStyle/>
          <a:p>
            <a:pPr algn="ctr" fontAlgn="base">
              <a:spcBef>
                <a:spcPct val="0"/>
              </a:spcBef>
              <a:spcAft>
                <a:spcPct val="0"/>
              </a:spcAft>
            </a:pPr>
            <a:r>
              <a:rPr lang="en-US" sz="2000" dirty="0" smtClean="0">
                <a:solidFill>
                  <a:srgbClr val="000000"/>
                </a:solidFill>
              </a:rPr>
              <a:t>Safe</a:t>
            </a:r>
          </a:p>
        </p:txBody>
      </p:sp>
      <p:sp>
        <p:nvSpPr>
          <p:cNvPr id="45" name="AutoShape 37"/>
          <p:cNvSpPr>
            <a:spLocks noChangeArrowheads="1"/>
          </p:cNvSpPr>
          <p:nvPr/>
        </p:nvSpPr>
        <p:spPr bwMode="auto">
          <a:xfrm>
            <a:off x="1981199" y="2003703"/>
            <a:ext cx="1639887" cy="433387"/>
          </a:xfrm>
          <a:prstGeom prst="roundRect">
            <a:avLst>
              <a:gd name="adj" fmla="val 16667"/>
            </a:avLst>
          </a:prstGeom>
          <a:solidFill>
            <a:srgbClr val="FF7C80"/>
          </a:solidFill>
          <a:ln w="9525">
            <a:solidFill>
              <a:schemeClr val="tx1"/>
            </a:solidFill>
            <a:round/>
            <a:headEnd/>
            <a:tailEnd/>
          </a:ln>
          <a:effectLst/>
        </p:spPr>
        <p:txBody>
          <a:bodyPr wrap="none" anchor="ctr"/>
          <a:lstStyle/>
          <a:p>
            <a:pPr algn="ctr" fontAlgn="base">
              <a:spcBef>
                <a:spcPct val="0"/>
              </a:spcBef>
              <a:spcAft>
                <a:spcPct val="0"/>
              </a:spcAft>
            </a:pPr>
            <a:r>
              <a:rPr lang="en-US" sz="2000" dirty="0" smtClean="0">
                <a:solidFill>
                  <a:srgbClr val="000000"/>
                </a:solidFill>
              </a:rPr>
              <a:t>Approaching</a:t>
            </a:r>
          </a:p>
        </p:txBody>
      </p:sp>
      <p:cxnSp>
        <p:nvCxnSpPr>
          <p:cNvPr id="46" name="Straight Arrow Connector 45"/>
          <p:cNvCxnSpPr>
            <a:stCxn id="44" idx="3"/>
            <a:endCxn id="45" idx="1"/>
          </p:cNvCxnSpPr>
          <p:nvPr/>
        </p:nvCxnSpPr>
        <p:spPr>
          <a:xfrm>
            <a:off x="1030286" y="2219569"/>
            <a:ext cx="950913" cy="828"/>
          </a:xfrm>
          <a:prstGeom prst="straightConnector1">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7" name="AutoShape 37"/>
          <p:cNvSpPr>
            <a:spLocks noChangeArrowheads="1"/>
          </p:cNvSpPr>
          <p:nvPr/>
        </p:nvSpPr>
        <p:spPr bwMode="auto">
          <a:xfrm>
            <a:off x="4362656" y="2002874"/>
            <a:ext cx="1639887" cy="433387"/>
          </a:xfrm>
          <a:prstGeom prst="roundRect">
            <a:avLst>
              <a:gd name="adj" fmla="val 16667"/>
            </a:avLst>
          </a:prstGeom>
          <a:solidFill>
            <a:schemeClr val="bg1">
              <a:lumMod val="85000"/>
            </a:schemeClr>
          </a:solidFill>
          <a:ln w="9525">
            <a:solidFill>
              <a:schemeClr val="tx1"/>
            </a:solidFill>
            <a:round/>
            <a:headEnd/>
            <a:tailEnd/>
          </a:ln>
          <a:effectLst/>
        </p:spPr>
        <p:txBody>
          <a:bodyPr wrap="none" anchor="ctr"/>
          <a:lstStyle/>
          <a:p>
            <a:pPr algn="ctr" fontAlgn="base">
              <a:spcBef>
                <a:spcPct val="0"/>
              </a:spcBef>
              <a:spcAft>
                <a:spcPct val="0"/>
              </a:spcAft>
            </a:pPr>
            <a:r>
              <a:rPr lang="en-US" sz="2000" i="1" dirty="0" smtClean="0">
                <a:solidFill>
                  <a:schemeClr val="bg1">
                    <a:lumMod val="50000"/>
                  </a:schemeClr>
                </a:solidFill>
              </a:rPr>
              <a:t>Crossing</a:t>
            </a:r>
          </a:p>
        </p:txBody>
      </p:sp>
      <p:cxnSp>
        <p:nvCxnSpPr>
          <p:cNvPr id="48" name="Straight Arrow Connector 47"/>
          <p:cNvCxnSpPr>
            <a:stCxn id="45" idx="3"/>
            <a:endCxn id="47" idx="1"/>
          </p:cNvCxnSpPr>
          <p:nvPr/>
        </p:nvCxnSpPr>
        <p:spPr>
          <a:xfrm flipV="1">
            <a:off x="3621086" y="2219568"/>
            <a:ext cx="741570" cy="829"/>
          </a:xfrm>
          <a:prstGeom prst="straightConnector1">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9" name="AutoShape 37"/>
          <p:cNvSpPr>
            <a:spLocks noChangeArrowheads="1"/>
          </p:cNvSpPr>
          <p:nvPr/>
        </p:nvSpPr>
        <p:spPr bwMode="auto">
          <a:xfrm>
            <a:off x="6781799" y="2003703"/>
            <a:ext cx="1639887" cy="433387"/>
          </a:xfrm>
          <a:prstGeom prst="roundRect">
            <a:avLst>
              <a:gd name="adj" fmla="val 16667"/>
            </a:avLst>
          </a:prstGeom>
          <a:solidFill>
            <a:schemeClr val="bg1">
              <a:lumMod val="85000"/>
            </a:schemeClr>
          </a:solidFill>
          <a:ln w="9525">
            <a:solidFill>
              <a:schemeClr val="tx1"/>
            </a:solidFill>
            <a:round/>
            <a:headEnd/>
            <a:tailEnd/>
          </a:ln>
          <a:effectLst/>
        </p:spPr>
        <p:txBody>
          <a:bodyPr wrap="none" anchor="ctr"/>
          <a:lstStyle/>
          <a:p>
            <a:pPr algn="ctr" fontAlgn="base">
              <a:spcBef>
                <a:spcPct val="0"/>
              </a:spcBef>
              <a:spcAft>
                <a:spcPct val="0"/>
              </a:spcAft>
            </a:pPr>
            <a:r>
              <a:rPr lang="en-US" sz="2000" i="1" dirty="0" smtClean="0">
                <a:solidFill>
                  <a:schemeClr val="bg1">
                    <a:lumMod val="50000"/>
                  </a:schemeClr>
                </a:solidFill>
              </a:rPr>
              <a:t>Safe</a:t>
            </a:r>
          </a:p>
        </p:txBody>
      </p:sp>
      <p:cxnSp>
        <p:nvCxnSpPr>
          <p:cNvPr id="50" name="Straight Arrow Connector 49"/>
          <p:cNvCxnSpPr>
            <a:stCxn id="47" idx="3"/>
            <a:endCxn id="49" idx="1"/>
          </p:cNvCxnSpPr>
          <p:nvPr/>
        </p:nvCxnSpPr>
        <p:spPr>
          <a:xfrm>
            <a:off x="6002543" y="2219568"/>
            <a:ext cx="779256" cy="829"/>
          </a:xfrm>
          <a:prstGeom prst="straightConnector1">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51" name="Picture 3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999" y="4011546"/>
            <a:ext cx="763587" cy="425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Line 29"/>
          <p:cNvSpPr>
            <a:spLocks noChangeShapeType="1"/>
          </p:cNvSpPr>
          <p:nvPr/>
        </p:nvSpPr>
        <p:spPr bwMode="auto">
          <a:xfrm>
            <a:off x="2662324" y="2783511"/>
            <a:ext cx="0" cy="3024187"/>
          </a:xfrm>
          <a:prstGeom prst="line">
            <a:avLst/>
          </a:prstGeom>
          <a:noFill/>
          <a:ln w="254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54" name="Text Box 41"/>
          <p:cNvSpPr txBox="1">
            <a:spLocks noChangeArrowheads="1"/>
          </p:cNvSpPr>
          <p:nvPr/>
        </p:nvSpPr>
        <p:spPr bwMode="auto">
          <a:xfrm>
            <a:off x="2368637" y="5807698"/>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smtClean="0">
                <a:solidFill>
                  <a:srgbClr val="FF0000"/>
                </a:solidFill>
              </a:rPr>
              <a:t>10</a:t>
            </a:r>
          </a:p>
        </p:txBody>
      </p:sp>
      <p:sp>
        <p:nvSpPr>
          <p:cNvPr id="55" name="Text Box 39"/>
          <p:cNvSpPr txBox="1">
            <a:spLocks noChangeArrowheads="1"/>
          </p:cNvSpPr>
          <p:nvPr/>
        </p:nvSpPr>
        <p:spPr bwMode="auto">
          <a:xfrm>
            <a:off x="1036637" y="5829578"/>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0</a:t>
            </a:r>
          </a:p>
        </p:txBody>
      </p:sp>
      <p:sp>
        <p:nvSpPr>
          <p:cNvPr id="56" name="Line 52"/>
          <p:cNvSpPr>
            <a:spLocks noChangeShapeType="1"/>
          </p:cNvSpPr>
          <p:nvPr/>
        </p:nvSpPr>
        <p:spPr bwMode="auto">
          <a:xfrm>
            <a:off x="4298950" y="5974041"/>
            <a:ext cx="1873250" cy="0"/>
          </a:xfrm>
          <a:prstGeom prst="line">
            <a:avLst/>
          </a:prstGeom>
          <a:noFill/>
          <a:ln w="9525">
            <a:solidFill>
              <a:schemeClr val="tx1"/>
            </a:solidFill>
            <a:prstDash val="dash"/>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57" name="Text Box 53"/>
          <p:cNvSpPr txBox="1">
            <a:spLocks noChangeArrowheads="1"/>
          </p:cNvSpPr>
          <p:nvPr/>
        </p:nvSpPr>
        <p:spPr bwMode="auto">
          <a:xfrm>
            <a:off x="4875212" y="5974041"/>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3 – 5</a:t>
            </a:r>
          </a:p>
        </p:txBody>
      </p:sp>
      <p:sp>
        <p:nvSpPr>
          <p:cNvPr id="58" name="Text Box 59"/>
          <p:cNvSpPr txBox="1">
            <a:spLocks noChangeArrowheads="1"/>
          </p:cNvSpPr>
          <p:nvPr/>
        </p:nvSpPr>
        <p:spPr bwMode="auto">
          <a:xfrm>
            <a:off x="3860800" y="5823228"/>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20</a:t>
            </a:r>
          </a:p>
        </p:txBody>
      </p:sp>
      <p:sp>
        <p:nvSpPr>
          <p:cNvPr id="35" name="Footer Placeholder 34"/>
          <p:cNvSpPr>
            <a:spLocks noGrp="1"/>
          </p:cNvSpPr>
          <p:nvPr>
            <p:ph type="ftr" sz="quarter" idx="10"/>
          </p:nvPr>
        </p:nvSpPr>
        <p:spPr/>
        <p:txBody>
          <a:bodyPr/>
          <a:lstStyle/>
          <a:p>
            <a:r>
              <a:rPr lang="en-US" smtClean="0"/>
              <a:t>AVACS Autumn School 2015</a:t>
            </a:r>
            <a:endParaRPr lang="en-GB"/>
          </a:p>
        </p:txBody>
      </p:sp>
      <p:sp>
        <p:nvSpPr>
          <p:cNvPr id="59" name="Slide Number Placeholder 58"/>
          <p:cNvSpPr>
            <a:spLocks noGrp="1"/>
          </p:cNvSpPr>
          <p:nvPr>
            <p:ph type="sldNum" sz="quarter" idx="11"/>
          </p:nvPr>
        </p:nvSpPr>
        <p:spPr/>
        <p:txBody>
          <a:bodyPr/>
          <a:lstStyle/>
          <a:p>
            <a:r>
              <a:rPr lang="en-GB" smtClean="0"/>
              <a:t>[</a:t>
            </a:r>
            <a:fld id="{54F96CD3-8413-44AB-95DB-31208A6B886D}" type="slidenum">
              <a:rPr lang="en-GB" smtClean="0"/>
              <a:pPr/>
              <a:t>15</a:t>
            </a:fld>
            <a:r>
              <a:rPr lang="en-GB" smtClean="0"/>
              <a:t>]</a:t>
            </a:r>
            <a:endParaRPr lang="en-GB" dirty="0"/>
          </a:p>
        </p:txBody>
      </p:sp>
      <p:sp>
        <p:nvSpPr>
          <p:cNvPr id="52" name="TextBox 51"/>
          <p:cNvSpPr txBox="1"/>
          <p:nvPr/>
        </p:nvSpPr>
        <p:spPr>
          <a:xfrm>
            <a:off x="381000" y="6172200"/>
            <a:ext cx="4314825" cy="369332"/>
          </a:xfrm>
          <a:prstGeom prst="rect">
            <a:avLst/>
          </a:prstGeom>
          <a:solidFill>
            <a:schemeClr val="bg1"/>
          </a:solidFill>
          <a:ln w="38100">
            <a:solidFill>
              <a:srgbClr val="FF0000"/>
            </a:solidFill>
          </a:ln>
        </p:spPr>
        <p:txBody>
          <a:bodyPr wrap="square" rtlCol="0">
            <a:spAutoFit/>
          </a:bodyPr>
          <a:lstStyle/>
          <a:p>
            <a:r>
              <a:rPr lang="en-US" sz="1800" i="1" dirty="0" smtClean="0"/>
              <a:t>Stop the train while it still stoppable!</a:t>
            </a:r>
            <a:endParaRPr lang="en-US" sz="1800" i="1" dirty="0"/>
          </a:p>
        </p:txBody>
      </p:sp>
    </p:spTree>
    <p:extLst>
      <p:ext uri="{BB962C8B-B14F-4D97-AF65-F5344CB8AC3E}">
        <p14:creationId xmlns:p14="http://schemas.microsoft.com/office/powerpoint/2010/main" val="20086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60685E-6 L 0.29167 -0.00024 " pathEditMode="relative" rAng="0" ptsTypes="AA">
                                      <p:cBhvr>
                                        <p:cTn id="6" dur="1000" fill="hold"/>
                                        <p:tgtEl>
                                          <p:spTgt spid="51"/>
                                        </p:tgtEl>
                                        <p:attrNameLst>
                                          <p:attrName>ppt_x</p:attrName>
                                          <p:attrName>ppt_y</p:attrName>
                                        </p:attrNameLst>
                                      </p:cBhvr>
                                      <p:rCtr x="14583" y="-23"/>
                                    </p:animMotion>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P spid="49" grpId="0" animBg="1"/>
      <p:bldP spid="53" grpId="0" animBg="1"/>
      <p:bldP spid="54" grpId="0"/>
      <p:bldP spid="5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 Crossing</a:t>
            </a:r>
            <a:endParaRPr lang="en-US" dirty="0"/>
          </a:p>
        </p:txBody>
      </p:sp>
      <p:cxnSp>
        <p:nvCxnSpPr>
          <p:cNvPr id="3" name="AutoShape 6"/>
          <p:cNvCxnSpPr>
            <a:cxnSpLocks noChangeShapeType="1"/>
          </p:cNvCxnSpPr>
          <p:nvPr/>
        </p:nvCxnSpPr>
        <p:spPr bwMode="auto">
          <a:xfrm>
            <a:off x="681038" y="3286885"/>
            <a:ext cx="2663825" cy="0"/>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 name="AutoShape 9"/>
          <p:cNvCxnSpPr>
            <a:cxnSpLocks noChangeShapeType="1"/>
          </p:cNvCxnSpPr>
          <p:nvPr/>
        </p:nvCxnSpPr>
        <p:spPr bwMode="auto">
          <a:xfrm>
            <a:off x="7018338" y="3286885"/>
            <a:ext cx="1582737" cy="0"/>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AutoShape 11"/>
          <p:cNvCxnSpPr>
            <a:cxnSpLocks noChangeShapeType="1"/>
          </p:cNvCxnSpPr>
          <p:nvPr/>
        </p:nvCxnSpPr>
        <p:spPr bwMode="auto">
          <a:xfrm flipV="1">
            <a:off x="5721350" y="3286885"/>
            <a:ext cx="1296988" cy="1295400"/>
          </a:xfrm>
          <a:prstGeom prst="curvedConnector3">
            <a:avLst>
              <a:gd name="adj1" fmla="val 49940"/>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AutoShape 12"/>
          <p:cNvCxnSpPr>
            <a:cxnSpLocks noChangeShapeType="1"/>
          </p:cNvCxnSpPr>
          <p:nvPr/>
        </p:nvCxnSpPr>
        <p:spPr bwMode="auto">
          <a:xfrm>
            <a:off x="7016750" y="3863147"/>
            <a:ext cx="1584325" cy="0"/>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AutoShape 13"/>
          <p:cNvCxnSpPr>
            <a:cxnSpLocks noChangeShapeType="1"/>
          </p:cNvCxnSpPr>
          <p:nvPr/>
        </p:nvCxnSpPr>
        <p:spPr bwMode="auto">
          <a:xfrm>
            <a:off x="7018338" y="4437822"/>
            <a:ext cx="1582737" cy="0"/>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AutoShape 14"/>
          <p:cNvCxnSpPr>
            <a:cxnSpLocks noChangeShapeType="1"/>
          </p:cNvCxnSpPr>
          <p:nvPr/>
        </p:nvCxnSpPr>
        <p:spPr bwMode="auto">
          <a:xfrm>
            <a:off x="7018338" y="5085522"/>
            <a:ext cx="1582737" cy="1588"/>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AutoShape 15"/>
          <p:cNvCxnSpPr>
            <a:cxnSpLocks noChangeShapeType="1"/>
          </p:cNvCxnSpPr>
          <p:nvPr/>
        </p:nvCxnSpPr>
        <p:spPr bwMode="auto">
          <a:xfrm flipV="1">
            <a:off x="5792788" y="3863147"/>
            <a:ext cx="1225550" cy="719138"/>
          </a:xfrm>
          <a:prstGeom prst="curvedConnector3">
            <a:avLst>
              <a:gd name="adj1" fmla="val 50000"/>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AutoShape 16"/>
          <p:cNvCxnSpPr>
            <a:cxnSpLocks noChangeShapeType="1"/>
          </p:cNvCxnSpPr>
          <p:nvPr/>
        </p:nvCxnSpPr>
        <p:spPr bwMode="auto">
          <a:xfrm flipV="1">
            <a:off x="5792788" y="4437822"/>
            <a:ext cx="1225550" cy="144463"/>
          </a:xfrm>
          <a:prstGeom prst="curvedConnector3">
            <a:avLst>
              <a:gd name="adj1" fmla="val 50000"/>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AutoShape 17"/>
          <p:cNvCxnSpPr>
            <a:cxnSpLocks noChangeShapeType="1"/>
          </p:cNvCxnSpPr>
          <p:nvPr/>
        </p:nvCxnSpPr>
        <p:spPr bwMode="auto">
          <a:xfrm>
            <a:off x="5792788" y="4582285"/>
            <a:ext cx="1225550" cy="504825"/>
          </a:xfrm>
          <a:prstGeom prst="curvedConnector3">
            <a:avLst>
              <a:gd name="adj1" fmla="val 50000"/>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AutoShape 18"/>
          <p:cNvCxnSpPr>
            <a:cxnSpLocks noChangeShapeType="1"/>
          </p:cNvCxnSpPr>
          <p:nvPr/>
        </p:nvCxnSpPr>
        <p:spPr bwMode="auto">
          <a:xfrm rot="10800000">
            <a:off x="3344863" y="3286885"/>
            <a:ext cx="1439862" cy="1295400"/>
          </a:xfrm>
          <a:prstGeom prst="curvedConnector3">
            <a:avLst>
              <a:gd name="adj1" fmla="val 49944"/>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AutoShape 19"/>
          <p:cNvCxnSpPr>
            <a:cxnSpLocks noChangeShapeType="1"/>
          </p:cNvCxnSpPr>
          <p:nvPr/>
        </p:nvCxnSpPr>
        <p:spPr bwMode="auto">
          <a:xfrm rot="10800000">
            <a:off x="3344863" y="3934585"/>
            <a:ext cx="1439862" cy="647700"/>
          </a:xfrm>
          <a:prstGeom prst="curvedConnector3">
            <a:avLst>
              <a:gd name="adj1" fmla="val 49944"/>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AutoShape 20"/>
          <p:cNvCxnSpPr>
            <a:cxnSpLocks noChangeShapeType="1"/>
          </p:cNvCxnSpPr>
          <p:nvPr/>
        </p:nvCxnSpPr>
        <p:spPr bwMode="auto">
          <a:xfrm rot="10800000">
            <a:off x="3344863" y="4437822"/>
            <a:ext cx="1439862" cy="144463"/>
          </a:xfrm>
          <a:prstGeom prst="curvedConnector3">
            <a:avLst>
              <a:gd name="adj1" fmla="val 49944"/>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AutoShape 21"/>
          <p:cNvCxnSpPr>
            <a:cxnSpLocks noChangeShapeType="1"/>
          </p:cNvCxnSpPr>
          <p:nvPr/>
        </p:nvCxnSpPr>
        <p:spPr bwMode="auto">
          <a:xfrm rot="10800000" flipV="1">
            <a:off x="3344863" y="4582285"/>
            <a:ext cx="1439862" cy="431800"/>
          </a:xfrm>
          <a:prstGeom prst="curvedConnector3">
            <a:avLst>
              <a:gd name="adj1" fmla="val 49944"/>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AutoShape 22"/>
          <p:cNvCxnSpPr>
            <a:cxnSpLocks noChangeShapeType="1"/>
          </p:cNvCxnSpPr>
          <p:nvPr/>
        </p:nvCxnSpPr>
        <p:spPr bwMode="auto">
          <a:xfrm>
            <a:off x="681038" y="3934585"/>
            <a:ext cx="2663825" cy="0"/>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AutoShape 23"/>
          <p:cNvCxnSpPr>
            <a:cxnSpLocks noChangeShapeType="1"/>
          </p:cNvCxnSpPr>
          <p:nvPr/>
        </p:nvCxnSpPr>
        <p:spPr bwMode="auto">
          <a:xfrm>
            <a:off x="681038" y="4437822"/>
            <a:ext cx="2663825" cy="0"/>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AutoShape 24"/>
          <p:cNvCxnSpPr>
            <a:cxnSpLocks noChangeShapeType="1"/>
          </p:cNvCxnSpPr>
          <p:nvPr/>
        </p:nvCxnSpPr>
        <p:spPr bwMode="auto">
          <a:xfrm>
            <a:off x="681038" y="5014085"/>
            <a:ext cx="2663825" cy="0"/>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Line 27"/>
          <p:cNvSpPr>
            <a:spLocks noChangeShapeType="1"/>
          </p:cNvSpPr>
          <p:nvPr/>
        </p:nvSpPr>
        <p:spPr bwMode="auto">
          <a:xfrm>
            <a:off x="1255713" y="2782060"/>
            <a:ext cx="1587" cy="3024187"/>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20" name="Line 33"/>
          <p:cNvSpPr>
            <a:spLocks noChangeShapeType="1"/>
          </p:cNvSpPr>
          <p:nvPr/>
        </p:nvSpPr>
        <p:spPr bwMode="auto">
          <a:xfrm>
            <a:off x="609600" y="5806247"/>
            <a:ext cx="7991475" cy="0"/>
          </a:xfrm>
          <a:prstGeom prst="line">
            <a:avLst/>
          </a:prstGeom>
          <a:noFill/>
          <a:ln w="9525">
            <a:solidFill>
              <a:schemeClr val="tx1"/>
            </a:solidFill>
            <a:prstDash val="dash"/>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21" name="Text Box 34"/>
          <p:cNvSpPr txBox="1">
            <a:spLocks noChangeArrowheads="1"/>
          </p:cNvSpPr>
          <p:nvPr/>
        </p:nvSpPr>
        <p:spPr bwMode="auto">
          <a:xfrm>
            <a:off x="7881938" y="5374447"/>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Time</a:t>
            </a:r>
          </a:p>
        </p:txBody>
      </p:sp>
      <p:sp>
        <p:nvSpPr>
          <p:cNvPr id="22" name="Line 58"/>
          <p:cNvSpPr>
            <a:spLocks noChangeShapeType="1"/>
          </p:cNvSpPr>
          <p:nvPr/>
        </p:nvSpPr>
        <p:spPr bwMode="auto">
          <a:xfrm>
            <a:off x="4279900" y="2782060"/>
            <a:ext cx="0" cy="3024187"/>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23" name="Line 60"/>
          <p:cNvSpPr>
            <a:spLocks noChangeShapeType="1"/>
          </p:cNvSpPr>
          <p:nvPr/>
        </p:nvSpPr>
        <p:spPr bwMode="auto">
          <a:xfrm>
            <a:off x="6224588" y="2782060"/>
            <a:ext cx="0" cy="3024187"/>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24" name="Rectangle 23"/>
          <p:cNvSpPr>
            <a:spLocks noChangeArrowheads="1"/>
          </p:cNvSpPr>
          <p:nvPr/>
        </p:nvSpPr>
        <p:spPr bwMode="auto">
          <a:xfrm>
            <a:off x="4856163" y="2758247"/>
            <a:ext cx="865187" cy="2952750"/>
          </a:xfrm>
          <a:prstGeom prst="rect">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b="1" smtClean="0">
              <a:solidFill>
                <a:srgbClr val="FF0000"/>
              </a:solidFill>
            </a:endParaRPr>
          </a:p>
        </p:txBody>
      </p:sp>
      <p:cxnSp>
        <p:nvCxnSpPr>
          <p:cNvPr id="25" name="AutoShape 8"/>
          <p:cNvCxnSpPr>
            <a:cxnSpLocks noChangeShapeType="1"/>
          </p:cNvCxnSpPr>
          <p:nvPr/>
        </p:nvCxnSpPr>
        <p:spPr bwMode="auto">
          <a:xfrm>
            <a:off x="4784725" y="4606097"/>
            <a:ext cx="936625" cy="1587"/>
          </a:xfrm>
          <a:prstGeom prst="straightConnector1">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 Box 44"/>
          <p:cNvSpPr txBox="1">
            <a:spLocks noChangeArrowheads="1"/>
          </p:cNvSpPr>
          <p:nvPr/>
        </p:nvSpPr>
        <p:spPr bwMode="auto">
          <a:xfrm>
            <a:off x="4927600" y="3039234"/>
            <a:ext cx="71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River</a:t>
            </a:r>
          </a:p>
        </p:txBody>
      </p:sp>
      <p:sp>
        <p:nvSpPr>
          <p:cNvPr id="27" name="Line 45"/>
          <p:cNvSpPr>
            <a:spLocks noChangeShapeType="1"/>
          </p:cNvSpPr>
          <p:nvPr/>
        </p:nvSpPr>
        <p:spPr bwMode="auto">
          <a:xfrm>
            <a:off x="4783138" y="4029834"/>
            <a:ext cx="0" cy="865188"/>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28" name="Line 46"/>
          <p:cNvSpPr>
            <a:spLocks noChangeShapeType="1"/>
          </p:cNvSpPr>
          <p:nvPr/>
        </p:nvSpPr>
        <p:spPr bwMode="auto">
          <a:xfrm>
            <a:off x="5791200" y="4029834"/>
            <a:ext cx="0" cy="865188"/>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29" name="Freeform 47"/>
          <p:cNvSpPr>
            <a:spLocks/>
          </p:cNvSpPr>
          <p:nvPr/>
        </p:nvSpPr>
        <p:spPr bwMode="auto">
          <a:xfrm>
            <a:off x="4783138" y="4029834"/>
            <a:ext cx="1008062" cy="288925"/>
          </a:xfrm>
          <a:custGeom>
            <a:avLst/>
            <a:gdLst>
              <a:gd name="T0" fmla="*/ 0 w 635"/>
              <a:gd name="T1" fmla="*/ 0 h 182"/>
              <a:gd name="T2" fmla="*/ 318 w 635"/>
              <a:gd name="T3" fmla="*/ 182 h 182"/>
              <a:gd name="T4" fmla="*/ 635 w 635"/>
              <a:gd name="T5" fmla="*/ 0 h 182"/>
            </a:gdLst>
            <a:ahLst/>
            <a:cxnLst>
              <a:cxn ang="0">
                <a:pos x="T0" y="T1"/>
              </a:cxn>
              <a:cxn ang="0">
                <a:pos x="T2" y="T3"/>
              </a:cxn>
              <a:cxn ang="0">
                <a:pos x="T4" y="T5"/>
              </a:cxn>
            </a:cxnLst>
            <a:rect l="0" t="0" r="r" b="b"/>
            <a:pathLst>
              <a:path w="635" h="182">
                <a:moveTo>
                  <a:pt x="0" y="0"/>
                </a:moveTo>
                <a:cubicBezTo>
                  <a:pt x="106" y="91"/>
                  <a:pt x="212" y="182"/>
                  <a:pt x="318" y="182"/>
                </a:cubicBezTo>
                <a:cubicBezTo>
                  <a:pt x="424" y="182"/>
                  <a:pt x="529" y="91"/>
                  <a:pt x="635" y="0"/>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 name="Line 48"/>
          <p:cNvSpPr>
            <a:spLocks noChangeShapeType="1"/>
          </p:cNvSpPr>
          <p:nvPr/>
        </p:nvSpPr>
        <p:spPr bwMode="auto">
          <a:xfrm>
            <a:off x="5575300" y="4174297"/>
            <a:ext cx="0" cy="4318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 name="Line 49"/>
          <p:cNvSpPr>
            <a:spLocks noChangeShapeType="1"/>
          </p:cNvSpPr>
          <p:nvPr/>
        </p:nvSpPr>
        <p:spPr bwMode="auto">
          <a:xfrm>
            <a:off x="5287963" y="4318759"/>
            <a:ext cx="0" cy="287338"/>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2" name="Line 50"/>
          <p:cNvSpPr>
            <a:spLocks noChangeShapeType="1"/>
          </p:cNvSpPr>
          <p:nvPr/>
        </p:nvSpPr>
        <p:spPr bwMode="auto">
          <a:xfrm>
            <a:off x="5000625" y="4174297"/>
            <a:ext cx="0" cy="4318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3" name="Text Box 55"/>
          <p:cNvSpPr txBox="1">
            <a:spLocks noChangeArrowheads="1"/>
          </p:cNvSpPr>
          <p:nvPr/>
        </p:nvSpPr>
        <p:spPr bwMode="auto">
          <a:xfrm>
            <a:off x="4811713" y="4677534"/>
            <a:ext cx="90805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smtClean="0">
                <a:solidFill>
                  <a:srgbClr val="FF0000"/>
                </a:solidFill>
              </a:rPr>
              <a:t>Bridge</a:t>
            </a:r>
          </a:p>
        </p:txBody>
      </p:sp>
      <p:sp>
        <p:nvSpPr>
          <p:cNvPr id="34" name="TextBox 33"/>
          <p:cNvSpPr txBox="1"/>
          <p:nvPr/>
        </p:nvSpPr>
        <p:spPr>
          <a:xfrm>
            <a:off x="240973" y="5045075"/>
            <a:ext cx="737253" cy="369332"/>
          </a:xfrm>
          <a:prstGeom prst="rect">
            <a:avLst/>
          </a:prstGeom>
          <a:noFill/>
        </p:spPr>
        <p:txBody>
          <a:bodyPr wrap="none" rtlCol="0">
            <a:spAutoFit/>
          </a:bodyPr>
          <a:lstStyle/>
          <a:p>
            <a:r>
              <a:rPr lang="en-US" dirty="0" smtClean="0"/>
              <a:t>tracks</a:t>
            </a:r>
            <a:endParaRPr lang="en-US" dirty="0"/>
          </a:p>
        </p:txBody>
      </p:sp>
      <p:sp>
        <p:nvSpPr>
          <p:cNvPr id="36" name="AutoShape 37"/>
          <p:cNvSpPr>
            <a:spLocks noChangeArrowheads="1"/>
          </p:cNvSpPr>
          <p:nvPr/>
        </p:nvSpPr>
        <p:spPr bwMode="auto">
          <a:xfrm>
            <a:off x="381000" y="1387476"/>
            <a:ext cx="649287" cy="433387"/>
          </a:xfrm>
          <a:prstGeom prst="roundRect">
            <a:avLst>
              <a:gd name="adj" fmla="val 16667"/>
            </a:avLst>
          </a:prstGeom>
          <a:solidFill>
            <a:schemeClr val="accent2">
              <a:lumMod val="20000"/>
              <a:lumOff val="80000"/>
            </a:schemeClr>
          </a:solidFill>
          <a:ln w="9525">
            <a:solidFill>
              <a:schemeClr val="tx1"/>
            </a:solidFill>
            <a:round/>
            <a:headEnd/>
            <a:tailEnd/>
          </a:ln>
          <a:effectLst/>
        </p:spPr>
        <p:txBody>
          <a:bodyPr wrap="none" anchor="ctr"/>
          <a:lstStyle/>
          <a:p>
            <a:pPr algn="ctr" fontAlgn="base">
              <a:spcBef>
                <a:spcPct val="0"/>
              </a:spcBef>
              <a:spcAft>
                <a:spcPct val="0"/>
              </a:spcAft>
            </a:pPr>
            <a:r>
              <a:rPr lang="en-US" sz="2000" dirty="0" smtClean="0">
                <a:solidFill>
                  <a:srgbClr val="000000"/>
                </a:solidFill>
              </a:rPr>
              <a:t>Safe</a:t>
            </a:r>
          </a:p>
        </p:txBody>
      </p:sp>
      <p:sp>
        <p:nvSpPr>
          <p:cNvPr id="37" name="AutoShape 37"/>
          <p:cNvSpPr>
            <a:spLocks noChangeArrowheads="1"/>
          </p:cNvSpPr>
          <p:nvPr/>
        </p:nvSpPr>
        <p:spPr bwMode="auto">
          <a:xfrm>
            <a:off x="1981200" y="1388304"/>
            <a:ext cx="1639887" cy="433387"/>
          </a:xfrm>
          <a:prstGeom prst="roundRect">
            <a:avLst>
              <a:gd name="adj" fmla="val 16667"/>
            </a:avLst>
          </a:prstGeom>
          <a:solidFill>
            <a:schemeClr val="accent2">
              <a:lumMod val="20000"/>
              <a:lumOff val="80000"/>
            </a:schemeClr>
          </a:solidFill>
          <a:ln w="9525">
            <a:solidFill>
              <a:schemeClr val="tx1"/>
            </a:solidFill>
            <a:round/>
            <a:headEnd/>
            <a:tailEnd/>
          </a:ln>
          <a:effectLst/>
        </p:spPr>
        <p:txBody>
          <a:bodyPr wrap="none" anchor="ctr"/>
          <a:lstStyle/>
          <a:p>
            <a:pPr algn="ctr" fontAlgn="base">
              <a:spcBef>
                <a:spcPct val="0"/>
              </a:spcBef>
              <a:spcAft>
                <a:spcPct val="0"/>
              </a:spcAft>
            </a:pPr>
            <a:r>
              <a:rPr lang="en-US" sz="2000" dirty="0" smtClean="0">
                <a:solidFill>
                  <a:srgbClr val="000000"/>
                </a:solidFill>
              </a:rPr>
              <a:t>Approaching</a:t>
            </a:r>
          </a:p>
        </p:txBody>
      </p:sp>
      <p:cxnSp>
        <p:nvCxnSpPr>
          <p:cNvPr id="38" name="Straight Arrow Connector 37"/>
          <p:cNvCxnSpPr>
            <a:stCxn id="36" idx="3"/>
            <a:endCxn id="37" idx="1"/>
          </p:cNvCxnSpPr>
          <p:nvPr/>
        </p:nvCxnSpPr>
        <p:spPr>
          <a:xfrm>
            <a:off x="1030287" y="1604170"/>
            <a:ext cx="950913" cy="828"/>
          </a:xfrm>
          <a:prstGeom prst="straightConnector1">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39" name="AutoShape 37"/>
          <p:cNvSpPr>
            <a:spLocks noChangeArrowheads="1"/>
          </p:cNvSpPr>
          <p:nvPr/>
        </p:nvSpPr>
        <p:spPr bwMode="auto">
          <a:xfrm>
            <a:off x="4362657" y="1387475"/>
            <a:ext cx="1639887" cy="433387"/>
          </a:xfrm>
          <a:prstGeom prst="roundRect">
            <a:avLst>
              <a:gd name="adj" fmla="val 16667"/>
            </a:avLst>
          </a:prstGeom>
          <a:solidFill>
            <a:srgbClr val="FF7C80"/>
          </a:solidFill>
          <a:ln w="9525">
            <a:solidFill>
              <a:schemeClr val="tx1"/>
            </a:solidFill>
            <a:round/>
            <a:headEnd/>
            <a:tailEnd/>
          </a:ln>
          <a:effectLst/>
        </p:spPr>
        <p:txBody>
          <a:bodyPr wrap="none" anchor="ctr"/>
          <a:lstStyle/>
          <a:p>
            <a:pPr algn="ctr" fontAlgn="base">
              <a:spcBef>
                <a:spcPct val="0"/>
              </a:spcBef>
              <a:spcAft>
                <a:spcPct val="0"/>
              </a:spcAft>
            </a:pPr>
            <a:r>
              <a:rPr lang="en-US" sz="2000" dirty="0" smtClean="0">
                <a:solidFill>
                  <a:srgbClr val="000000"/>
                </a:solidFill>
              </a:rPr>
              <a:t>Crossing</a:t>
            </a:r>
          </a:p>
        </p:txBody>
      </p:sp>
      <p:cxnSp>
        <p:nvCxnSpPr>
          <p:cNvPr id="40" name="Straight Arrow Connector 39"/>
          <p:cNvCxnSpPr>
            <a:stCxn id="37" idx="3"/>
            <a:endCxn id="39" idx="1"/>
          </p:cNvCxnSpPr>
          <p:nvPr/>
        </p:nvCxnSpPr>
        <p:spPr>
          <a:xfrm flipV="1">
            <a:off x="3621087" y="1604169"/>
            <a:ext cx="741570" cy="829"/>
          </a:xfrm>
          <a:prstGeom prst="straightConnector1">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1" name="AutoShape 37"/>
          <p:cNvSpPr>
            <a:spLocks noChangeArrowheads="1"/>
          </p:cNvSpPr>
          <p:nvPr/>
        </p:nvSpPr>
        <p:spPr bwMode="auto">
          <a:xfrm>
            <a:off x="6781800" y="1388304"/>
            <a:ext cx="1639887" cy="433387"/>
          </a:xfrm>
          <a:prstGeom prst="roundRect">
            <a:avLst>
              <a:gd name="adj" fmla="val 16667"/>
            </a:avLst>
          </a:prstGeom>
          <a:solidFill>
            <a:schemeClr val="bg1">
              <a:lumMod val="85000"/>
            </a:schemeClr>
          </a:solidFill>
          <a:ln w="9525">
            <a:solidFill>
              <a:schemeClr val="tx1"/>
            </a:solidFill>
            <a:round/>
            <a:headEnd/>
            <a:tailEnd/>
          </a:ln>
          <a:effectLst/>
        </p:spPr>
        <p:txBody>
          <a:bodyPr wrap="none" anchor="ctr"/>
          <a:lstStyle/>
          <a:p>
            <a:pPr algn="ctr" fontAlgn="base">
              <a:spcBef>
                <a:spcPct val="0"/>
              </a:spcBef>
              <a:spcAft>
                <a:spcPct val="0"/>
              </a:spcAft>
            </a:pPr>
            <a:r>
              <a:rPr lang="en-US" sz="2000" i="1" dirty="0" smtClean="0">
                <a:solidFill>
                  <a:schemeClr val="bg1">
                    <a:lumMod val="50000"/>
                  </a:schemeClr>
                </a:solidFill>
              </a:rPr>
              <a:t>Safe</a:t>
            </a:r>
          </a:p>
        </p:txBody>
      </p:sp>
      <p:cxnSp>
        <p:nvCxnSpPr>
          <p:cNvPr id="42" name="Straight Arrow Connector 41"/>
          <p:cNvCxnSpPr>
            <a:stCxn id="39" idx="3"/>
            <a:endCxn id="41" idx="1"/>
          </p:cNvCxnSpPr>
          <p:nvPr/>
        </p:nvCxnSpPr>
        <p:spPr>
          <a:xfrm>
            <a:off x="6002544" y="1604169"/>
            <a:ext cx="779256" cy="829"/>
          </a:xfrm>
          <a:prstGeom prst="straightConnector1">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43" name="Picture 3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1243" y="4106034"/>
            <a:ext cx="763587" cy="425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AutoShape 37"/>
          <p:cNvSpPr>
            <a:spLocks noChangeArrowheads="1"/>
          </p:cNvSpPr>
          <p:nvPr/>
        </p:nvSpPr>
        <p:spPr bwMode="auto">
          <a:xfrm>
            <a:off x="380999" y="1986722"/>
            <a:ext cx="649287" cy="433387"/>
          </a:xfrm>
          <a:prstGeom prst="roundRect">
            <a:avLst>
              <a:gd name="adj" fmla="val 16667"/>
            </a:avLst>
          </a:prstGeom>
          <a:solidFill>
            <a:schemeClr val="accent2">
              <a:lumMod val="20000"/>
              <a:lumOff val="80000"/>
            </a:schemeClr>
          </a:solidFill>
          <a:ln w="9525">
            <a:solidFill>
              <a:schemeClr val="tx1"/>
            </a:solidFill>
            <a:round/>
            <a:headEnd/>
            <a:tailEnd/>
          </a:ln>
          <a:effectLst/>
        </p:spPr>
        <p:txBody>
          <a:bodyPr wrap="none" anchor="ctr"/>
          <a:lstStyle/>
          <a:p>
            <a:pPr algn="ctr" fontAlgn="base">
              <a:spcBef>
                <a:spcPct val="0"/>
              </a:spcBef>
              <a:spcAft>
                <a:spcPct val="0"/>
              </a:spcAft>
            </a:pPr>
            <a:r>
              <a:rPr lang="en-US" sz="2000" dirty="0" smtClean="0">
                <a:solidFill>
                  <a:srgbClr val="000000"/>
                </a:solidFill>
              </a:rPr>
              <a:t>Safe</a:t>
            </a:r>
          </a:p>
        </p:txBody>
      </p:sp>
      <p:sp>
        <p:nvSpPr>
          <p:cNvPr id="45" name="AutoShape 37"/>
          <p:cNvSpPr>
            <a:spLocks noChangeArrowheads="1"/>
          </p:cNvSpPr>
          <p:nvPr/>
        </p:nvSpPr>
        <p:spPr bwMode="auto">
          <a:xfrm>
            <a:off x="1981199" y="1987550"/>
            <a:ext cx="1639887" cy="433387"/>
          </a:xfrm>
          <a:prstGeom prst="roundRect">
            <a:avLst>
              <a:gd name="adj" fmla="val 16667"/>
            </a:avLst>
          </a:prstGeom>
          <a:solidFill>
            <a:schemeClr val="accent2">
              <a:lumMod val="20000"/>
              <a:lumOff val="80000"/>
            </a:schemeClr>
          </a:solidFill>
          <a:ln w="9525">
            <a:solidFill>
              <a:schemeClr val="tx1"/>
            </a:solidFill>
            <a:round/>
            <a:headEnd/>
            <a:tailEnd/>
          </a:ln>
          <a:effectLst/>
        </p:spPr>
        <p:txBody>
          <a:bodyPr wrap="none" anchor="ctr"/>
          <a:lstStyle/>
          <a:p>
            <a:pPr algn="ctr" fontAlgn="base">
              <a:spcBef>
                <a:spcPct val="0"/>
              </a:spcBef>
              <a:spcAft>
                <a:spcPct val="0"/>
              </a:spcAft>
            </a:pPr>
            <a:r>
              <a:rPr lang="en-US" sz="2000" dirty="0" smtClean="0">
                <a:solidFill>
                  <a:srgbClr val="000000"/>
                </a:solidFill>
              </a:rPr>
              <a:t>Approaching</a:t>
            </a:r>
          </a:p>
        </p:txBody>
      </p:sp>
      <p:cxnSp>
        <p:nvCxnSpPr>
          <p:cNvPr id="46" name="Straight Arrow Connector 45"/>
          <p:cNvCxnSpPr>
            <a:stCxn id="44" idx="3"/>
            <a:endCxn id="45" idx="1"/>
          </p:cNvCxnSpPr>
          <p:nvPr/>
        </p:nvCxnSpPr>
        <p:spPr>
          <a:xfrm>
            <a:off x="1030286" y="2203416"/>
            <a:ext cx="950913" cy="828"/>
          </a:xfrm>
          <a:prstGeom prst="straightConnector1">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7" name="AutoShape 37"/>
          <p:cNvSpPr>
            <a:spLocks noChangeArrowheads="1"/>
          </p:cNvSpPr>
          <p:nvPr/>
        </p:nvSpPr>
        <p:spPr bwMode="auto">
          <a:xfrm>
            <a:off x="4362656" y="1986721"/>
            <a:ext cx="1639887" cy="433387"/>
          </a:xfrm>
          <a:prstGeom prst="roundRect">
            <a:avLst>
              <a:gd name="adj" fmla="val 16667"/>
            </a:avLst>
          </a:prstGeom>
          <a:solidFill>
            <a:schemeClr val="bg1">
              <a:lumMod val="85000"/>
            </a:schemeClr>
          </a:solidFill>
          <a:ln w="9525">
            <a:solidFill>
              <a:schemeClr val="tx1"/>
            </a:solidFill>
            <a:round/>
            <a:headEnd/>
            <a:tailEnd/>
          </a:ln>
          <a:effectLst/>
        </p:spPr>
        <p:txBody>
          <a:bodyPr wrap="none" anchor="ctr"/>
          <a:lstStyle/>
          <a:p>
            <a:pPr algn="ctr" fontAlgn="base">
              <a:spcBef>
                <a:spcPct val="0"/>
              </a:spcBef>
              <a:spcAft>
                <a:spcPct val="0"/>
              </a:spcAft>
            </a:pPr>
            <a:r>
              <a:rPr lang="en-US" sz="2000" i="1" dirty="0" smtClean="0">
                <a:solidFill>
                  <a:schemeClr val="bg1">
                    <a:lumMod val="50000"/>
                  </a:schemeClr>
                </a:solidFill>
              </a:rPr>
              <a:t>Crossing</a:t>
            </a:r>
          </a:p>
        </p:txBody>
      </p:sp>
      <p:cxnSp>
        <p:nvCxnSpPr>
          <p:cNvPr id="48" name="Straight Arrow Connector 47"/>
          <p:cNvCxnSpPr>
            <a:stCxn id="45" idx="3"/>
            <a:endCxn id="47" idx="1"/>
          </p:cNvCxnSpPr>
          <p:nvPr/>
        </p:nvCxnSpPr>
        <p:spPr>
          <a:xfrm flipV="1">
            <a:off x="3621086" y="2203415"/>
            <a:ext cx="741570" cy="829"/>
          </a:xfrm>
          <a:prstGeom prst="straightConnector1">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9" name="AutoShape 37"/>
          <p:cNvSpPr>
            <a:spLocks noChangeArrowheads="1"/>
          </p:cNvSpPr>
          <p:nvPr/>
        </p:nvSpPr>
        <p:spPr bwMode="auto">
          <a:xfrm>
            <a:off x="6781799" y="1987550"/>
            <a:ext cx="1639887" cy="433387"/>
          </a:xfrm>
          <a:prstGeom prst="roundRect">
            <a:avLst>
              <a:gd name="adj" fmla="val 16667"/>
            </a:avLst>
          </a:prstGeom>
          <a:solidFill>
            <a:schemeClr val="bg1">
              <a:lumMod val="85000"/>
            </a:schemeClr>
          </a:solidFill>
          <a:ln w="9525">
            <a:solidFill>
              <a:schemeClr val="tx1"/>
            </a:solidFill>
            <a:round/>
            <a:headEnd/>
            <a:tailEnd/>
          </a:ln>
          <a:effectLst/>
        </p:spPr>
        <p:txBody>
          <a:bodyPr wrap="none" anchor="ctr"/>
          <a:lstStyle/>
          <a:p>
            <a:pPr algn="ctr" fontAlgn="base">
              <a:spcBef>
                <a:spcPct val="0"/>
              </a:spcBef>
              <a:spcAft>
                <a:spcPct val="0"/>
              </a:spcAft>
            </a:pPr>
            <a:r>
              <a:rPr lang="en-US" sz="2000" i="1" dirty="0" smtClean="0">
                <a:solidFill>
                  <a:schemeClr val="bg1">
                    <a:lumMod val="50000"/>
                  </a:schemeClr>
                </a:solidFill>
              </a:rPr>
              <a:t>Safe</a:t>
            </a:r>
          </a:p>
        </p:txBody>
      </p:sp>
      <p:cxnSp>
        <p:nvCxnSpPr>
          <p:cNvPr id="50" name="Straight Arrow Connector 49"/>
          <p:cNvCxnSpPr>
            <a:stCxn id="47" idx="3"/>
            <a:endCxn id="49" idx="1"/>
          </p:cNvCxnSpPr>
          <p:nvPr/>
        </p:nvCxnSpPr>
        <p:spPr>
          <a:xfrm>
            <a:off x="6002543" y="2203415"/>
            <a:ext cx="779256" cy="829"/>
          </a:xfrm>
          <a:prstGeom prst="straightConnector1">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51" name="Picture 3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1013" y="3993323"/>
            <a:ext cx="763587" cy="425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Line 29"/>
          <p:cNvSpPr>
            <a:spLocks noChangeShapeType="1"/>
          </p:cNvSpPr>
          <p:nvPr/>
        </p:nvSpPr>
        <p:spPr bwMode="auto">
          <a:xfrm>
            <a:off x="2662324" y="4029834"/>
            <a:ext cx="0" cy="1761711"/>
          </a:xfrm>
          <a:prstGeom prst="line">
            <a:avLst/>
          </a:prstGeom>
          <a:noFill/>
          <a:ln w="254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54" name="Text Box 41"/>
          <p:cNvSpPr txBox="1">
            <a:spLocks noChangeArrowheads="1"/>
          </p:cNvSpPr>
          <p:nvPr/>
        </p:nvSpPr>
        <p:spPr bwMode="auto">
          <a:xfrm>
            <a:off x="2368637" y="5791545"/>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smtClean="0">
                <a:solidFill>
                  <a:srgbClr val="FF0000"/>
                </a:solidFill>
              </a:rPr>
              <a:t>10</a:t>
            </a:r>
          </a:p>
        </p:txBody>
      </p:sp>
      <p:sp>
        <p:nvSpPr>
          <p:cNvPr id="55" name="Text Box 39"/>
          <p:cNvSpPr txBox="1">
            <a:spLocks noChangeArrowheads="1"/>
          </p:cNvSpPr>
          <p:nvPr/>
        </p:nvSpPr>
        <p:spPr bwMode="auto">
          <a:xfrm>
            <a:off x="1036637" y="581342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0</a:t>
            </a:r>
          </a:p>
        </p:txBody>
      </p:sp>
      <p:sp>
        <p:nvSpPr>
          <p:cNvPr id="56" name="Line 52"/>
          <p:cNvSpPr>
            <a:spLocks noChangeShapeType="1"/>
          </p:cNvSpPr>
          <p:nvPr/>
        </p:nvSpPr>
        <p:spPr bwMode="auto">
          <a:xfrm>
            <a:off x="4298950" y="5957888"/>
            <a:ext cx="1873250" cy="0"/>
          </a:xfrm>
          <a:prstGeom prst="line">
            <a:avLst/>
          </a:prstGeom>
          <a:noFill/>
          <a:ln w="9525">
            <a:solidFill>
              <a:schemeClr val="tx1"/>
            </a:solidFill>
            <a:prstDash val="dash"/>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57" name="Text Box 53"/>
          <p:cNvSpPr txBox="1">
            <a:spLocks noChangeArrowheads="1"/>
          </p:cNvSpPr>
          <p:nvPr/>
        </p:nvSpPr>
        <p:spPr bwMode="auto">
          <a:xfrm>
            <a:off x="4875212" y="5957888"/>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3 – 5</a:t>
            </a:r>
          </a:p>
        </p:txBody>
      </p:sp>
      <p:sp>
        <p:nvSpPr>
          <p:cNvPr id="58" name="Text Box 59"/>
          <p:cNvSpPr txBox="1">
            <a:spLocks noChangeArrowheads="1"/>
          </p:cNvSpPr>
          <p:nvPr/>
        </p:nvSpPr>
        <p:spPr bwMode="auto">
          <a:xfrm>
            <a:off x="3860800" y="5807075"/>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mtClean="0">
                <a:solidFill>
                  <a:srgbClr val="000000"/>
                </a:solidFill>
              </a:rPr>
              <a:t>20</a:t>
            </a:r>
          </a:p>
        </p:txBody>
      </p:sp>
      <p:sp>
        <p:nvSpPr>
          <p:cNvPr id="59" name="AutoShape 37"/>
          <p:cNvSpPr>
            <a:spLocks noChangeArrowheads="1"/>
          </p:cNvSpPr>
          <p:nvPr/>
        </p:nvSpPr>
        <p:spPr bwMode="auto">
          <a:xfrm>
            <a:off x="2233700" y="2782888"/>
            <a:ext cx="1146173" cy="433387"/>
          </a:xfrm>
          <a:prstGeom prst="roundRect">
            <a:avLst>
              <a:gd name="adj" fmla="val 16667"/>
            </a:avLst>
          </a:prstGeom>
          <a:solidFill>
            <a:srgbClr val="FF99CC"/>
          </a:solidFill>
          <a:ln w="9525">
            <a:solidFill>
              <a:schemeClr val="tx1"/>
            </a:solidFill>
            <a:round/>
            <a:headEnd/>
            <a:tailEnd/>
          </a:ln>
          <a:effectLst/>
        </p:spPr>
        <p:txBody>
          <a:bodyPr wrap="none" anchor="ctr"/>
          <a:lstStyle/>
          <a:p>
            <a:pPr algn="ctr" fontAlgn="base">
              <a:spcBef>
                <a:spcPct val="0"/>
              </a:spcBef>
              <a:spcAft>
                <a:spcPct val="0"/>
              </a:spcAft>
            </a:pPr>
            <a:r>
              <a:rPr lang="en-US" sz="2000" dirty="0" smtClean="0">
                <a:solidFill>
                  <a:srgbClr val="000000"/>
                </a:solidFill>
              </a:rPr>
              <a:t>Stopped</a:t>
            </a:r>
          </a:p>
        </p:txBody>
      </p:sp>
      <p:cxnSp>
        <p:nvCxnSpPr>
          <p:cNvPr id="60" name="Straight Arrow Connector 59"/>
          <p:cNvCxnSpPr>
            <a:stCxn id="45" idx="2"/>
            <a:endCxn id="59" idx="0"/>
          </p:cNvCxnSpPr>
          <p:nvPr/>
        </p:nvCxnSpPr>
        <p:spPr>
          <a:xfrm>
            <a:off x="2801143" y="2420937"/>
            <a:ext cx="5644" cy="361951"/>
          </a:xfrm>
          <a:prstGeom prst="straightConnector1">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65" name="AutoShape 37"/>
          <p:cNvSpPr>
            <a:spLocks noChangeArrowheads="1"/>
          </p:cNvSpPr>
          <p:nvPr/>
        </p:nvSpPr>
        <p:spPr bwMode="auto">
          <a:xfrm>
            <a:off x="4362657" y="1387474"/>
            <a:ext cx="1639887" cy="433387"/>
          </a:xfrm>
          <a:prstGeom prst="roundRect">
            <a:avLst>
              <a:gd name="adj" fmla="val 16667"/>
            </a:avLst>
          </a:prstGeom>
          <a:solidFill>
            <a:schemeClr val="accent2">
              <a:lumMod val="20000"/>
              <a:lumOff val="80000"/>
            </a:schemeClr>
          </a:solidFill>
          <a:ln w="9525">
            <a:solidFill>
              <a:schemeClr val="tx1"/>
            </a:solidFill>
            <a:round/>
            <a:headEnd/>
            <a:tailEnd/>
          </a:ln>
          <a:effectLst/>
        </p:spPr>
        <p:txBody>
          <a:bodyPr wrap="none" anchor="ctr"/>
          <a:lstStyle/>
          <a:p>
            <a:pPr algn="ctr" fontAlgn="base">
              <a:spcBef>
                <a:spcPct val="0"/>
              </a:spcBef>
              <a:spcAft>
                <a:spcPct val="0"/>
              </a:spcAft>
            </a:pPr>
            <a:r>
              <a:rPr lang="en-US" sz="2000" dirty="0" smtClean="0">
                <a:solidFill>
                  <a:srgbClr val="000000"/>
                </a:solidFill>
              </a:rPr>
              <a:t>Crossing</a:t>
            </a:r>
          </a:p>
        </p:txBody>
      </p:sp>
      <p:sp>
        <p:nvSpPr>
          <p:cNvPr id="66" name="AutoShape 37"/>
          <p:cNvSpPr>
            <a:spLocks noChangeArrowheads="1"/>
          </p:cNvSpPr>
          <p:nvPr/>
        </p:nvSpPr>
        <p:spPr bwMode="auto">
          <a:xfrm>
            <a:off x="6781797" y="1388304"/>
            <a:ext cx="1639887" cy="433387"/>
          </a:xfrm>
          <a:prstGeom prst="roundRect">
            <a:avLst>
              <a:gd name="adj" fmla="val 16667"/>
            </a:avLst>
          </a:prstGeom>
          <a:solidFill>
            <a:srgbClr val="99FF99"/>
          </a:solidFill>
          <a:ln w="9525">
            <a:solidFill>
              <a:schemeClr val="tx1"/>
            </a:solidFill>
            <a:round/>
            <a:headEnd/>
            <a:tailEnd/>
          </a:ln>
          <a:effectLst/>
        </p:spPr>
        <p:txBody>
          <a:bodyPr wrap="none" anchor="ctr"/>
          <a:lstStyle/>
          <a:p>
            <a:pPr algn="ctr" fontAlgn="base">
              <a:spcBef>
                <a:spcPct val="0"/>
              </a:spcBef>
              <a:spcAft>
                <a:spcPct val="0"/>
              </a:spcAft>
            </a:pPr>
            <a:r>
              <a:rPr lang="en-US" sz="2000" dirty="0" smtClean="0">
                <a:solidFill>
                  <a:srgbClr val="000000"/>
                </a:solidFill>
              </a:rPr>
              <a:t>Safe</a:t>
            </a:r>
          </a:p>
        </p:txBody>
      </p:sp>
      <p:sp>
        <p:nvSpPr>
          <p:cNvPr id="67" name="AutoShape 37"/>
          <p:cNvSpPr>
            <a:spLocks noChangeArrowheads="1"/>
          </p:cNvSpPr>
          <p:nvPr/>
        </p:nvSpPr>
        <p:spPr bwMode="auto">
          <a:xfrm>
            <a:off x="3841489" y="2782888"/>
            <a:ext cx="1263911" cy="433387"/>
          </a:xfrm>
          <a:prstGeom prst="roundRect">
            <a:avLst>
              <a:gd name="adj" fmla="val 16667"/>
            </a:avLst>
          </a:prstGeom>
          <a:solidFill>
            <a:srgbClr val="FF9933"/>
          </a:solidFill>
          <a:ln w="9525">
            <a:solidFill>
              <a:schemeClr val="tx1"/>
            </a:solidFill>
            <a:round/>
            <a:headEnd/>
            <a:tailEnd/>
          </a:ln>
          <a:effectLst/>
        </p:spPr>
        <p:txBody>
          <a:bodyPr wrap="none" anchor="ctr"/>
          <a:lstStyle/>
          <a:p>
            <a:pPr algn="ctr" fontAlgn="base">
              <a:spcBef>
                <a:spcPct val="0"/>
              </a:spcBef>
              <a:spcAft>
                <a:spcPct val="0"/>
              </a:spcAft>
            </a:pPr>
            <a:r>
              <a:rPr lang="en-US" sz="2000" dirty="0" smtClean="0">
                <a:solidFill>
                  <a:srgbClr val="000000"/>
                </a:solidFill>
              </a:rPr>
              <a:t>Restarted</a:t>
            </a:r>
          </a:p>
        </p:txBody>
      </p:sp>
      <p:cxnSp>
        <p:nvCxnSpPr>
          <p:cNvPr id="68" name="Straight Arrow Connector 67"/>
          <p:cNvCxnSpPr>
            <a:stCxn id="59" idx="3"/>
            <a:endCxn id="67" idx="1"/>
          </p:cNvCxnSpPr>
          <p:nvPr/>
        </p:nvCxnSpPr>
        <p:spPr>
          <a:xfrm>
            <a:off x="3379873" y="2999582"/>
            <a:ext cx="461616" cy="0"/>
          </a:xfrm>
          <a:prstGeom prst="straightConnector1">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73" name="AutoShape 37"/>
          <p:cNvSpPr>
            <a:spLocks noChangeArrowheads="1"/>
          </p:cNvSpPr>
          <p:nvPr/>
        </p:nvSpPr>
        <p:spPr bwMode="auto">
          <a:xfrm>
            <a:off x="2233700" y="2778318"/>
            <a:ext cx="1146173" cy="433387"/>
          </a:xfrm>
          <a:prstGeom prst="roundRect">
            <a:avLst>
              <a:gd name="adj" fmla="val 16667"/>
            </a:avLst>
          </a:prstGeom>
          <a:solidFill>
            <a:schemeClr val="accent2">
              <a:lumMod val="20000"/>
              <a:lumOff val="80000"/>
            </a:schemeClr>
          </a:solidFill>
          <a:ln w="9525">
            <a:solidFill>
              <a:schemeClr val="tx1"/>
            </a:solidFill>
            <a:round/>
            <a:headEnd/>
            <a:tailEnd/>
          </a:ln>
          <a:effectLst/>
        </p:spPr>
        <p:txBody>
          <a:bodyPr wrap="none" anchor="ctr"/>
          <a:lstStyle/>
          <a:p>
            <a:pPr algn="ctr" fontAlgn="base">
              <a:spcBef>
                <a:spcPct val="0"/>
              </a:spcBef>
              <a:spcAft>
                <a:spcPct val="0"/>
              </a:spcAft>
            </a:pPr>
            <a:r>
              <a:rPr lang="en-US" sz="2000" dirty="0" smtClean="0">
                <a:solidFill>
                  <a:srgbClr val="000000"/>
                </a:solidFill>
              </a:rPr>
              <a:t>Stopped</a:t>
            </a:r>
          </a:p>
        </p:txBody>
      </p:sp>
      <p:cxnSp>
        <p:nvCxnSpPr>
          <p:cNvPr id="74" name="Straight Arrow Connector 73"/>
          <p:cNvCxnSpPr>
            <a:stCxn id="67" idx="0"/>
            <a:endCxn id="47" idx="2"/>
          </p:cNvCxnSpPr>
          <p:nvPr/>
        </p:nvCxnSpPr>
        <p:spPr>
          <a:xfrm flipV="1">
            <a:off x="4473445" y="2420108"/>
            <a:ext cx="709155" cy="362780"/>
          </a:xfrm>
          <a:prstGeom prst="straightConnector1">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77" name="AutoShape 37"/>
          <p:cNvSpPr>
            <a:spLocks noChangeArrowheads="1"/>
          </p:cNvSpPr>
          <p:nvPr/>
        </p:nvSpPr>
        <p:spPr bwMode="auto">
          <a:xfrm>
            <a:off x="4362657" y="1987550"/>
            <a:ext cx="1639887" cy="433387"/>
          </a:xfrm>
          <a:prstGeom prst="roundRect">
            <a:avLst>
              <a:gd name="adj" fmla="val 16667"/>
            </a:avLst>
          </a:prstGeom>
          <a:solidFill>
            <a:schemeClr val="accent2">
              <a:lumMod val="60000"/>
              <a:lumOff val="40000"/>
            </a:schemeClr>
          </a:solidFill>
          <a:ln w="9525">
            <a:solidFill>
              <a:schemeClr val="tx1"/>
            </a:solidFill>
            <a:round/>
            <a:headEnd/>
            <a:tailEnd/>
          </a:ln>
          <a:effectLst/>
        </p:spPr>
        <p:txBody>
          <a:bodyPr wrap="none" anchor="ctr"/>
          <a:lstStyle/>
          <a:p>
            <a:pPr algn="ctr" fontAlgn="base">
              <a:spcBef>
                <a:spcPct val="0"/>
              </a:spcBef>
              <a:spcAft>
                <a:spcPct val="0"/>
              </a:spcAft>
            </a:pPr>
            <a:r>
              <a:rPr lang="en-US" sz="2000" dirty="0" smtClean="0">
                <a:solidFill>
                  <a:srgbClr val="000000"/>
                </a:solidFill>
              </a:rPr>
              <a:t>Crossing</a:t>
            </a:r>
          </a:p>
        </p:txBody>
      </p:sp>
      <p:sp>
        <p:nvSpPr>
          <p:cNvPr id="78" name="AutoShape 37"/>
          <p:cNvSpPr>
            <a:spLocks noChangeArrowheads="1"/>
          </p:cNvSpPr>
          <p:nvPr/>
        </p:nvSpPr>
        <p:spPr bwMode="auto">
          <a:xfrm>
            <a:off x="6780122" y="1986720"/>
            <a:ext cx="1639887" cy="433387"/>
          </a:xfrm>
          <a:prstGeom prst="roundRect">
            <a:avLst>
              <a:gd name="adj" fmla="val 16667"/>
            </a:avLst>
          </a:prstGeom>
          <a:solidFill>
            <a:srgbClr val="99FF99"/>
          </a:solidFill>
          <a:ln w="9525">
            <a:solidFill>
              <a:schemeClr val="tx1"/>
            </a:solidFill>
            <a:round/>
            <a:headEnd/>
            <a:tailEnd/>
          </a:ln>
          <a:effectLst/>
        </p:spPr>
        <p:txBody>
          <a:bodyPr wrap="none" anchor="ctr"/>
          <a:lstStyle/>
          <a:p>
            <a:pPr algn="ctr" fontAlgn="base">
              <a:spcBef>
                <a:spcPct val="0"/>
              </a:spcBef>
              <a:spcAft>
                <a:spcPct val="0"/>
              </a:spcAft>
            </a:pPr>
            <a:r>
              <a:rPr lang="en-US" sz="2000" dirty="0" smtClean="0">
                <a:solidFill>
                  <a:srgbClr val="000000"/>
                </a:solidFill>
              </a:rPr>
              <a:t>Safe</a:t>
            </a:r>
          </a:p>
        </p:txBody>
      </p:sp>
      <p:sp>
        <p:nvSpPr>
          <p:cNvPr id="79" name="Line 61"/>
          <p:cNvSpPr>
            <a:spLocks noChangeShapeType="1"/>
          </p:cNvSpPr>
          <p:nvPr/>
        </p:nvSpPr>
        <p:spPr bwMode="auto">
          <a:xfrm>
            <a:off x="2662324" y="5211762"/>
            <a:ext cx="1617576" cy="0"/>
          </a:xfrm>
          <a:prstGeom prst="line">
            <a:avLst/>
          </a:prstGeom>
          <a:noFill/>
          <a:ln w="9525">
            <a:solidFill>
              <a:schemeClr val="tx1"/>
            </a:solidFill>
            <a:prstDash val="dash"/>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0" name="Text Box 62"/>
          <p:cNvSpPr txBox="1">
            <a:spLocks noChangeArrowheads="1"/>
          </p:cNvSpPr>
          <p:nvPr/>
        </p:nvSpPr>
        <p:spPr bwMode="auto">
          <a:xfrm>
            <a:off x="2960688" y="5211762"/>
            <a:ext cx="81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7 – 15</a:t>
            </a:r>
          </a:p>
        </p:txBody>
      </p:sp>
      <p:sp>
        <p:nvSpPr>
          <p:cNvPr id="82" name="AutoShape 37"/>
          <p:cNvSpPr>
            <a:spLocks noChangeArrowheads="1"/>
          </p:cNvSpPr>
          <p:nvPr/>
        </p:nvSpPr>
        <p:spPr bwMode="auto">
          <a:xfrm>
            <a:off x="4362657" y="1992657"/>
            <a:ext cx="1639887" cy="433387"/>
          </a:xfrm>
          <a:prstGeom prst="roundRect">
            <a:avLst>
              <a:gd name="adj" fmla="val 16667"/>
            </a:avLst>
          </a:prstGeom>
          <a:solidFill>
            <a:schemeClr val="accent2">
              <a:lumMod val="20000"/>
              <a:lumOff val="80000"/>
            </a:schemeClr>
          </a:solidFill>
          <a:ln w="9525">
            <a:solidFill>
              <a:schemeClr val="tx1"/>
            </a:solidFill>
            <a:round/>
            <a:headEnd/>
            <a:tailEnd/>
          </a:ln>
          <a:effectLst/>
        </p:spPr>
        <p:txBody>
          <a:bodyPr wrap="none" anchor="ctr"/>
          <a:lstStyle/>
          <a:p>
            <a:pPr algn="ctr" fontAlgn="base">
              <a:spcBef>
                <a:spcPct val="0"/>
              </a:spcBef>
              <a:spcAft>
                <a:spcPct val="0"/>
              </a:spcAft>
            </a:pPr>
            <a:r>
              <a:rPr lang="en-US" sz="2000" dirty="0" smtClean="0">
                <a:solidFill>
                  <a:srgbClr val="000000"/>
                </a:solidFill>
              </a:rPr>
              <a:t>Crossing</a:t>
            </a:r>
          </a:p>
        </p:txBody>
      </p:sp>
      <p:sp>
        <p:nvSpPr>
          <p:cNvPr id="83" name="AutoShape 37"/>
          <p:cNvSpPr>
            <a:spLocks noChangeArrowheads="1"/>
          </p:cNvSpPr>
          <p:nvPr/>
        </p:nvSpPr>
        <p:spPr bwMode="auto">
          <a:xfrm>
            <a:off x="3841488" y="2789203"/>
            <a:ext cx="1263912" cy="433387"/>
          </a:xfrm>
          <a:prstGeom prst="roundRect">
            <a:avLst>
              <a:gd name="adj" fmla="val 16667"/>
            </a:avLst>
          </a:prstGeom>
          <a:solidFill>
            <a:schemeClr val="accent2">
              <a:lumMod val="20000"/>
              <a:lumOff val="80000"/>
            </a:schemeClr>
          </a:solidFill>
          <a:ln w="9525">
            <a:solidFill>
              <a:schemeClr val="tx1"/>
            </a:solidFill>
            <a:round/>
            <a:headEnd/>
            <a:tailEnd/>
          </a:ln>
          <a:effectLst/>
        </p:spPr>
        <p:txBody>
          <a:bodyPr wrap="none" anchor="ctr"/>
          <a:lstStyle/>
          <a:p>
            <a:pPr algn="ctr" fontAlgn="base">
              <a:spcBef>
                <a:spcPct val="0"/>
              </a:spcBef>
              <a:spcAft>
                <a:spcPct val="0"/>
              </a:spcAft>
            </a:pPr>
            <a:r>
              <a:rPr lang="en-US" sz="2000" dirty="0" smtClean="0">
                <a:solidFill>
                  <a:srgbClr val="000000"/>
                </a:solidFill>
              </a:rPr>
              <a:t>Restarted</a:t>
            </a:r>
          </a:p>
        </p:txBody>
      </p:sp>
      <p:sp>
        <p:nvSpPr>
          <p:cNvPr id="35" name="Footer Placeholder 34"/>
          <p:cNvSpPr>
            <a:spLocks noGrp="1"/>
          </p:cNvSpPr>
          <p:nvPr>
            <p:ph type="ftr" sz="quarter" idx="10"/>
          </p:nvPr>
        </p:nvSpPr>
        <p:spPr/>
        <p:txBody>
          <a:bodyPr/>
          <a:lstStyle/>
          <a:p>
            <a:r>
              <a:rPr lang="en-US" smtClean="0"/>
              <a:t>AVACS Autumn School 2015</a:t>
            </a:r>
            <a:endParaRPr lang="en-GB"/>
          </a:p>
        </p:txBody>
      </p:sp>
      <p:sp>
        <p:nvSpPr>
          <p:cNvPr id="52" name="Slide Number Placeholder 51"/>
          <p:cNvSpPr>
            <a:spLocks noGrp="1"/>
          </p:cNvSpPr>
          <p:nvPr>
            <p:ph type="sldNum" sz="quarter" idx="11"/>
          </p:nvPr>
        </p:nvSpPr>
        <p:spPr/>
        <p:txBody>
          <a:bodyPr/>
          <a:lstStyle/>
          <a:p>
            <a:r>
              <a:rPr lang="en-GB" smtClean="0"/>
              <a:t>[</a:t>
            </a:r>
            <a:fld id="{54F96CD3-8413-44AB-95DB-31208A6B886D}" type="slidenum">
              <a:rPr lang="en-GB" smtClean="0"/>
              <a:pPr/>
              <a:t>16</a:t>
            </a:fld>
            <a:r>
              <a:rPr lang="en-GB" smtClean="0"/>
              <a:t>]</a:t>
            </a:r>
            <a:endParaRPr lang="en-GB" dirty="0"/>
          </a:p>
        </p:txBody>
      </p:sp>
    </p:spTree>
    <p:extLst>
      <p:ext uri="{BB962C8B-B14F-4D97-AF65-F5344CB8AC3E}">
        <p14:creationId xmlns:p14="http://schemas.microsoft.com/office/powerpoint/2010/main" val="62436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42" presetClass="path" presetSubtype="0" accel="50000" decel="50000" fill="hold" nodeType="withEffect">
                                  <p:stCondLst>
                                    <p:cond delay="0"/>
                                  </p:stCondLst>
                                  <p:childTnLst>
                                    <p:animMotion origin="layout" path="M 4.44444E-6 -2.83996E-6 L 0.33402 -0.02729 " pathEditMode="relative" rAng="0" ptsTypes="AA">
                                      <p:cBhvr>
                                        <p:cTn id="16" dur="1000" fill="hold"/>
                                        <p:tgtEl>
                                          <p:spTgt spid="43"/>
                                        </p:tgtEl>
                                        <p:attrNameLst>
                                          <p:attrName>ppt_x</p:attrName>
                                          <p:attrName>ppt_y</p:attrName>
                                        </p:attrNameLst>
                                      </p:cBhvr>
                                      <p:rCtr x="16701" y="-1364"/>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par>
                                <p:cTn id="25" presetID="42" presetClass="path" presetSubtype="0" accel="50000" decel="50000" fill="hold" nodeType="withEffect">
                                  <p:stCondLst>
                                    <p:cond delay="0"/>
                                  </p:stCondLst>
                                  <p:childTnLst>
                                    <p:animMotion origin="layout" path="M 2.77778E-7 -2.85846E-6 L 0.20017 0.00023 " pathEditMode="relative" rAng="0" ptsTypes="AA">
                                      <p:cBhvr>
                                        <p:cTn id="26" dur="1000" fill="hold"/>
                                        <p:tgtEl>
                                          <p:spTgt spid="51"/>
                                        </p:tgtEl>
                                        <p:attrNameLst>
                                          <p:attrName>ppt_x</p:attrName>
                                          <p:attrName>ppt_y</p:attrName>
                                        </p:attrNameLst>
                                      </p:cBhvr>
                                      <p:rCtr x="10000" y="0"/>
                                    </p:animMotion>
                                  </p:childTnLst>
                                </p:cTn>
                              </p:par>
                              <p:par>
                                <p:cTn id="27" presetID="1" presetClass="entr" presetSubtype="0" fill="hold" grpId="0" nodeType="withEffect">
                                  <p:stCondLst>
                                    <p:cond delay="0"/>
                                  </p:stCondLst>
                                  <p:childTnLst>
                                    <p:set>
                                      <p:cBhvr>
                                        <p:cTn id="28" dur="1" fill="hold">
                                          <p:stCondLst>
                                            <p:cond delay="0"/>
                                          </p:stCondLst>
                                        </p:cTn>
                                        <p:tgtEl>
                                          <p:spTgt spid="8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par>
                                <p:cTn id="37" presetID="42" presetClass="path" presetSubtype="0" accel="50000" decel="50000" fill="hold" nodeType="withEffect">
                                  <p:stCondLst>
                                    <p:cond delay="0"/>
                                  </p:stCondLst>
                                  <p:childTnLst>
                                    <p:animMotion origin="layout" path="M 0.20017 0.00023 L 0.39184 0.01133 " pathEditMode="relative" rAng="0" ptsTypes="AA">
                                      <p:cBhvr>
                                        <p:cTn id="38" dur="500" fill="hold"/>
                                        <p:tgtEl>
                                          <p:spTgt spid="51"/>
                                        </p:tgtEl>
                                        <p:attrNameLst>
                                          <p:attrName>ppt_x</p:attrName>
                                          <p:attrName>ppt_y</p:attrName>
                                        </p:attrNameLst>
                                      </p:cBhvr>
                                      <p:rCtr x="9583" y="555"/>
                                    </p:animMotion>
                                  </p:childTnLst>
                                </p:cTn>
                              </p:par>
                              <p:par>
                                <p:cTn id="39" presetID="1" presetClass="entr" presetSubtype="0" fill="hold" grpId="0" nodeType="withEffect">
                                  <p:stCondLst>
                                    <p:cond delay="0"/>
                                  </p:stCondLst>
                                  <p:childTnLst>
                                    <p:set>
                                      <p:cBhvr>
                                        <p:cTn id="40" dur="1" fill="hold">
                                          <p:stCondLst>
                                            <p:cond delay="0"/>
                                          </p:stCondLst>
                                        </p:cTn>
                                        <p:tgtEl>
                                          <p:spTgt spid="8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39184 0.01133 L 0.67517 0.08904 " pathEditMode="relative" rAng="0" ptsTypes="AA">
                                      <p:cBhvr>
                                        <p:cTn id="44" dur="1000" fill="hold"/>
                                        <p:tgtEl>
                                          <p:spTgt spid="51"/>
                                        </p:tgtEl>
                                        <p:attrNameLst>
                                          <p:attrName>ppt_x</p:attrName>
                                          <p:attrName>ppt_y</p:attrName>
                                        </p:attrNameLst>
                                      </p:cBhvr>
                                      <p:rCtr x="14167" y="3885"/>
                                    </p:animMotion>
                                  </p:childTnLst>
                                </p:cTn>
                              </p:par>
                              <p:par>
                                <p:cTn id="45" presetID="1" presetClass="entr" presetSubtype="0" fill="hold" grpId="0" nodeType="with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5" grpId="0" animBg="1"/>
      <p:bldP spid="66" grpId="0" animBg="1"/>
      <p:bldP spid="67" grpId="0" animBg="1"/>
      <p:bldP spid="73" grpId="0" animBg="1"/>
      <p:bldP spid="77" grpId="0" animBg="1"/>
      <p:bldP spid="78" grpId="0" animBg="1"/>
      <p:bldP spid="79" grpId="0" animBg="1"/>
      <p:bldP spid="80" grpId="0"/>
      <p:bldP spid="82" grpId="0" animBg="1"/>
      <p:bldP spid="8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256" t="19741" r="23214" b="10114"/>
          <a:stretch/>
        </p:blipFill>
        <p:spPr bwMode="auto">
          <a:xfrm>
            <a:off x="5455315" y="2134022"/>
            <a:ext cx="3515603" cy="3420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Train Crossing</a:t>
            </a:r>
            <a:endParaRPr lang="en-US" dirty="0"/>
          </a:p>
        </p:txBody>
      </p:sp>
      <p:sp>
        <p:nvSpPr>
          <p:cNvPr id="15" name="AutoShape 37"/>
          <p:cNvSpPr>
            <a:spLocks noChangeArrowheads="1"/>
          </p:cNvSpPr>
          <p:nvPr/>
        </p:nvSpPr>
        <p:spPr bwMode="auto">
          <a:xfrm>
            <a:off x="380999" y="1241995"/>
            <a:ext cx="649287" cy="433387"/>
          </a:xfrm>
          <a:prstGeom prst="roundRect">
            <a:avLst>
              <a:gd name="adj" fmla="val 16667"/>
            </a:avLst>
          </a:prstGeom>
          <a:solidFill>
            <a:schemeClr val="accent2">
              <a:lumMod val="20000"/>
              <a:lumOff val="80000"/>
            </a:schemeClr>
          </a:solidFill>
          <a:ln w="9525">
            <a:solidFill>
              <a:schemeClr val="tx1"/>
            </a:solidFill>
            <a:round/>
            <a:headEnd/>
            <a:tailEnd/>
          </a:ln>
          <a:effectLst/>
        </p:spPr>
        <p:txBody>
          <a:bodyPr wrap="none" anchor="ctr"/>
          <a:lstStyle/>
          <a:p>
            <a:pPr algn="ctr" fontAlgn="base">
              <a:spcBef>
                <a:spcPct val="0"/>
              </a:spcBef>
              <a:spcAft>
                <a:spcPct val="0"/>
              </a:spcAft>
            </a:pPr>
            <a:r>
              <a:rPr lang="en-US" sz="2000" dirty="0" smtClean="0">
                <a:solidFill>
                  <a:srgbClr val="000000"/>
                </a:solidFill>
              </a:rPr>
              <a:t>Safe</a:t>
            </a:r>
          </a:p>
        </p:txBody>
      </p:sp>
      <p:sp>
        <p:nvSpPr>
          <p:cNvPr id="16" name="AutoShape 37"/>
          <p:cNvSpPr>
            <a:spLocks noChangeArrowheads="1"/>
          </p:cNvSpPr>
          <p:nvPr/>
        </p:nvSpPr>
        <p:spPr bwMode="auto">
          <a:xfrm>
            <a:off x="1986843" y="1239915"/>
            <a:ext cx="1639887" cy="433387"/>
          </a:xfrm>
          <a:prstGeom prst="roundRect">
            <a:avLst>
              <a:gd name="adj" fmla="val 16667"/>
            </a:avLst>
          </a:prstGeom>
          <a:solidFill>
            <a:schemeClr val="accent2">
              <a:lumMod val="20000"/>
              <a:lumOff val="80000"/>
            </a:schemeClr>
          </a:solidFill>
          <a:ln w="9525">
            <a:solidFill>
              <a:schemeClr val="tx1"/>
            </a:solidFill>
            <a:round/>
            <a:headEnd/>
            <a:tailEnd/>
          </a:ln>
          <a:effectLst/>
        </p:spPr>
        <p:txBody>
          <a:bodyPr wrap="none" anchor="ctr"/>
          <a:lstStyle/>
          <a:p>
            <a:pPr algn="ctr" fontAlgn="base">
              <a:spcBef>
                <a:spcPct val="0"/>
              </a:spcBef>
              <a:spcAft>
                <a:spcPct val="0"/>
              </a:spcAft>
            </a:pPr>
            <a:r>
              <a:rPr lang="en-US" sz="2000" dirty="0" smtClean="0">
                <a:solidFill>
                  <a:srgbClr val="000000"/>
                </a:solidFill>
              </a:rPr>
              <a:t>Approaching</a:t>
            </a:r>
          </a:p>
        </p:txBody>
      </p:sp>
      <p:cxnSp>
        <p:nvCxnSpPr>
          <p:cNvPr id="17" name="Straight Arrow Connector 16"/>
          <p:cNvCxnSpPr>
            <a:stCxn id="15" idx="3"/>
            <a:endCxn id="16" idx="1"/>
          </p:cNvCxnSpPr>
          <p:nvPr/>
        </p:nvCxnSpPr>
        <p:spPr>
          <a:xfrm flipV="1">
            <a:off x="1030286" y="1456609"/>
            <a:ext cx="956557" cy="2080"/>
          </a:xfrm>
          <a:prstGeom prst="straightConnector1">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AutoShape 37"/>
          <p:cNvSpPr>
            <a:spLocks noChangeArrowheads="1"/>
          </p:cNvSpPr>
          <p:nvPr/>
        </p:nvSpPr>
        <p:spPr bwMode="auto">
          <a:xfrm>
            <a:off x="4361656" y="1239915"/>
            <a:ext cx="1639887" cy="433387"/>
          </a:xfrm>
          <a:prstGeom prst="roundRect">
            <a:avLst>
              <a:gd name="adj" fmla="val 16667"/>
            </a:avLst>
          </a:prstGeom>
          <a:solidFill>
            <a:schemeClr val="accent2">
              <a:lumMod val="20000"/>
              <a:lumOff val="80000"/>
            </a:schemeClr>
          </a:solidFill>
          <a:ln w="9525">
            <a:solidFill>
              <a:schemeClr val="tx1"/>
            </a:solidFill>
            <a:round/>
            <a:headEnd/>
            <a:tailEnd/>
          </a:ln>
          <a:effectLst/>
        </p:spPr>
        <p:txBody>
          <a:bodyPr wrap="none" anchor="ctr"/>
          <a:lstStyle/>
          <a:p>
            <a:pPr algn="ctr" fontAlgn="base">
              <a:spcBef>
                <a:spcPct val="0"/>
              </a:spcBef>
              <a:spcAft>
                <a:spcPct val="0"/>
              </a:spcAft>
            </a:pPr>
            <a:r>
              <a:rPr lang="en-US" sz="2000" dirty="0" smtClean="0"/>
              <a:t>Crossing</a:t>
            </a:r>
          </a:p>
        </p:txBody>
      </p:sp>
      <p:cxnSp>
        <p:nvCxnSpPr>
          <p:cNvPr id="19" name="Straight Arrow Connector 18"/>
          <p:cNvCxnSpPr>
            <a:stCxn id="16" idx="3"/>
            <a:endCxn id="18" idx="1"/>
          </p:cNvCxnSpPr>
          <p:nvPr/>
        </p:nvCxnSpPr>
        <p:spPr>
          <a:xfrm>
            <a:off x="3626730" y="1456609"/>
            <a:ext cx="734926" cy="0"/>
          </a:xfrm>
          <a:prstGeom prst="straightConnector1">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AutoShape 37"/>
          <p:cNvSpPr>
            <a:spLocks noChangeArrowheads="1"/>
          </p:cNvSpPr>
          <p:nvPr/>
        </p:nvSpPr>
        <p:spPr bwMode="auto">
          <a:xfrm>
            <a:off x="6781801" y="1239915"/>
            <a:ext cx="685800" cy="433387"/>
          </a:xfrm>
          <a:prstGeom prst="roundRect">
            <a:avLst>
              <a:gd name="adj" fmla="val 16667"/>
            </a:avLst>
          </a:prstGeom>
          <a:solidFill>
            <a:schemeClr val="accent2">
              <a:lumMod val="20000"/>
              <a:lumOff val="80000"/>
            </a:schemeClr>
          </a:solidFill>
          <a:ln w="9525">
            <a:solidFill>
              <a:schemeClr val="tx1"/>
            </a:solidFill>
            <a:round/>
            <a:headEnd/>
            <a:tailEnd/>
          </a:ln>
          <a:effectLst/>
        </p:spPr>
        <p:txBody>
          <a:bodyPr wrap="none" anchor="ctr"/>
          <a:lstStyle/>
          <a:p>
            <a:pPr algn="ctr" fontAlgn="base">
              <a:spcBef>
                <a:spcPct val="0"/>
              </a:spcBef>
              <a:spcAft>
                <a:spcPct val="0"/>
              </a:spcAft>
            </a:pPr>
            <a:r>
              <a:rPr lang="en-US" sz="2000" dirty="0" smtClean="0"/>
              <a:t>Safe</a:t>
            </a:r>
          </a:p>
        </p:txBody>
      </p:sp>
      <p:cxnSp>
        <p:nvCxnSpPr>
          <p:cNvPr id="21" name="Straight Arrow Connector 20"/>
          <p:cNvCxnSpPr>
            <a:stCxn id="18" idx="3"/>
            <a:endCxn id="20" idx="1"/>
          </p:cNvCxnSpPr>
          <p:nvPr/>
        </p:nvCxnSpPr>
        <p:spPr>
          <a:xfrm>
            <a:off x="6001543" y="1456609"/>
            <a:ext cx="780258" cy="0"/>
          </a:xfrm>
          <a:prstGeom prst="straightConnector1">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2" name="AutoShape 37"/>
          <p:cNvSpPr>
            <a:spLocks noChangeArrowheads="1"/>
          </p:cNvSpPr>
          <p:nvPr/>
        </p:nvSpPr>
        <p:spPr bwMode="auto">
          <a:xfrm>
            <a:off x="2233700" y="2030146"/>
            <a:ext cx="1146173" cy="433387"/>
          </a:xfrm>
          <a:prstGeom prst="roundRect">
            <a:avLst>
              <a:gd name="adj" fmla="val 16667"/>
            </a:avLst>
          </a:prstGeom>
          <a:solidFill>
            <a:schemeClr val="accent2">
              <a:lumMod val="20000"/>
              <a:lumOff val="80000"/>
            </a:schemeClr>
          </a:solidFill>
          <a:ln w="9525">
            <a:solidFill>
              <a:schemeClr val="tx1"/>
            </a:solidFill>
            <a:round/>
            <a:headEnd/>
            <a:tailEnd/>
          </a:ln>
          <a:effectLst/>
        </p:spPr>
        <p:txBody>
          <a:bodyPr wrap="none" anchor="ctr"/>
          <a:lstStyle/>
          <a:p>
            <a:pPr algn="ctr" fontAlgn="base">
              <a:spcBef>
                <a:spcPct val="0"/>
              </a:spcBef>
              <a:spcAft>
                <a:spcPct val="0"/>
              </a:spcAft>
            </a:pPr>
            <a:r>
              <a:rPr lang="en-US" sz="2000" dirty="0" smtClean="0">
                <a:solidFill>
                  <a:srgbClr val="000000"/>
                </a:solidFill>
              </a:rPr>
              <a:t>Stopped</a:t>
            </a:r>
          </a:p>
        </p:txBody>
      </p:sp>
      <p:cxnSp>
        <p:nvCxnSpPr>
          <p:cNvPr id="23" name="Straight Arrow Connector 22"/>
          <p:cNvCxnSpPr>
            <a:stCxn id="16" idx="2"/>
            <a:endCxn id="22" idx="0"/>
          </p:cNvCxnSpPr>
          <p:nvPr/>
        </p:nvCxnSpPr>
        <p:spPr>
          <a:xfrm>
            <a:off x="2806787" y="1673302"/>
            <a:ext cx="0" cy="356844"/>
          </a:xfrm>
          <a:prstGeom prst="straightConnector1">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4" name="AutoShape 37"/>
          <p:cNvSpPr>
            <a:spLocks noChangeArrowheads="1"/>
          </p:cNvSpPr>
          <p:nvPr/>
        </p:nvSpPr>
        <p:spPr bwMode="auto">
          <a:xfrm>
            <a:off x="4552155" y="2030146"/>
            <a:ext cx="1258888" cy="433387"/>
          </a:xfrm>
          <a:prstGeom prst="roundRect">
            <a:avLst>
              <a:gd name="adj" fmla="val 16667"/>
            </a:avLst>
          </a:prstGeom>
          <a:solidFill>
            <a:schemeClr val="accent2">
              <a:lumMod val="20000"/>
              <a:lumOff val="80000"/>
            </a:schemeClr>
          </a:solidFill>
          <a:ln w="9525">
            <a:solidFill>
              <a:schemeClr val="tx1"/>
            </a:solidFill>
            <a:round/>
            <a:headEnd/>
            <a:tailEnd/>
          </a:ln>
          <a:effectLst/>
        </p:spPr>
        <p:txBody>
          <a:bodyPr wrap="none" anchor="ctr"/>
          <a:lstStyle/>
          <a:p>
            <a:pPr algn="ctr" fontAlgn="base">
              <a:spcBef>
                <a:spcPct val="0"/>
              </a:spcBef>
              <a:spcAft>
                <a:spcPct val="0"/>
              </a:spcAft>
            </a:pPr>
            <a:r>
              <a:rPr lang="en-US" sz="2000" dirty="0" smtClean="0">
                <a:solidFill>
                  <a:srgbClr val="000000"/>
                </a:solidFill>
              </a:rPr>
              <a:t>Restarted</a:t>
            </a:r>
          </a:p>
        </p:txBody>
      </p:sp>
      <p:cxnSp>
        <p:nvCxnSpPr>
          <p:cNvPr id="25" name="Straight Arrow Connector 24"/>
          <p:cNvCxnSpPr>
            <a:stCxn id="22" idx="3"/>
            <a:endCxn id="24" idx="1"/>
          </p:cNvCxnSpPr>
          <p:nvPr/>
        </p:nvCxnSpPr>
        <p:spPr>
          <a:xfrm>
            <a:off x="3379873" y="2246840"/>
            <a:ext cx="1172282" cy="0"/>
          </a:xfrm>
          <a:prstGeom prst="straightConnector1">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4" idx="0"/>
            <a:endCxn id="18" idx="2"/>
          </p:cNvCxnSpPr>
          <p:nvPr/>
        </p:nvCxnSpPr>
        <p:spPr>
          <a:xfrm flipV="1">
            <a:off x="5181599" y="1673302"/>
            <a:ext cx="1" cy="356844"/>
          </a:xfrm>
          <a:prstGeom prst="straightConnector1">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994034" y="3144004"/>
            <a:ext cx="0" cy="527547"/>
          </a:xfrm>
          <a:prstGeom prst="straightConnector1">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1813977" y="3085855"/>
            <a:ext cx="1000128" cy="797241"/>
          </a:xfrm>
          <a:prstGeom prst="straightConnector1">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1325998" y="2834180"/>
            <a:ext cx="1488107" cy="0"/>
          </a:xfrm>
          <a:prstGeom prst="straightConnector1">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994034" y="4129580"/>
            <a:ext cx="1114791" cy="1143000"/>
          </a:xfrm>
          <a:prstGeom prst="straightConnector1">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2681910" y="4701080"/>
            <a:ext cx="944821" cy="751184"/>
          </a:xfrm>
          <a:prstGeom prst="straightConnector1">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3626731" y="3144004"/>
            <a:ext cx="0" cy="1055095"/>
          </a:xfrm>
          <a:prstGeom prst="straightConnector1">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4" name="Right Arrow 103"/>
          <p:cNvSpPr/>
          <p:nvPr/>
        </p:nvSpPr>
        <p:spPr>
          <a:xfrm>
            <a:off x="4361656" y="3560383"/>
            <a:ext cx="876420" cy="721597"/>
          </a:xfrm>
          <a:prstGeom prst="rightArrow">
            <a:avLst/>
          </a:prstGeom>
          <a:solidFill>
            <a:schemeClr val="accent2">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p:nvSpPr>
        <p:spPr>
          <a:xfrm>
            <a:off x="1459855" y="1595761"/>
            <a:ext cx="2166875" cy="588885"/>
          </a:xfrm>
          <a:prstGeom prst="round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rPr>
              <a:t>Add </a:t>
            </a:r>
            <a:r>
              <a:rPr lang="en-US" sz="1800" b="1" dirty="0" smtClean="0">
                <a:solidFill>
                  <a:srgbClr val="FF0000"/>
                </a:solidFill>
              </a:rPr>
              <a:t>timing</a:t>
            </a:r>
            <a:r>
              <a:rPr lang="en-US" sz="1800" dirty="0" smtClean="0">
                <a:solidFill>
                  <a:schemeClr val="tx1"/>
                </a:solidFill>
              </a:rPr>
              <a:t>+ synchronization</a:t>
            </a:r>
            <a:endParaRPr lang="en-US" sz="1800" dirty="0">
              <a:solidFill>
                <a:schemeClr val="tx1"/>
              </a:solidFill>
            </a:endParaRPr>
          </a:p>
        </p:txBody>
      </p:sp>
      <p:sp>
        <p:nvSpPr>
          <p:cNvPr id="3" name="Footer Placeholder 2"/>
          <p:cNvSpPr>
            <a:spLocks noGrp="1"/>
          </p:cNvSpPr>
          <p:nvPr>
            <p:ph type="ftr" sz="quarter" idx="10"/>
          </p:nvPr>
        </p:nvSpPr>
        <p:spPr/>
        <p:txBody>
          <a:bodyPr/>
          <a:lstStyle/>
          <a:p>
            <a:r>
              <a:rPr lang="en-US" smtClean="0"/>
              <a:t>AVACS Autumn School 2015</a:t>
            </a:r>
            <a:endParaRPr lang="en-GB"/>
          </a:p>
        </p:txBody>
      </p:sp>
      <p:sp>
        <p:nvSpPr>
          <p:cNvPr id="4" name="Slide Number Placeholder 3"/>
          <p:cNvSpPr>
            <a:spLocks noGrp="1"/>
          </p:cNvSpPr>
          <p:nvPr>
            <p:ph type="sldNum" sz="quarter" idx="11"/>
          </p:nvPr>
        </p:nvSpPr>
        <p:spPr/>
        <p:txBody>
          <a:bodyPr/>
          <a:lstStyle/>
          <a:p>
            <a:r>
              <a:rPr lang="en-GB" smtClean="0"/>
              <a:t>[</a:t>
            </a:r>
            <a:fld id="{54F96CD3-8413-44AB-95DB-31208A6B886D}" type="slidenum">
              <a:rPr lang="en-GB" smtClean="0"/>
              <a:pPr/>
              <a:t>17</a:t>
            </a:fld>
            <a:r>
              <a:rPr lang="en-GB" smtClean="0"/>
              <a:t>]</a:t>
            </a:r>
            <a:endParaRPr lang="en-GB" dirty="0"/>
          </a:p>
        </p:txBody>
      </p:sp>
    </p:spTree>
    <p:extLst>
      <p:ext uri="{BB962C8B-B14F-4D97-AF65-F5344CB8AC3E}">
        <p14:creationId xmlns:p14="http://schemas.microsoft.com/office/powerpoint/2010/main" val="217520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4.4483E-6 L 0.03125 0.21166 " pathEditMode="relative" rAng="0" ptsTypes="AA">
                                      <p:cBhvr>
                                        <p:cTn id="6" dur="1000" fill="hold"/>
                                        <p:tgtEl>
                                          <p:spTgt spid="15"/>
                                        </p:tgtEl>
                                        <p:attrNameLst>
                                          <p:attrName>ppt_x</p:attrName>
                                          <p:attrName>ppt_y</p:attrName>
                                        </p:attrNameLst>
                                      </p:cBhvr>
                                      <p:rCtr x="1563" y="10571"/>
                                    </p:animMotion>
                                  </p:childTnLst>
                                </p:cTn>
                              </p:par>
                              <p:par>
                                <p:cTn id="7" presetID="42" presetClass="path" presetSubtype="0" accel="50000" decel="50000" fill="hold" grpId="0" nodeType="withEffect">
                                  <p:stCondLst>
                                    <p:cond delay="0"/>
                                  </p:stCondLst>
                                  <p:childTnLst>
                                    <p:animMotion origin="layout" path="M -4.44444E-6 -3.12746E-6 L -0.19861 0.35624 " pathEditMode="relative" rAng="0" ptsTypes="AA">
                                      <p:cBhvr>
                                        <p:cTn id="8" dur="1000" fill="hold"/>
                                        <p:tgtEl>
                                          <p:spTgt spid="16"/>
                                        </p:tgtEl>
                                        <p:attrNameLst>
                                          <p:attrName>ppt_x</p:attrName>
                                          <p:attrName>ppt_y</p:attrName>
                                        </p:attrNameLst>
                                      </p:cBhvr>
                                      <p:rCtr x="-9931" y="17812"/>
                                    </p:animMotion>
                                  </p:childTnLst>
                                </p:cTn>
                              </p:par>
                              <p:par>
                                <p:cTn id="9" presetID="42" presetClass="path" presetSubtype="0" accel="50000" decel="50000" fill="hold" grpId="0" nodeType="withEffect">
                                  <p:stCondLst>
                                    <p:cond delay="0"/>
                                  </p:stCondLst>
                                  <p:childTnLst>
                                    <p:animMotion origin="layout" path="M -4.44444E-6 -9.06778E-7 L -0.07361 0.47421 " pathEditMode="relative" rAng="0" ptsTypes="AA">
                                      <p:cBhvr>
                                        <p:cTn id="10" dur="1000" fill="hold"/>
                                        <p:tgtEl>
                                          <p:spTgt spid="22"/>
                                        </p:tgtEl>
                                        <p:attrNameLst>
                                          <p:attrName>ppt_x</p:attrName>
                                          <p:attrName>ppt_y</p:attrName>
                                        </p:attrNameLst>
                                      </p:cBhvr>
                                      <p:rCtr x="-3681" y="23710"/>
                                    </p:animMotion>
                                  </p:childTnLst>
                                </p:cTn>
                              </p:par>
                              <p:par>
                                <p:cTn id="11" presetID="42" presetClass="path" presetSubtype="0" accel="50000" decel="50000" fill="hold" grpId="0" nodeType="withEffect">
                                  <p:stCondLst>
                                    <p:cond delay="0"/>
                                  </p:stCondLst>
                                  <p:childTnLst>
                                    <p:animMotion origin="layout" path="M -3.05556E-6 -3.12746E-6 L -0.16649 0.21189 " pathEditMode="relative" rAng="0" ptsTypes="AA">
                                      <p:cBhvr>
                                        <p:cTn id="12" dur="1000" fill="hold"/>
                                        <p:tgtEl>
                                          <p:spTgt spid="18"/>
                                        </p:tgtEl>
                                        <p:attrNameLst>
                                          <p:attrName>ppt_x</p:attrName>
                                          <p:attrName>ppt_y</p:attrName>
                                        </p:attrNameLst>
                                      </p:cBhvr>
                                      <p:rCtr x="-8333" y="10594"/>
                                    </p:animMotion>
                                  </p:childTnLst>
                                </p:cTn>
                              </p:par>
                              <p:par>
                                <p:cTn id="13" presetID="42" presetClass="path" presetSubtype="0" accel="50000" decel="50000" fill="hold" grpId="0" nodeType="withEffect">
                                  <p:stCondLst>
                                    <p:cond delay="0"/>
                                  </p:stCondLst>
                                  <p:childTnLst>
                                    <p:animMotion origin="layout" path="M -3.05556E-6 -9.06778E-7 L -0.16649 0.31876 " pathEditMode="relative" rAng="0" ptsTypes="AA">
                                      <p:cBhvr>
                                        <p:cTn id="14" dur="1000" fill="hold"/>
                                        <p:tgtEl>
                                          <p:spTgt spid="24"/>
                                        </p:tgtEl>
                                        <p:attrNameLst>
                                          <p:attrName>ppt_x</p:attrName>
                                          <p:attrName>ppt_y</p:attrName>
                                        </p:attrNameLst>
                                      </p:cBhvr>
                                      <p:rCtr x="-8333" y="15938"/>
                                    </p:animMotion>
                                  </p:childTnLst>
                                </p:cTn>
                              </p:par>
                              <p:par>
                                <p:cTn id="15" presetID="42" presetClass="path" presetSubtype="0" accel="50000" decel="50000" fill="hold" grpId="0" nodeType="withEffect">
                                  <p:stCondLst>
                                    <p:cond delay="0"/>
                                  </p:stCondLst>
                                  <p:childTnLst>
                                    <p:animMotion origin="layout" path="M 3.33333E-6 -3.12746E-6 L -0.67084 0.21189 " pathEditMode="relative" rAng="0" ptsTypes="AA">
                                      <p:cBhvr>
                                        <p:cTn id="16" dur="1000" fill="hold"/>
                                        <p:tgtEl>
                                          <p:spTgt spid="20"/>
                                        </p:tgtEl>
                                        <p:attrNameLst>
                                          <p:attrName>ppt_x</p:attrName>
                                          <p:attrName>ppt_y</p:attrName>
                                        </p:attrNameLst>
                                      </p:cBhvr>
                                      <p:rCtr x="-33542" y="10594"/>
                                    </p:animMotion>
                                  </p:childTnLst>
                                </p:cTn>
                              </p:par>
                              <p:par>
                                <p:cTn id="17" presetID="10" presetClass="exit" presetSubtype="0" fill="hold" nodeType="withEffect">
                                  <p:stCondLst>
                                    <p:cond delay="0"/>
                                  </p:stCondLst>
                                  <p:childTnLst>
                                    <p:animEffect transition="out" filter="fade">
                                      <p:cBhvr>
                                        <p:cTn id="18" dur="1000"/>
                                        <p:tgtEl>
                                          <p:spTgt spid="17"/>
                                        </p:tgtEl>
                                      </p:cBhvr>
                                    </p:animEffect>
                                    <p:set>
                                      <p:cBhvr>
                                        <p:cTn id="19" dur="1" fill="hold">
                                          <p:stCondLst>
                                            <p:cond delay="999"/>
                                          </p:stCondLst>
                                        </p:cTn>
                                        <p:tgtEl>
                                          <p:spTgt spid="1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19"/>
                                        </p:tgtEl>
                                      </p:cBhvr>
                                    </p:animEffect>
                                    <p:set>
                                      <p:cBhvr>
                                        <p:cTn id="22" dur="1" fill="hold">
                                          <p:stCondLst>
                                            <p:cond delay="999"/>
                                          </p:stCondLst>
                                        </p:cTn>
                                        <p:tgtEl>
                                          <p:spTgt spid="19"/>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23"/>
                                        </p:tgtEl>
                                      </p:cBhvr>
                                    </p:animEffect>
                                    <p:set>
                                      <p:cBhvr>
                                        <p:cTn id="25" dur="1" fill="hold">
                                          <p:stCondLst>
                                            <p:cond delay="999"/>
                                          </p:stCondLst>
                                        </p:cTn>
                                        <p:tgtEl>
                                          <p:spTgt spid="2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25"/>
                                        </p:tgtEl>
                                      </p:cBhvr>
                                    </p:animEffect>
                                    <p:set>
                                      <p:cBhvr>
                                        <p:cTn id="28" dur="1" fill="hold">
                                          <p:stCondLst>
                                            <p:cond delay="999"/>
                                          </p:stCondLst>
                                        </p:cTn>
                                        <p:tgtEl>
                                          <p:spTgt spid="25"/>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21"/>
                                        </p:tgtEl>
                                      </p:cBhvr>
                                    </p:animEffect>
                                    <p:set>
                                      <p:cBhvr>
                                        <p:cTn id="31" dur="1" fill="hold">
                                          <p:stCondLst>
                                            <p:cond delay="999"/>
                                          </p:stCondLst>
                                        </p:cTn>
                                        <p:tgtEl>
                                          <p:spTgt spid="21"/>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1000"/>
                                        <p:tgtEl>
                                          <p:spTgt spid="27"/>
                                        </p:tgtEl>
                                      </p:cBhvr>
                                    </p:animEffect>
                                    <p:set>
                                      <p:cBhvr>
                                        <p:cTn id="34" dur="1" fill="hold">
                                          <p:stCondLst>
                                            <p:cond delay="999"/>
                                          </p:stCondLst>
                                        </p:cTn>
                                        <p:tgtEl>
                                          <p:spTgt spid="27"/>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fade">
                                      <p:cBhvr>
                                        <p:cTn id="37" dur="1000"/>
                                        <p:tgtEl>
                                          <p:spTgt spid="63"/>
                                        </p:tgtEl>
                                      </p:cBhvr>
                                    </p:animEffect>
                                  </p:childTnLst>
                                </p:cTn>
                              </p:par>
                              <p:par>
                                <p:cTn id="38" presetID="10" presetClass="entr" presetSubtype="0" fill="hold" nodeType="with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fade">
                                      <p:cBhvr>
                                        <p:cTn id="40" dur="1000"/>
                                        <p:tgtEl>
                                          <p:spTgt spid="59"/>
                                        </p:tgtEl>
                                      </p:cBhvr>
                                    </p:animEffect>
                                  </p:childTnLst>
                                </p:cTn>
                              </p:par>
                              <p:par>
                                <p:cTn id="41" presetID="10" presetClass="entr" presetSubtype="0" fill="hold" nodeType="with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1000"/>
                                        <p:tgtEl>
                                          <p:spTgt spid="61"/>
                                        </p:tgtEl>
                                      </p:cBhvr>
                                    </p:animEffect>
                                  </p:childTnLst>
                                </p:cTn>
                              </p:par>
                              <p:par>
                                <p:cTn id="44" presetID="10" presetClass="entr" presetSubtype="0" fill="hold" nodeType="with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fade">
                                      <p:cBhvr>
                                        <p:cTn id="46" dur="1000"/>
                                        <p:tgtEl>
                                          <p:spTgt spid="69"/>
                                        </p:tgtEl>
                                      </p:cBhvr>
                                    </p:animEffect>
                                  </p:childTnLst>
                                </p:cTn>
                              </p:par>
                              <p:par>
                                <p:cTn id="47" presetID="10" presetClass="entr" presetSubtype="0" fill="hold" nodeType="with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fade">
                                      <p:cBhvr>
                                        <p:cTn id="49" dur="1000"/>
                                        <p:tgtEl>
                                          <p:spTgt spid="65"/>
                                        </p:tgtEl>
                                      </p:cBhvr>
                                    </p:animEffect>
                                  </p:childTnLst>
                                </p:cTn>
                              </p:par>
                              <p:par>
                                <p:cTn id="50" presetID="10" presetClass="entr" presetSubtype="0" fill="hold" nodeType="withEffect">
                                  <p:stCondLst>
                                    <p:cond delay="0"/>
                                  </p:stCondLst>
                                  <p:childTnLst>
                                    <p:set>
                                      <p:cBhvr>
                                        <p:cTn id="51" dur="1" fill="hold">
                                          <p:stCondLst>
                                            <p:cond delay="0"/>
                                          </p:stCondLst>
                                        </p:cTn>
                                        <p:tgtEl>
                                          <p:spTgt spid="67"/>
                                        </p:tgtEl>
                                        <p:attrNameLst>
                                          <p:attrName>style.visibility</p:attrName>
                                        </p:attrNameLst>
                                      </p:cBhvr>
                                      <p:to>
                                        <p:strVal val="visible"/>
                                      </p:to>
                                    </p:set>
                                    <p:animEffect transition="in" filter="fade">
                                      <p:cBhvr>
                                        <p:cTn id="52" dur="1000"/>
                                        <p:tgtEl>
                                          <p:spTgt spid="67"/>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20" grpId="0" animBg="1"/>
      <p:bldP spid="22" grpId="0" animBg="1"/>
      <p:bldP spid="24" grpId="0" animBg="1"/>
      <p:bldP spid="104" grpId="0" animBg="1"/>
      <p:bldP spid="10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0674" name="Picture 2"/>
          <p:cNvPicPr>
            <a:picLocks noChangeAspect="1" noChangeArrowheads="1"/>
          </p:cNvPicPr>
          <p:nvPr/>
        </p:nvPicPr>
        <p:blipFill>
          <a:blip r:embed="rId2"/>
          <a:srcRect l="31111" t="16000" r="18611" b="5778"/>
          <a:stretch>
            <a:fillRect/>
          </a:stretch>
        </p:blipFill>
        <p:spPr bwMode="auto">
          <a:xfrm>
            <a:off x="2358565" y="1278320"/>
            <a:ext cx="4545157" cy="4419600"/>
          </a:xfrm>
          <a:prstGeom prst="rect">
            <a:avLst/>
          </a:prstGeom>
          <a:noFill/>
          <a:ln w="9525">
            <a:noFill/>
            <a:miter lim="800000"/>
            <a:headEnd/>
            <a:tailEnd/>
          </a:ln>
          <a:effectLst/>
        </p:spPr>
      </p:pic>
      <p:sp>
        <p:nvSpPr>
          <p:cNvPr id="1284098" name="Rectangle 2"/>
          <p:cNvSpPr>
            <a:spLocks noGrp="1" noChangeArrowheads="1"/>
          </p:cNvSpPr>
          <p:nvPr>
            <p:ph type="title"/>
          </p:nvPr>
        </p:nvSpPr>
        <p:spPr/>
        <p:txBody>
          <a:bodyPr/>
          <a:lstStyle/>
          <a:p>
            <a:r>
              <a:rPr lang="en-US" dirty="0"/>
              <a:t>Timed </a:t>
            </a:r>
            <a:r>
              <a:rPr lang="en-US" dirty="0" smtClean="0"/>
              <a:t>Automata </a:t>
            </a:r>
            <a:r>
              <a:rPr lang="en-US" sz="2800" b="0" dirty="0" smtClean="0">
                <a:solidFill>
                  <a:schemeClr val="tx1">
                    <a:lumMod val="75000"/>
                    <a:lumOff val="25000"/>
                  </a:schemeClr>
                </a:solidFill>
              </a:rPr>
              <a:t>[Train]</a:t>
            </a:r>
            <a:endParaRPr lang="en-US" sz="2800" b="0" dirty="0">
              <a:solidFill>
                <a:schemeClr val="tx1">
                  <a:lumMod val="75000"/>
                  <a:lumOff val="25000"/>
                </a:schemeClr>
              </a:solidFill>
            </a:endParaRPr>
          </a:p>
        </p:txBody>
      </p:sp>
      <p:sp>
        <p:nvSpPr>
          <p:cNvPr id="1284106" name="Text Box 10"/>
          <p:cNvSpPr txBox="1">
            <a:spLocks noChangeArrowheads="1"/>
          </p:cNvSpPr>
          <p:nvPr/>
        </p:nvSpPr>
        <p:spPr bwMode="auto">
          <a:xfrm>
            <a:off x="6057900" y="38100"/>
            <a:ext cx="2958159" cy="648512"/>
          </a:xfrm>
          <a:prstGeom prst="rect">
            <a:avLst/>
          </a:prstGeom>
          <a:solidFill>
            <a:schemeClr val="accent2"/>
          </a:solidFill>
          <a:ln w="28575">
            <a:noFill/>
            <a:miter lim="800000"/>
            <a:headEnd/>
            <a:tailEnd/>
          </a:ln>
          <a:effectLst/>
        </p:spPr>
        <p:txBody>
          <a:bodyPr wrap="none" lIns="90000" tIns="46800" rIns="90000" bIns="46800">
            <a:spAutoFit/>
          </a:bodyPr>
          <a:lstStyle/>
          <a:p>
            <a:pPr algn="r"/>
            <a:r>
              <a:rPr lang="en-US" b="1" dirty="0"/>
              <a:t>= </a:t>
            </a:r>
            <a:r>
              <a:rPr lang="en-US" b="1" dirty="0" smtClean="0"/>
              <a:t>       </a:t>
            </a:r>
            <a:r>
              <a:rPr lang="en-US" b="1" dirty="0" smtClean="0">
                <a:solidFill>
                  <a:srgbClr val="009900"/>
                </a:solidFill>
              </a:rPr>
              <a:t>Finite </a:t>
            </a:r>
            <a:r>
              <a:rPr lang="en-US" b="1" dirty="0">
                <a:solidFill>
                  <a:srgbClr val="009900"/>
                </a:solidFill>
              </a:rPr>
              <a:t>State </a:t>
            </a:r>
            <a:r>
              <a:rPr lang="en-US" b="1" dirty="0" smtClean="0">
                <a:solidFill>
                  <a:srgbClr val="009900"/>
                </a:solidFill>
              </a:rPr>
              <a:t>Control</a:t>
            </a:r>
          </a:p>
          <a:p>
            <a:pPr algn="r"/>
            <a:r>
              <a:rPr lang="en-US" b="1" dirty="0" smtClean="0"/>
              <a:t>      +  </a:t>
            </a:r>
            <a:r>
              <a:rPr lang="en-US" b="1" dirty="0" smtClean="0">
                <a:solidFill>
                  <a:srgbClr val="FF0000"/>
                </a:solidFill>
              </a:rPr>
              <a:t>Real </a:t>
            </a:r>
            <a:r>
              <a:rPr lang="en-US" b="1" dirty="0">
                <a:solidFill>
                  <a:srgbClr val="FF0000"/>
                </a:solidFill>
              </a:rPr>
              <a:t>Valued Clocks</a:t>
            </a:r>
          </a:p>
        </p:txBody>
      </p:sp>
      <p:sp>
        <p:nvSpPr>
          <p:cNvPr id="1284107" name="AutoShape 11"/>
          <p:cNvSpPr>
            <a:spLocks/>
          </p:cNvSpPr>
          <p:nvPr/>
        </p:nvSpPr>
        <p:spPr bwMode="auto">
          <a:xfrm>
            <a:off x="7006765" y="1622808"/>
            <a:ext cx="1360488" cy="398462"/>
          </a:xfrm>
          <a:prstGeom prst="borderCallout1">
            <a:avLst>
              <a:gd name="adj1" fmla="val 119125"/>
              <a:gd name="adj2" fmla="val 91597"/>
              <a:gd name="adj3" fmla="val 116457"/>
              <a:gd name="adj4" fmla="val -25223"/>
            </a:avLst>
          </a:prstGeom>
          <a:solidFill>
            <a:srgbClr val="CCCCFF"/>
          </a:solidFill>
          <a:ln w="12700">
            <a:solidFill>
              <a:srgbClr val="777777"/>
            </a:solidFill>
            <a:miter lim="800000"/>
            <a:headEnd/>
            <a:tailEnd/>
          </a:ln>
          <a:effectLst/>
        </p:spPr>
        <p:txBody>
          <a:bodyPr lIns="90000" tIns="46800" rIns="90000" bIns="46800"/>
          <a:lstStyle/>
          <a:p>
            <a:r>
              <a:rPr lang="en-US" dirty="0">
                <a:solidFill>
                  <a:schemeClr val="tx2"/>
                </a:solidFill>
              </a:rPr>
              <a:t>invariants</a:t>
            </a:r>
          </a:p>
        </p:txBody>
      </p:sp>
      <p:sp>
        <p:nvSpPr>
          <p:cNvPr id="1284108" name="AutoShape 12"/>
          <p:cNvSpPr>
            <a:spLocks/>
          </p:cNvSpPr>
          <p:nvPr/>
        </p:nvSpPr>
        <p:spPr bwMode="auto">
          <a:xfrm>
            <a:off x="7349665" y="3335720"/>
            <a:ext cx="1069975" cy="454025"/>
          </a:xfrm>
          <a:prstGeom prst="borderCallout1">
            <a:avLst>
              <a:gd name="adj1" fmla="val -16782"/>
              <a:gd name="adj2" fmla="val 89319"/>
              <a:gd name="adj3" fmla="val -47226"/>
              <a:gd name="adj4" fmla="val -81670"/>
            </a:avLst>
          </a:prstGeom>
          <a:solidFill>
            <a:srgbClr val="CCCCFF"/>
          </a:solidFill>
          <a:ln w="12700">
            <a:solidFill>
              <a:srgbClr val="777777"/>
            </a:solidFill>
            <a:miter lim="800000"/>
            <a:headEnd/>
            <a:tailEnd/>
          </a:ln>
          <a:effectLst/>
        </p:spPr>
        <p:txBody>
          <a:bodyPr lIns="90000" tIns="46800" rIns="90000" bIns="46800"/>
          <a:lstStyle/>
          <a:p>
            <a:r>
              <a:rPr lang="en-US" dirty="0">
                <a:solidFill>
                  <a:schemeClr val="tx2"/>
                </a:solidFill>
              </a:rPr>
              <a:t>Guards</a:t>
            </a:r>
          </a:p>
        </p:txBody>
      </p:sp>
      <p:sp>
        <p:nvSpPr>
          <p:cNvPr id="1284109" name="AutoShape 13"/>
          <p:cNvSpPr>
            <a:spLocks/>
          </p:cNvSpPr>
          <p:nvPr/>
        </p:nvSpPr>
        <p:spPr bwMode="auto">
          <a:xfrm>
            <a:off x="6452728" y="4885121"/>
            <a:ext cx="2459037" cy="323850"/>
          </a:xfrm>
          <a:prstGeom prst="borderCallout1">
            <a:avLst>
              <a:gd name="adj1" fmla="val -23528"/>
              <a:gd name="adj2" fmla="val 95352"/>
              <a:gd name="adj3" fmla="val -39944"/>
              <a:gd name="adj4" fmla="val -11490"/>
            </a:avLst>
          </a:prstGeom>
          <a:solidFill>
            <a:srgbClr val="CCCCFF"/>
          </a:solidFill>
          <a:ln w="12700">
            <a:solidFill>
              <a:srgbClr val="777777"/>
            </a:solidFill>
            <a:miter lim="800000"/>
            <a:headEnd/>
            <a:tailEnd/>
          </a:ln>
          <a:effectLst/>
        </p:spPr>
        <p:txBody>
          <a:bodyPr lIns="90000" tIns="46800" rIns="90000" bIns="46800"/>
          <a:lstStyle/>
          <a:p>
            <a:r>
              <a:rPr lang="en-US">
                <a:solidFill>
                  <a:schemeClr val="tx2"/>
                </a:solidFill>
              </a:rPr>
              <a:t>Synchronizations</a:t>
            </a:r>
          </a:p>
        </p:txBody>
      </p:sp>
      <p:sp>
        <p:nvSpPr>
          <p:cNvPr id="1284110" name="AutoShape 14"/>
          <p:cNvSpPr>
            <a:spLocks/>
          </p:cNvSpPr>
          <p:nvPr/>
        </p:nvSpPr>
        <p:spPr bwMode="auto">
          <a:xfrm>
            <a:off x="453565" y="3183320"/>
            <a:ext cx="1447800" cy="411162"/>
          </a:xfrm>
          <a:prstGeom prst="borderCallout1">
            <a:avLst>
              <a:gd name="adj1" fmla="val -18532"/>
              <a:gd name="adj2" fmla="val 7894"/>
              <a:gd name="adj3" fmla="val -65080"/>
              <a:gd name="adj4" fmla="val 166120"/>
            </a:avLst>
          </a:prstGeom>
          <a:solidFill>
            <a:srgbClr val="CCCCFF"/>
          </a:solidFill>
          <a:ln w="12700">
            <a:solidFill>
              <a:srgbClr val="777777"/>
            </a:solidFill>
            <a:miter lim="800000"/>
            <a:headEnd/>
            <a:tailEnd/>
          </a:ln>
          <a:effectLst/>
        </p:spPr>
        <p:txBody>
          <a:bodyPr lIns="90000" tIns="46800" rIns="90000" bIns="46800"/>
          <a:lstStyle/>
          <a:p>
            <a:r>
              <a:rPr lang="en-US">
                <a:solidFill>
                  <a:schemeClr val="tx2"/>
                </a:solidFill>
              </a:rPr>
              <a:t>Resets</a:t>
            </a:r>
          </a:p>
        </p:txBody>
      </p:sp>
      <p:sp>
        <p:nvSpPr>
          <p:cNvPr id="15" name="Slide Number Placeholder 14"/>
          <p:cNvSpPr>
            <a:spLocks noGrp="1"/>
          </p:cNvSpPr>
          <p:nvPr>
            <p:ph type="sldNum" sz="quarter" idx="4"/>
          </p:nvPr>
        </p:nvSpPr>
        <p:spPr/>
        <p:txBody>
          <a:bodyPr/>
          <a:lstStyle/>
          <a:p>
            <a:r>
              <a:rPr lang="en-GB" smtClean="0"/>
              <a:t>Kim Larsen [</a:t>
            </a:r>
            <a:fld id="{3C55F532-70EC-4BB0-8F7B-D5093D26A9F4}" type="slidenum">
              <a:rPr lang="en-GB" smtClean="0"/>
              <a:pPr/>
              <a:t>18</a:t>
            </a:fld>
            <a:r>
              <a:rPr lang="en-GB" smtClean="0"/>
              <a:t>]</a:t>
            </a:r>
            <a:endParaRPr lang="en-GB" dirty="0"/>
          </a:p>
        </p:txBody>
      </p:sp>
      <p:sp>
        <p:nvSpPr>
          <p:cNvPr id="16" name="Footer Placeholder 15"/>
          <p:cNvSpPr>
            <a:spLocks noGrp="1"/>
          </p:cNvSpPr>
          <p:nvPr>
            <p:ph type="ftr" sz="quarter" idx="3"/>
          </p:nvPr>
        </p:nvSpPr>
        <p:spPr/>
        <p:txBody>
          <a:bodyPr/>
          <a:lstStyle/>
          <a:p>
            <a:r>
              <a:rPr lang="en-US" smtClean="0"/>
              <a:t>AVACS Autumn School 2015</a:t>
            </a:r>
            <a:endParaRPr lang="en-GB" dirty="0"/>
          </a:p>
        </p:txBody>
      </p:sp>
      <p:sp>
        <p:nvSpPr>
          <p:cNvPr id="2" name="TextBox 1"/>
          <p:cNvSpPr txBox="1"/>
          <p:nvPr/>
        </p:nvSpPr>
        <p:spPr>
          <a:xfrm>
            <a:off x="78615" y="5032236"/>
            <a:ext cx="3199915" cy="1200329"/>
          </a:xfrm>
          <a:prstGeom prst="rect">
            <a:avLst/>
          </a:prstGeom>
          <a:solidFill>
            <a:schemeClr val="bg1">
              <a:lumMod val="85000"/>
            </a:schemeClr>
          </a:solidFill>
        </p:spPr>
        <p:txBody>
          <a:bodyPr wrap="none" rtlCol="0">
            <a:spAutoFit/>
          </a:bodyPr>
          <a:lstStyle/>
          <a:p>
            <a:pPr algn="l"/>
            <a:r>
              <a:rPr lang="da-DK" b="1" dirty="0" smtClean="0">
                <a:latin typeface="+mn-lt"/>
              </a:rPr>
              <a:t>SEMANTICS</a:t>
            </a:r>
          </a:p>
          <a:p>
            <a:pPr algn="l"/>
            <a:r>
              <a:rPr lang="da-DK" dirty="0" smtClean="0">
                <a:latin typeface="+mn-lt"/>
              </a:rPr>
              <a:t>( </a:t>
            </a:r>
            <a:r>
              <a:rPr lang="da-DK" dirty="0" err="1" smtClean="0">
                <a:latin typeface="+mn-lt"/>
              </a:rPr>
              <a:t>Appr</a:t>
            </a:r>
            <a:r>
              <a:rPr lang="da-DK" dirty="0" smtClean="0">
                <a:latin typeface="+mn-lt"/>
              </a:rPr>
              <a:t> , x=0 ) 	</a:t>
            </a:r>
            <a:r>
              <a:rPr lang="da-DK" dirty="0" smtClean="0">
                <a:solidFill>
                  <a:srgbClr val="C00000"/>
                </a:solidFill>
                <a:latin typeface="+mn-lt"/>
              </a:rPr>
              <a:t>-</a:t>
            </a:r>
            <a:r>
              <a:rPr lang="da-DK" dirty="0" smtClean="0">
                <a:solidFill>
                  <a:srgbClr val="5C5CD6"/>
                </a:solidFill>
                <a:latin typeface="+mn-lt"/>
              </a:rPr>
              <a:t>5.2</a:t>
            </a:r>
            <a:r>
              <a:rPr lang="da-DK" dirty="0" smtClean="0">
                <a:solidFill>
                  <a:srgbClr val="C00000"/>
                </a:solidFill>
                <a:latin typeface="+mn-lt"/>
              </a:rPr>
              <a:t>-&gt;</a:t>
            </a:r>
          </a:p>
          <a:p>
            <a:pPr algn="l"/>
            <a:r>
              <a:rPr lang="da-DK" dirty="0" smtClean="0">
                <a:latin typeface="+mn-lt"/>
              </a:rPr>
              <a:t>( </a:t>
            </a:r>
            <a:r>
              <a:rPr lang="da-DK" dirty="0" err="1" smtClean="0">
                <a:latin typeface="+mn-lt"/>
              </a:rPr>
              <a:t>Appr</a:t>
            </a:r>
            <a:r>
              <a:rPr lang="da-DK" dirty="0" smtClean="0">
                <a:latin typeface="+mn-lt"/>
              </a:rPr>
              <a:t> , x=5.2 )</a:t>
            </a:r>
            <a:r>
              <a:rPr lang="en-US" dirty="0" smtClean="0">
                <a:latin typeface="+mn-lt"/>
              </a:rPr>
              <a:t> 	</a:t>
            </a:r>
            <a:r>
              <a:rPr lang="en-US" dirty="0" smtClean="0">
                <a:solidFill>
                  <a:srgbClr val="C00000"/>
                </a:solidFill>
                <a:latin typeface="+mn-lt"/>
              </a:rPr>
              <a:t>–</a:t>
            </a:r>
            <a:r>
              <a:rPr lang="en-US" dirty="0" smtClean="0">
                <a:solidFill>
                  <a:srgbClr val="5C5CD6"/>
                </a:solidFill>
                <a:latin typeface="+mn-lt"/>
              </a:rPr>
              <a:t>stop? </a:t>
            </a:r>
            <a:r>
              <a:rPr lang="en-US" dirty="0" smtClean="0">
                <a:solidFill>
                  <a:srgbClr val="C00000"/>
                </a:solidFill>
                <a:latin typeface="+mn-lt"/>
              </a:rPr>
              <a:t>-&gt;</a:t>
            </a:r>
          </a:p>
          <a:p>
            <a:pPr algn="l"/>
            <a:r>
              <a:rPr lang="da-DK" dirty="0" smtClean="0">
                <a:latin typeface="+mn-lt"/>
              </a:rPr>
              <a:t>( Stop ,  x=5.2 )</a:t>
            </a:r>
          </a:p>
        </p:txBody>
      </p:sp>
    </p:spTree>
    <p:extLst>
      <p:ext uri="{BB962C8B-B14F-4D97-AF65-F5344CB8AC3E}">
        <p14:creationId xmlns:p14="http://schemas.microsoft.com/office/powerpoint/2010/main" val="379627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solidFill>
                  <a:srgbClr val="FF0000"/>
                </a:solidFill>
              </a:rPr>
              <a:t>D</a:t>
            </a:r>
            <a:r>
              <a:rPr lang="en-US" dirty="0" smtClean="0">
                <a:solidFill>
                  <a:srgbClr val="CC00CC"/>
                </a:solidFill>
              </a:rPr>
              <a:t>E</a:t>
            </a:r>
            <a:r>
              <a:rPr lang="en-US" dirty="0" smtClean="0">
                <a:solidFill>
                  <a:srgbClr val="009900"/>
                </a:solidFill>
              </a:rPr>
              <a:t>M</a:t>
            </a:r>
            <a:r>
              <a:rPr lang="en-US" dirty="0" smtClean="0">
                <a:solidFill>
                  <a:srgbClr val="333399"/>
                </a:solidFill>
              </a:rPr>
              <a:t>O</a:t>
            </a:r>
            <a:endParaRPr lang="en-US" dirty="0">
              <a:solidFill>
                <a:srgbClr val="333399"/>
              </a:solidFill>
            </a:endParaRPr>
          </a:p>
        </p:txBody>
      </p:sp>
      <p:sp>
        <p:nvSpPr>
          <p:cNvPr id="6" name="Subtitle 5"/>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635358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Computer Science to                 </a:t>
            </a:r>
            <a:br>
              <a:rPr lang="en-US" dirty="0" smtClean="0"/>
            </a:br>
            <a:r>
              <a:rPr lang="en-US" dirty="0" smtClean="0"/>
              <a:t>             Embedded Systems</a:t>
            </a:r>
            <a:endParaRPr lang="en-US" dirty="0"/>
          </a:p>
        </p:txBody>
      </p:sp>
      <p:sp>
        <p:nvSpPr>
          <p:cNvPr id="3" name="Footer Placeholder 2"/>
          <p:cNvSpPr>
            <a:spLocks noGrp="1"/>
          </p:cNvSpPr>
          <p:nvPr>
            <p:ph type="ftr" sz="quarter" idx="10"/>
          </p:nvPr>
        </p:nvSpPr>
        <p:spPr/>
        <p:txBody>
          <a:bodyPr/>
          <a:lstStyle/>
          <a:p>
            <a:r>
              <a:rPr lang="en-GB" smtClean="0"/>
              <a:t>AVACS Final Colloquium</a:t>
            </a:r>
            <a:endParaRPr lang="en-GB"/>
          </a:p>
        </p:txBody>
      </p:sp>
      <p:pic>
        <p:nvPicPr>
          <p:cNvPr id="2050" name="Picture 2"/>
          <p:cNvPicPr>
            <a:picLocks noChangeAspect="1" noChangeArrowheads="1"/>
          </p:cNvPicPr>
          <p:nvPr/>
        </p:nvPicPr>
        <p:blipFill>
          <a:blip r:embed="rId3"/>
          <a:srcRect/>
          <a:stretch>
            <a:fillRect/>
          </a:stretch>
        </p:blipFill>
        <p:spPr bwMode="auto">
          <a:xfrm>
            <a:off x="457200" y="1295400"/>
            <a:ext cx="2998381" cy="2743200"/>
          </a:xfrm>
          <a:prstGeom prst="rect">
            <a:avLst/>
          </a:prstGeom>
          <a:noFill/>
          <a:ln w="9525">
            <a:noFill/>
            <a:miter lim="800000"/>
            <a:headEnd/>
            <a:tailEnd/>
          </a:ln>
          <a:effectLst>
            <a:glow rad="139700">
              <a:schemeClr val="accent4">
                <a:satMod val="175000"/>
                <a:alpha val="40000"/>
              </a:schemeClr>
            </a:glow>
          </a:effectLst>
        </p:spPr>
      </p:pic>
      <p:pic>
        <p:nvPicPr>
          <p:cNvPr id="9" name="Picture 5" descr="wittenborg"/>
          <p:cNvPicPr>
            <a:picLocks noChangeAspect="1" noChangeArrowheads="1"/>
          </p:cNvPicPr>
          <p:nvPr/>
        </p:nvPicPr>
        <p:blipFill>
          <a:blip r:embed="rId4"/>
          <a:srcRect b="42667"/>
          <a:stretch>
            <a:fillRect/>
          </a:stretch>
        </p:blipFill>
        <p:spPr bwMode="auto">
          <a:xfrm>
            <a:off x="3505200" y="4114800"/>
            <a:ext cx="2019300" cy="1736292"/>
          </a:xfrm>
          <a:prstGeom prst="rect">
            <a:avLst/>
          </a:prstGeom>
          <a:noFill/>
        </p:spPr>
      </p:pic>
      <p:pic>
        <p:nvPicPr>
          <p:cNvPr id="10" name="Picture 7"/>
          <p:cNvPicPr>
            <a:picLocks noChangeAspect="1" noChangeArrowheads="1"/>
          </p:cNvPicPr>
          <p:nvPr/>
        </p:nvPicPr>
        <p:blipFill>
          <a:blip r:embed="rId5"/>
          <a:srcRect/>
          <a:stretch>
            <a:fillRect/>
          </a:stretch>
        </p:blipFill>
        <p:spPr bwMode="auto">
          <a:xfrm>
            <a:off x="6096000" y="1143000"/>
            <a:ext cx="1943100" cy="2173637"/>
          </a:xfrm>
          <a:prstGeom prst="rect">
            <a:avLst/>
          </a:prstGeom>
          <a:noFill/>
          <a:ln w="9525">
            <a:noFill/>
            <a:miter lim="800000"/>
            <a:headEnd/>
            <a:tailEnd/>
          </a:ln>
          <a:effectLst/>
        </p:spPr>
      </p:pic>
      <p:pic>
        <p:nvPicPr>
          <p:cNvPr id="11" name="Picture 8"/>
          <p:cNvPicPr>
            <a:picLocks noChangeAspect="1" noChangeArrowheads="1"/>
          </p:cNvPicPr>
          <p:nvPr/>
        </p:nvPicPr>
        <p:blipFill>
          <a:blip r:embed="rId6"/>
          <a:srcRect/>
          <a:stretch>
            <a:fillRect/>
          </a:stretch>
        </p:blipFill>
        <p:spPr bwMode="auto">
          <a:xfrm>
            <a:off x="4267200" y="1905000"/>
            <a:ext cx="1104900" cy="1104900"/>
          </a:xfrm>
          <a:prstGeom prst="rect">
            <a:avLst/>
          </a:prstGeom>
          <a:noFill/>
          <a:ln w="9525">
            <a:noFill/>
            <a:miter lim="800000"/>
            <a:headEnd/>
            <a:tailEnd/>
          </a:ln>
          <a:effectLst/>
        </p:spPr>
      </p:pic>
      <p:pic>
        <p:nvPicPr>
          <p:cNvPr id="12" name="Picture 10"/>
          <p:cNvPicPr>
            <a:picLocks noChangeAspect="1" noChangeArrowheads="1"/>
          </p:cNvPicPr>
          <p:nvPr/>
        </p:nvPicPr>
        <p:blipFill>
          <a:blip r:embed="rId7"/>
          <a:srcRect/>
          <a:stretch>
            <a:fillRect/>
          </a:stretch>
        </p:blipFill>
        <p:spPr bwMode="auto">
          <a:xfrm>
            <a:off x="5029200" y="3657600"/>
            <a:ext cx="1714500" cy="1291590"/>
          </a:xfrm>
          <a:prstGeom prst="rect">
            <a:avLst/>
          </a:prstGeom>
          <a:noFill/>
          <a:ln w="9525">
            <a:noFill/>
            <a:miter lim="800000"/>
            <a:headEnd/>
            <a:tailEnd/>
          </a:ln>
          <a:effectLst/>
        </p:spPr>
      </p:pic>
      <p:pic>
        <p:nvPicPr>
          <p:cNvPr id="13" name="Picture 11"/>
          <p:cNvPicPr>
            <a:picLocks noChangeAspect="1" noChangeArrowheads="1"/>
          </p:cNvPicPr>
          <p:nvPr/>
        </p:nvPicPr>
        <p:blipFill>
          <a:blip r:embed="rId8"/>
          <a:srcRect/>
          <a:stretch>
            <a:fillRect/>
          </a:stretch>
        </p:blipFill>
        <p:spPr bwMode="auto">
          <a:xfrm>
            <a:off x="6934200" y="3429000"/>
            <a:ext cx="1522535" cy="1319530"/>
          </a:xfrm>
          <a:prstGeom prst="rect">
            <a:avLst/>
          </a:prstGeom>
          <a:noFill/>
          <a:ln w="9525">
            <a:noFill/>
            <a:miter lim="800000"/>
            <a:headEnd/>
            <a:tailEnd/>
          </a:ln>
          <a:effectLst/>
        </p:spPr>
      </p:pic>
      <p:pic>
        <p:nvPicPr>
          <p:cNvPr id="14" name="Picture 2"/>
          <p:cNvPicPr>
            <a:picLocks noChangeAspect="1" noChangeArrowheads="1"/>
          </p:cNvPicPr>
          <p:nvPr/>
        </p:nvPicPr>
        <p:blipFill>
          <a:blip r:embed="rId9"/>
          <a:srcRect/>
          <a:stretch>
            <a:fillRect/>
          </a:stretch>
        </p:blipFill>
        <p:spPr bwMode="auto">
          <a:xfrm>
            <a:off x="6477000" y="5029200"/>
            <a:ext cx="1979125" cy="947228"/>
          </a:xfrm>
          <a:prstGeom prst="rect">
            <a:avLst/>
          </a:prstGeom>
          <a:noFill/>
          <a:ln w="9525">
            <a:noFill/>
            <a:miter lim="800000"/>
            <a:headEnd/>
            <a:tailEnd/>
          </a:ln>
          <a:effectLst/>
        </p:spPr>
      </p:pic>
      <p:pic>
        <p:nvPicPr>
          <p:cNvPr id="15" name="Picture 2"/>
          <p:cNvPicPr>
            <a:picLocks noChangeAspect="1" noChangeArrowheads="1"/>
          </p:cNvPicPr>
          <p:nvPr/>
        </p:nvPicPr>
        <p:blipFill>
          <a:blip r:embed="rId10"/>
          <a:srcRect/>
          <a:stretch>
            <a:fillRect/>
          </a:stretch>
        </p:blipFill>
        <p:spPr bwMode="auto">
          <a:xfrm>
            <a:off x="304800" y="4343400"/>
            <a:ext cx="2543804" cy="1283208"/>
          </a:xfrm>
          <a:prstGeom prst="rect">
            <a:avLst/>
          </a:prstGeom>
          <a:noFill/>
          <a:ln w="9525">
            <a:noFill/>
            <a:miter lim="800000"/>
            <a:headEnd/>
            <a:tailEnd/>
          </a:ln>
          <a:effectLst/>
        </p:spPr>
      </p:pic>
      <p:sp>
        <p:nvSpPr>
          <p:cNvPr id="5" name="Slide Number Placeholder 4"/>
          <p:cNvSpPr>
            <a:spLocks noGrp="1"/>
          </p:cNvSpPr>
          <p:nvPr>
            <p:ph type="sldNum" sz="quarter" idx="11"/>
          </p:nvPr>
        </p:nvSpPr>
        <p:spPr/>
        <p:txBody>
          <a:bodyPr/>
          <a:lstStyle/>
          <a:p>
            <a:r>
              <a:rPr lang="en-GB" smtClean="0"/>
              <a:t>Kim Larsen [</a:t>
            </a:r>
            <a:fld id="{3C55F532-70EC-4BB0-8F7B-D5093D26A9F4}" type="slidenum">
              <a:rPr lang="en-GB" smtClean="0"/>
              <a:pPr/>
              <a:t>2</a:t>
            </a:fld>
            <a:r>
              <a:rPr lang="en-GB" smtClean="0"/>
              <a:t>]</a:t>
            </a:r>
            <a:endParaRPr lang="en-GB" dirty="0"/>
          </a:p>
        </p:txBody>
      </p:sp>
    </p:spTree>
    <p:extLst>
      <p:ext uri="{BB962C8B-B14F-4D97-AF65-F5344CB8AC3E}">
        <p14:creationId xmlns:p14="http://schemas.microsoft.com/office/powerpoint/2010/main" val="20875272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5426" name="Rectangle 2"/>
          <p:cNvSpPr>
            <a:spLocks noGrp="1" noChangeArrowheads="1"/>
          </p:cNvSpPr>
          <p:nvPr>
            <p:ph type="title"/>
          </p:nvPr>
        </p:nvSpPr>
        <p:spPr/>
        <p:txBody>
          <a:bodyPr/>
          <a:lstStyle/>
          <a:p>
            <a:r>
              <a:rPr lang="en-GB"/>
              <a:t>Logical Specifications</a:t>
            </a:r>
          </a:p>
        </p:txBody>
      </p:sp>
      <p:sp>
        <p:nvSpPr>
          <p:cNvPr id="1255427" name="Rectangle 3"/>
          <p:cNvSpPr>
            <a:spLocks noGrp="1" noChangeArrowheads="1"/>
          </p:cNvSpPr>
          <p:nvPr>
            <p:ph type="body" sz="half" idx="1"/>
          </p:nvPr>
        </p:nvSpPr>
        <p:spPr/>
        <p:txBody>
          <a:bodyPr/>
          <a:lstStyle/>
          <a:p>
            <a:r>
              <a:rPr lang="en-GB" sz="2000" dirty="0">
                <a:solidFill>
                  <a:srgbClr val="C00000"/>
                </a:solidFill>
              </a:rPr>
              <a:t>Validation Properties</a:t>
            </a:r>
          </a:p>
          <a:p>
            <a:pPr lvl="1"/>
            <a:r>
              <a:rPr lang="en-GB" sz="1800" dirty="0"/>
              <a:t>Possibly:		</a:t>
            </a:r>
            <a:r>
              <a:rPr lang="en-GB" sz="1800" dirty="0">
                <a:solidFill>
                  <a:schemeClr val="tx2"/>
                </a:solidFill>
              </a:rPr>
              <a:t>E</a:t>
            </a:r>
            <a:r>
              <a:rPr lang="en-GB" sz="1800" b="1" dirty="0">
                <a:solidFill>
                  <a:schemeClr val="tx2"/>
                </a:solidFill>
              </a:rPr>
              <a:t>&lt;&gt;</a:t>
            </a:r>
            <a:r>
              <a:rPr lang="en-GB" sz="1800" dirty="0">
                <a:solidFill>
                  <a:schemeClr val="tx2"/>
                </a:solidFill>
              </a:rPr>
              <a:t> </a:t>
            </a:r>
            <a:r>
              <a:rPr lang="en-GB" sz="1800" i="1" dirty="0">
                <a:solidFill>
                  <a:schemeClr val="tx2"/>
                </a:solidFill>
              </a:rPr>
              <a:t>P</a:t>
            </a:r>
          </a:p>
          <a:p>
            <a:endParaRPr lang="en-GB" sz="2000" dirty="0"/>
          </a:p>
          <a:p>
            <a:r>
              <a:rPr lang="en-GB" sz="2000" dirty="0">
                <a:solidFill>
                  <a:srgbClr val="C00000"/>
                </a:solidFill>
              </a:rPr>
              <a:t>Safety Properties</a:t>
            </a:r>
          </a:p>
          <a:p>
            <a:pPr lvl="1"/>
            <a:r>
              <a:rPr lang="en-GB" sz="1800" dirty="0"/>
              <a:t>Invariant:	</a:t>
            </a:r>
            <a:r>
              <a:rPr lang="en-GB" sz="1800" dirty="0" smtClean="0"/>
              <a:t>	</a:t>
            </a:r>
            <a:r>
              <a:rPr lang="en-GB" sz="1800" dirty="0" smtClean="0">
                <a:solidFill>
                  <a:schemeClr val="tx2"/>
                </a:solidFill>
              </a:rPr>
              <a:t>A</a:t>
            </a:r>
            <a:r>
              <a:rPr lang="en-GB" sz="1800" dirty="0">
                <a:solidFill>
                  <a:schemeClr val="tx2"/>
                </a:solidFill>
              </a:rPr>
              <a:t>[] </a:t>
            </a:r>
            <a:r>
              <a:rPr lang="en-GB" sz="1800" i="1" dirty="0">
                <a:solidFill>
                  <a:schemeClr val="tx2"/>
                </a:solidFill>
              </a:rPr>
              <a:t>P</a:t>
            </a:r>
          </a:p>
          <a:p>
            <a:pPr lvl="1"/>
            <a:r>
              <a:rPr lang="en-GB" sz="1800" dirty="0"/>
              <a:t>Pos. Inv.:	</a:t>
            </a:r>
            <a:r>
              <a:rPr lang="en-GB" sz="1800" dirty="0" smtClean="0"/>
              <a:t>	</a:t>
            </a:r>
            <a:r>
              <a:rPr lang="en-GB" sz="1800" dirty="0" smtClean="0">
                <a:solidFill>
                  <a:schemeClr val="tx2"/>
                </a:solidFill>
              </a:rPr>
              <a:t>E</a:t>
            </a:r>
            <a:r>
              <a:rPr lang="en-GB" sz="1800" dirty="0">
                <a:solidFill>
                  <a:schemeClr val="tx2"/>
                </a:solidFill>
              </a:rPr>
              <a:t>[] </a:t>
            </a:r>
            <a:r>
              <a:rPr lang="en-GB" sz="1800" i="1" dirty="0">
                <a:solidFill>
                  <a:schemeClr val="tx2"/>
                </a:solidFill>
              </a:rPr>
              <a:t>P</a:t>
            </a:r>
          </a:p>
          <a:p>
            <a:endParaRPr lang="en-GB" sz="2000" dirty="0"/>
          </a:p>
          <a:p>
            <a:r>
              <a:rPr lang="en-GB" sz="2000" dirty="0" err="1">
                <a:solidFill>
                  <a:srgbClr val="C00000"/>
                </a:solidFill>
              </a:rPr>
              <a:t>Liveness</a:t>
            </a:r>
            <a:r>
              <a:rPr lang="en-GB" sz="2000" dirty="0">
                <a:solidFill>
                  <a:srgbClr val="C00000"/>
                </a:solidFill>
              </a:rPr>
              <a:t> Properties</a:t>
            </a:r>
          </a:p>
          <a:p>
            <a:pPr lvl="1"/>
            <a:r>
              <a:rPr lang="en-GB" sz="1800" dirty="0"/>
              <a:t>Eventually:	</a:t>
            </a:r>
            <a:r>
              <a:rPr lang="en-GB" sz="1800" dirty="0">
                <a:solidFill>
                  <a:schemeClr val="tx2"/>
                </a:solidFill>
              </a:rPr>
              <a:t>A</a:t>
            </a:r>
            <a:r>
              <a:rPr lang="en-GB" sz="1800" b="1" dirty="0">
                <a:solidFill>
                  <a:schemeClr val="tx2"/>
                </a:solidFill>
              </a:rPr>
              <a:t>&lt;&gt;</a:t>
            </a:r>
            <a:r>
              <a:rPr lang="en-GB" sz="1800" dirty="0">
                <a:solidFill>
                  <a:schemeClr val="tx2"/>
                </a:solidFill>
              </a:rPr>
              <a:t> </a:t>
            </a:r>
            <a:r>
              <a:rPr lang="en-GB" sz="1800" i="1" dirty="0">
                <a:solidFill>
                  <a:schemeClr val="tx2"/>
                </a:solidFill>
              </a:rPr>
              <a:t>P</a:t>
            </a:r>
          </a:p>
          <a:p>
            <a:pPr lvl="1"/>
            <a:r>
              <a:rPr lang="en-GB" sz="1800" dirty="0" err="1"/>
              <a:t>Leadsto</a:t>
            </a:r>
            <a:r>
              <a:rPr lang="en-GB" sz="1800" dirty="0"/>
              <a:t>:		</a:t>
            </a:r>
            <a:r>
              <a:rPr lang="en-GB" sz="1800" dirty="0">
                <a:solidFill>
                  <a:schemeClr val="tx2"/>
                </a:solidFill>
              </a:rPr>
              <a:t>P </a:t>
            </a:r>
            <a:r>
              <a:rPr lang="en-GB" sz="1800" dirty="0">
                <a:solidFill>
                  <a:schemeClr val="tx2"/>
                </a:solidFill>
                <a:sym typeface="Wingdings" pitchFamily="2" charset="2"/>
              </a:rPr>
              <a:t> </a:t>
            </a:r>
            <a:r>
              <a:rPr lang="en-GB" sz="1800" i="1" dirty="0">
                <a:solidFill>
                  <a:schemeClr val="tx2"/>
                </a:solidFill>
                <a:sym typeface="Wingdings" pitchFamily="2" charset="2"/>
              </a:rPr>
              <a:t>Q</a:t>
            </a:r>
          </a:p>
          <a:p>
            <a:pPr lvl="1"/>
            <a:endParaRPr lang="en-GB" sz="1800" dirty="0">
              <a:sym typeface="Wingdings" pitchFamily="2" charset="2"/>
            </a:endParaRPr>
          </a:p>
          <a:p>
            <a:r>
              <a:rPr lang="en-GB" sz="2000" dirty="0">
                <a:solidFill>
                  <a:srgbClr val="C00000"/>
                </a:solidFill>
              </a:rPr>
              <a:t>Bounded </a:t>
            </a:r>
            <a:r>
              <a:rPr lang="en-GB" sz="2000" dirty="0" err="1">
                <a:solidFill>
                  <a:srgbClr val="C00000"/>
                </a:solidFill>
              </a:rPr>
              <a:t>Liveness</a:t>
            </a:r>
            <a:endParaRPr lang="en-GB" sz="2000" dirty="0">
              <a:solidFill>
                <a:srgbClr val="C00000"/>
              </a:solidFill>
            </a:endParaRPr>
          </a:p>
          <a:p>
            <a:pPr lvl="1"/>
            <a:r>
              <a:rPr lang="en-GB" sz="1800" dirty="0"/>
              <a:t>Leads to within:	</a:t>
            </a:r>
            <a:r>
              <a:rPr lang="en-GB" sz="1800" i="1" dirty="0">
                <a:solidFill>
                  <a:schemeClr val="tx2"/>
                </a:solidFill>
              </a:rPr>
              <a:t>P</a:t>
            </a:r>
            <a:r>
              <a:rPr lang="en-GB" sz="1800" dirty="0">
                <a:solidFill>
                  <a:schemeClr val="tx2"/>
                </a:solidFill>
              </a:rPr>
              <a:t> </a:t>
            </a:r>
            <a:r>
              <a:rPr lang="en-GB" sz="1800" dirty="0">
                <a:solidFill>
                  <a:schemeClr val="tx2"/>
                </a:solidFill>
                <a:sym typeface="Wingdings" pitchFamily="2" charset="2"/>
              </a:rPr>
              <a:t></a:t>
            </a:r>
            <a:r>
              <a:rPr lang="en-GB" sz="1800" baseline="-25000" dirty="0">
                <a:solidFill>
                  <a:schemeClr val="tx2"/>
                </a:solidFill>
                <a:latin typeface="cmsy10" pitchFamily="34" charset="0"/>
                <a:sym typeface="Wingdings" pitchFamily="2" charset="2"/>
              </a:rPr>
              <a:t>·</a:t>
            </a:r>
            <a:r>
              <a:rPr lang="en-GB" sz="1800" baseline="-25000" dirty="0">
                <a:solidFill>
                  <a:schemeClr val="tx2"/>
                </a:solidFill>
                <a:sym typeface="Wingdings" pitchFamily="2" charset="2"/>
              </a:rPr>
              <a:t> t</a:t>
            </a:r>
            <a:r>
              <a:rPr lang="en-GB" sz="1800" dirty="0">
                <a:solidFill>
                  <a:schemeClr val="tx2"/>
                </a:solidFill>
                <a:sym typeface="Wingdings" pitchFamily="2" charset="2"/>
              </a:rPr>
              <a:t> </a:t>
            </a:r>
            <a:r>
              <a:rPr lang="en-GB" sz="1800" i="1" dirty="0">
                <a:solidFill>
                  <a:schemeClr val="tx2"/>
                </a:solidFill>
                <a:sym typeface="Wingdings" pitchFamily="2" charset="2"/>
              </a:rPr>
              <a:t>Q</a:t>
            </a:r>
            <a:endParaRPr lang="en-GB" sz="1800" i="1" dirty="0">
              <a:solidFill>
                <a:schemeClr val="tx2"/>
              </a:solidFill>
            </a:endParaRPr>
          </a:p>
          <a:p>
            <a:pPr lvl="1"/>
            <a:endParaRPr lang="en-GB" sz="1800" dirty="0"/>
          </a:p>
        </p:txBody>
      </p:sp>
      <p:sp>
        <p:nvSpPr>
          <p:cNvPr id="1255428" name="Rectangle 4"/>
          <p:cNvSpPr>
            <a:spLocks noGrp="1" noChangeArrowheads="1"/>
          </p:cNvSpPr>
          <p:nvPr>
            <p:ph type="body" sz="half" idx="2"/>
          </p:nvPr>
        </p:nvSpPr>
        <p:spPr>
          <a:xfrm>
            <a:off x="4800600" y="1409700"/>
            <a:ext cx="3979863" cy="4381500"/>
          </a:xfrm>
          <a:solidFill>
            <a:srgbClr val="B2B2B2"/>
          </a:solidFill>
        </p:spPr>
        <p:txBody>
          <a:bodyPr/>
          <a:lstStyle/>
          <a:p>
            <a:pPr>
              <a:buFont typeface="Wingdings" pitchFamily="2" charset="2"/>
              <a:buNone/>
            </a:pPr>
            <a:r>
              <a:rPr lang="en-GB" sz="2400" dirty="0">
                <a:solidFill>
                  <a:schemeClr val="tx2"/>
                </a:solidFill>
              </a:rPr>
              <a:t>The expressions  </a:t>
            </a:r>
            <a:r>
              <a:rPr lang="en-GB" sz="2400" i="1" dirty="0">
                <a:solidFill>
                  <a:schemeClr val="tx2"/>
                </a:solidFill>
              </a:rPr>
              <a:t>P  </a:t>
            </a:r>
            <a:r>
              <a:rPr lang="en-GB" sz="2400" dirty="0">
                <a:solidFill>
                  <a:schemeClr val="tx2"/>
                </a:solidFill>
              </a:rPr>
              <a:t>and </a:t>
            </a:r>
            <a:r>
              <a:rPr lang="en-GB" sz="2400" i="1" dirty="0">
                <a:solidFill>
                  <a:schemeClr val="tx2"/>
                </a:solidFill>
              </a:rPr>
              <a:t>Q  </a:t>
            </a:r>
            <a:r>
              <a:rPr lang="en-GB" sz="2400" dirty="0">
                <a:solidFill>
                  <a:schemeClr val="tx2"/>
                </a:solidFill>
              </a:rPr>
              <a:t> must be type safe, side effect free, and evaluate to a </a:t>
            </a:r>
            <a:r>
              <a:rPr lang="en-GB" sz="2400" dirty="0" err="1">
                <a:solidFill>
                  <a:schemeClr val="tx2"/>
                </a:solidFill>
              </a:rPr>
              <a:t>boolean</a:t>
            </a:r>
            <a:r>
              <a:rPr lang="en-GB" sz="2400" dirty="0" smtClean="0">
                <a:solidFill>
                  <a:schemeClr val="tx2"/>
                </a:solidFill>
              </a:rPr>
              <a:t>.</a:t>
            </a:r>
          </a:p>
          <a:p>
            <a:pPr>
              <a:buFont typeface="Wingdings" pitchFamily="2" charset="2"/>
              <a:buNone/>
            </a:pPr>
            <a:endParaRPr lang="en-GB" sz="2400" dirty="0">
              <a:solidFill>
                <a:schemeClr val="tx2"/>
              </a:solidFill>
            </a:endParaRPr>
          </a:p>
          <a:p>
            <a:pPr>
              <a:buFont typeface="Wingdings" pitchFamily="2" charset="2"/>
              <a:buNone/>
            </a:pPr>
            <a:r>
              <a:rPr lang="en-GB" sz="2400" dirty="0">
                <a:solidFill>
                  <a:schemeClr val="tx2"/>
                </a:solidFill>
              </a:rPr>
              <a:t>Only references to integer variables, constants, clocks, </a:t>
            </a:r>
            <a:endParaRPr lang="en-GB" sz="2400" dirty="0" smtClean="0">
              <a:solidFill>
                <a:schemeClr val="tx2"/>
              </a:solidFill>
            </a:endParaRPr>
          </a:p>
          <a:p>
            <a:pPr>
              <a:buFont typeface="Wingdings" pitchFamily="2" charset="2"/>
              <a:buNone/>
            </a:pPr>
            <a:r>
              <a:rPr lang="en-GB" sz="2400" dirty="0" smtClean="0">
                <a:solidFill>
                  <a:schemeClr val="tx2"/>
                </a:solidFill>
              </a:rPr>
              <a:t>    and locations are</a:t>
            </a:r>
            <a:r>
              <a:rPr lang="en-GB" sz="2400" dirty="0" smtClean="0">
                <a:solidFill>
                  <a:schemeClr val="folHlink"/>
                </a:solidFill>
              </a:rPr>
              <a:t> </a:t>
            </a:r>
            <a:r>
              <a:rPr lang="en-GB" sz="2400" dirty="0" smtClean="0">
                <a:solidFill>
                  <a:schemeClr val="tx2"/>
                </a:solidFill>
              </a:rPr>
              <a:t>allowed </a:t>
            </a:r>
            <a:r>
              <a:rPr lang="en-GB" sz="2400" dirty="0">
                <a:solidFill>
                  <a:schemeClr val="tx2"/>
                </a:solidFill>
              </a:rPr>
              <a:t>(and arrays of these).</a:t>
            </a:r>
          </a:p>
        </p:txBody>
      </p:sp>
      <p:sp>
        <p:nvSpPr>
          <p:cNvPr id="5" name="Footer Placeholder 4"/>
          <p:cNvSpPr>
            <a:spLocks noGrp="1"/>
          </p:cNvSpPr>
          <p:nvPr>
            <p:ph type="ftr" sz="quarter" idx="3"/>
          </p:nvPr>
        </p:nvSpPr>
        <p:spPr/>
        <p:txBody>
          <a:bodyPr/>
          <a:lstStyle/>
          <a:p>
            <a:pPr rtl="0" fontAlgn="base">
              <a:spcBef>
                <a:spcPct val="0"/>
              </a:spcBef>
              <a:spcAft>
                <a:spcPct val="0"/>
              </a:spcAft>
            </a:pPr>
            <a:r>
              <a:rPr lang="en-US" kern="1200" smtClean="0">
                <a:ea typeface="+mn-ea"/>
                <a:cs typeface="+mn-cs"/>
              </a:rPr>
              <a:t>AVACS Autumn School 2015</a:t>
            </a:r>
            <a:endParaRPr lang="en-GB" kern="1200" dirty="0">
              <a:ea typeface="+mn-ea"/>
              <a:cs typeface="+mn-cs"/>
            </a:endParaRPr>
          </a:p>
        </p:txBody>
      </p:sp>
      <p:sp>
        <p:nvSpPr>
          <p:cNvPr id="2" name="Slide Number Placeholder 1"/>
          <p:cNvSpPr>
            <a:spLocks noGrp="1"/>
          </p:cNvSpPr>
          <p:nvPr>
            <p:ph type="sldNum" sz="quarter" idx="4"/>
          </p:nvPr>
        </p:nvSpPr>
        <p:spPr/>
        <p:txBody>
          <a:bodyPr/>
          <a:lstStyle/>
          <a:p>
            <a:pPr rtl="0" fontAlgn="base">
              <a:spcBef>
                <a:spcPct val="0"/>
              </a:spcBef>
              <a:spcAft>
                <a:spcPct val="0"/>
              </a:spcAft>
            </a:pPr>
            <a:r>
              <a:rPr lang="en-GB" kern="1200" smtClean="0">
                <a:ea typeface="+mn-ea"/>
                <a:cs typeface="+mn-cs"/>
              </a:rPr>
              <a:t>Kim Larsen [</a:t>
            </a:r>
            <a:fld id="{3C55F532-70EC-4BB0-8F7B-D5093D26A9F4}" type="slidenum">
              <a:rPr lang="en-GB" kern="1200" smtClean="0">
                <a:ea typeface="+mn-ea"/>
                <a:cs typeface="+mn-cs"/>
              </a:rPr>
              <a:pPr rtl="0" fontAlgn="base">
                <a:spcBef>
                  <a:spcPct val="0"/>
                </a:spcBef>
                <a:spcAft>
                  <a:spcPct val="0"/>
                </a:spcAft>
              </a:pPr>
              <a:t>20</a:t>
            </a:fld>
            <a:r>
              <a:rPr lang="en-GB" kern="1200" smtClean="0">
                <a:ea typeface="+mn-ea"/>
                <a:cs typeface="+mn-cs"/>
              </a:rPr>
              <a:t>]</a:t>
            </a:r>
            <a:endParaRPr lang="en-GB" kern="1200" dirty="0">
              <a:ea typeface="+mn-ea"/>
              <a:cs typeface="+mn-cs"/>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THE ”</a:t>
            </a:r>
            <a:r>
              <a:rPr lang="da-DK" dirty="0" err="1" smtClean="0"/>
              <a:t>secret</a:t>
            </a:r>
            <a:r>
              <a:rPr lang="da-DK" dirty="0" smtClean="0"/>
              <a:t>” of UPPAAL</a:t>
            </a:r>
            <a:endParaRPr lang="en-US" dirty="0"/>
          </a:p>
        </p:txBody>
      </p:sp>
      <p:sp>
        <p:nvSpPr>
          <p:cNvPr id="3" name="Footer Placeholder 2"/>
          <p:cNvSpPr>
            <a:spLocks noGrp="1"/>
          </p:cNvSpPr>
          <p:nvPr>
            <p:ph type="ftr" sz="quarter" idx="10"/>
          </p:nvPr>
        </p:nvSpPr>
        <p:spPr/>
        <p:txBody>
          <a:bodyPr/>
          <a:lstStyle/>
          <a:p>
            <a:r>
              <a:rPr lang="en-US" smtClean="0"/>
              <a:t>AVACS Autumn School 2015</a:t>
            </a:r>
            <a:endParaRPr lang="en-GB" dirty="0"/>
          </a:p>
        </p:txBody>
      </p:sp>
      <p:sp>
        <p:nvSpPr>
          <p:cNvPr id="4" name="Slide Number Placeholder 3"/>
          <p:cNvSpPr>
            <a:spLocks noGrp="1"/>
          </p:cNvSpPr>
          <p:nvPr>
            <p:ph type="sldNum" sz="quarter" idx="11"/>
          </p:nvPr>
        </p:nvSpPr>
        <p:spPr/>
        <p:txBody>
          <a:bodyPr/>
          <a:lstStyle/>
          <a:p>
            <a:r>
              <a:rPr lang="en-GB" smtClean="0"/>
              <a:t>Kim Larsen [</a:t>
            </a:r>
            <a:fld id="{3C55F532-70EC-4BB0-8F7B-D5093D26A9F4}" type="slidenum">
              <a:rPr lang="en-GB" smtClean="0"/>
              <a:pPr/>
              <a:t>21</a:t>
            </a:fld>
            <a:r>
              <a:rPr lang="en-GB" smtClean="0"/>
              <a:t>]</a:t>
            </a:r>
            <a:endParaRPr lang="en-GB"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310" y="1304924"/>
            <a:ext cx="7625398" cy="4658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445" y="2503294"/>
            <a:ext cx="3359829" cy="2262064"/>
          </a:xfrm>
          <a:prstGeom prst="rect">
            <a:avLst/>
          </a:prstGeom>
          <a:ln w="57150">
            <a:solidFill>
              <a:schemeClr val="tx1"/>
            </a:solidFill>
          </a:ln>
        </p:spPr>
      </p:pic>
    </p:spTree>
    <p:extLst>
      <p:ext uri="{BB962C8B-B14F-4D97-AF65-F5344CB8AC3E}">
        <p14:creationId xmlns:p14="http://schemas.microsoft.com/office/powerpoint/2010/main" val="289548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96" name="Rectangle 36"/>
          <p:cNvSpPr>
            <a:spLocks noGrp="1" noChangeArrowheads="1"/>
          </p:cNvSpPr>
          <p:nvPr>
            <p:ph type="title"/>
          </p:nvPr>
        </p:nvSpPr>
        <p:spPr/>
        <p:txBody>
          <a:bodyPr/>
          <a:lstStyle/>
          <a:p>
            <a:r>
              <a:rPr lang="en-GB" smtClean="0"/>
              <a:t>Zones – From Finite to Efficiency</a:t>
            </a:r>
            <a:endParaRPr lang="en-GB" dirty="0"/>
          </a:p>
        </p:txBody>
      </p:sp>
      <p:pic>
        <p:nvPicPr>
          <p:cNvPr id="38" name="Picture 2"/>
          <p:cNvPicPr>
            <a:picLocks noChangeAspect="1" noChangeArrowheads="1"/>
          </p:cNvPicPr>
          <p:nvPr/>
        </p:nvPicPr>
        <p:blipFill>
          <a:blip r:embed="rId3"/>
          <a:srcRect/>
          <a:stretch>
            <a:fillRect/>
          </a:stretch>
        </p:blipFill>
        <p:spPr bwMode="auto">
          <a:xfrm>
            <a:off x="2095500" y="1355130"/>
            <a:ext cx="4505325" cy="3886200"/>
          </a:xfrm>
          <a:prstGeom prst="rect">
            <a:avLst/>
          </a:prstGeom>
          <a:noFill/>
          <a:ln w="9525">
            <a:noFill/>
            <a:miter lim="800000"/>
            <a:headEnd/>
            <a:tailEnd/>
          </a:ln>
          <a:effectLst/>
        </p:spPr>
      </p:pic>
      <p:sp>
        <p:nvSpPr>
          <p:cNvPr id="44" name="Rectangle 43"/>
          <p:cNvSpPr/>
          <p:nvPr/>
        </p:nvSpPr>
        <p:spPr bwMode="auto">
          <a:xfrm>
            <a:off x="2667000" y="1774230"/>
            <a:ext cx="2895600" cy="2857500"/>
          </a:xfrm>
          <a:prstGeom prst="rect">
            <a:avLst/>
          </a:prstGeom>
          <a:solidFill>
            <a:schemeClr val="bg1"/>
          </a:solidFill>
          <a:ln w="28575">
            <a:solidFill>
              <a:schemeClr val="bg1"/>
            </a:solidFill>
            <a:round/>
            <a:headEnd/>
            <a:tailEnd type="triangle" w="med" len="med"/>
          </a:ln>
          <a:effectLst/>
        </p:spPr>
        <p:txBody>
          <a:bodyPr wrap="none" rtlCol="0" anchor="ctr">
            <a:spAutoFit/>
          </a:bodyPr>
          <a:lstStyle/>
          <a:p>
            <a:pPr algn="ctr"/>
            <a:endParaRPr lang="en-US"/>
          </a:p>
        </p:txBody>
      </p:sp>
      <p:sp>
        <p:nvSpPr>
          <p:cNvPr id="41" name="Freeform 40"/>
          <p:cNvSpPr/>
          <p:nvPr/>
        </p:nvSpPr>
        <p:spPr bwMode="auto">
          <a:xfrm>
            <a:off x="3426372" y="3031530"/>
            <a:ext cx="840828" cy="1671145"/>
          </a:xfrm>
          <a:custGeom>
            <a:avLst/>
            <a:gdLst>
              <a:gd name="connsiteX0" fmla="*/ 0 w 840828"/>
              <a:gd name="connsiteY0" fmla="*/ 830318 h 1671145"/>
              <a:gd name="connsiteX1" fmla="*/ 830317 w 840828"/>
              <a:gd name="connsiteY1" fmla="*/ 0 h 1671145"/>
              <a:gd name="connsiteX2" fmla="*/ 840828 w 840828"/>
              <a:gd name="connsiteY2" fmla="*/ 1660635 h 1671145"/>
              <a:gd name="connsiteX3" fmla="*/ 0 w 840828"/>
              <a:gd name="connsiteY3" fmla="*/ 1671145 h 1671145"/>
              <a:gd name="connsiteX4" fmla="*/ 0 w 840828"/>
              <a:gd name="connsiteY4" fmla="*/ 830318 h 167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828" h="1671145">
                <a:moveTo>
                  <a:pt x="0" y="830318"/>
                </a:moveTo>
                <a:lnTo>
                  <a:pt x="830317" y="0"/>
                </a:lnTo>
                <a:cubicBezTo>
                  <a:pt x="833821" y="553545"/>
                  <a:pt x="837324" y="1107090"/>
                  <a:pt x="840828" y="1660635"/>
                </a:cubicBezTo>
                <a:lnTo>
                  <a:pt x="0" y="1671145"/>
                </a:lnTo>
                <a:lnTo>
                  <a:pt x="0" y="830318"/>
                </a:lnTo>
                <a:close/>
              </a:path>
            </a:pathLst>
          </a:custGeom>
          <a:solidFill>
            <a:srgbClr val="92D050"/>
          </a:solidFill>
          <a:ln w="76200">
            <a:solidFill>
              <a:srgbClr val="92D050"/>
            </a:solidFill>
            <a:round/>
            <a:headEnd/>
            <a:tailEnd type="triangle" w="med" len="med"/>
          </a:ln>
          <a:effectLst/>
        </p:spPr>
        <p:txBody>
          <a:bodyPr wrap="none" rtlCol="0" anchor="ctr">
            <a:spAutoFit/>
          </a:bodyPr>
          <a:lstStyle/>
          <a:p>
            <a:pPr algn="ctr"/>
            <a:endParaRPr lang="en-US"/>
          </a:p>
        </p:txBody>
      </p:sp>
      <p:sp>
        <p:nvSpPr>
          <p:cNvPr id="42" name="Rectangular Callout 41"/>
          <p:cNvSpPr/>
          <p:nvPr/>
        </p:nvSpPr>
        <p:spPr bwMode="auto">
          <a:xfrm>
            <a:off x="6229076" y="1355130"/>
            <a:ext cx="2457724" cy="1200329"/>
          </a:xfrm>
          <a:prstGeom prst="wedgeRectCallout">
            <a:avLst>
              <a:gd name="adj1" fmla="val -144629"/>
              <a:gd name="adj2" fmla="val 162321"/>
            </a:avLst>
          </a:prstGeom>
          <a:noFill/>
          <a:ln w="28575">
            <a:solidFill>
              <a:schemeClr val="tx1"/>
            </a:solidFill>
            <a:round/>
            <a:headEnd/>
            <a:tailEnd type="triangle" w="med" len="med"/>
          </a:ln>
          <a:effectLst/>
        </p:spPr>
        <p:txBody>
          <a:bodyPr wrap="none" rtlCol="0" anchor="ctr">
            <a:spAutoFit/>
          </a:bodyPr>
          <a:lstStyle/>
          <a:p>
            <a:pPr algn="l"/>
            <a:r>
              <a:rPr lang="da-DK" dirty="0" smtClean="0"/>
              <a:t>A zone </a:t>
            </a:r>
            <a:r>
              <a:rPr lang="da-DK" b="1" dirty="0" smtClean="0">
                <a:solidFill>
                  <a:srgbClr val="92D050"/>
                </a:solidFill>
              </a:rPr>
              <a:t>Z</a:t>
            </a:r>
            <a:r>
              <a:rPr lang="da-DK" dirty="0" smtClean="0"/>
              <a:t>:  </a:t>
            </a:r>
            <a:br>
              <a:rPr lang="da-DK" dirty="0" smtClean="0"/>
            </a:br>
            <a:r>
              <a:rPr lang="da-DK" dirty="0" smtClean="0"/>
              <a:t>	1</a:t>
            </a:r>
            <a:r>
              <a:rPr lang="da-DK" dirty="0" smtClean="0">
                <a:latin typeface="cmsy10"/>
              </a:rPr>
              <a:t>·</a:t>
            </a:r>
            <a:r>
              <a:rPr lang="da-DK" dirty="0" smtClean="0"/>
              <a:t> x </a:t>
            </a:r>
            <a:r>
              <a:rPr lang="da-DK" dirty="0" smtClean="0">
                <a:latin typeface="cmsy10"/>
              </a:rPr>
              <a:t>·</a:t>
            </a:r>
            <a:r>
              <a:rPr lang="da-DK" dirty="0" smtClean="0"/>
              <a:t> 2   </a:t>
            </a:r>
            <a:r>
              <a:rPr lang="da-DK" dirty="0" smtClean="0">
                <a:latin typeface="cmsy10"/>
              </a:rPr>
              <a:t>Æ </a:t>
            </a:r>
          </a:p>
          <a:p>
            <a:pPr algn="l"/>
            <a:r>
              <a:rPr lang="da-DK" dirty="0" smtClean="0"/>
              <a:t>	0</a:t>
            </a:r>
            <a:r>
              <a:rPr lang="da-DK" dirty="0" smtClean="0">
                <a:latin typeface="cmsy10"/>
              </a:rPr>
              <a:t>·</a:t>
            </a:r>
            <a:r>
              <a:rPr lang="da-DK" dirty="0" smtClean="0"/>
              <a:t> y </a:t>
            </a:r>
            <a:r>
              <a:rPr lang="da-DK" dirty="0" smtClean="0">
                <a:latin typeface="cmsy10"/>
              </a:rPr>
              <a:t>·</a:t>
            </a:r>
            <a:r>
              <a:rPr lang="da-DK" dirty="0" smtClean="0"/>
              <a:t> 2   </a:t>
            </a:r>
            <a:r>
              <a:rPr lang="da-DK" dirty="0" smtClean="0">
                <a:latin typeface="cmsy10"/>
              </a:rPr>
              <a:t>Æ </a:t>
            </a:r>
          </a:p>
          <a:p>
            <a:pPr algn="l"/>
            <a:r>
              <a:rPr lang="da-DK" dirty="0" smtClean="0"/>
              <a:t>	x - y </a:t>
            </a:r>
            <a:r>
              <a:rPr lang="da-DK" dirty="0" smtClean="0">
                <a:latin typeface="cmsy10"/>
              </a:rPr>
              <a:t>¸</a:t>
            </a:r>
            <a:r>
              <a:rPr lang="da-DK" dirty="0" smtClean="0"/>
              <a:t> 0</a:t>
            </a:r>
          </a:p>
        </p:txBody>
      </p:sp>
      <p:sp>
        <p:nvSpPr>
          <p:cNvPr id="4" name="Footer Placeholder 3"/>
          <p:cNvSpPr>
            <a:spLocks noGrp="1"/>
          </p:cNvSpPr>
          <p:nvPr>
            <p:ph type="ftr" sz="quarter" idx="10"/>
          </p:nvPr>
        </p:nvSpPr>
        <p:spPr/>
        <p:txBody>
          <a:bodyPr/>
          <a:lstStyle/>
          <a:p>
            <a:r>
              <a:rPr lang="en-US" smtClean="0"/>
              <a:t>AVACS Autumn School 2015</a:t>
            </a:r>
            <a:endParaRPr lang="en-GB" dirty="0"/>
          </a:p>
        </p:txBody>
      </p:sp>
      <p:sp>
        <p:nvSpPr>
          <p:cNvPr id="5" name="Slide Number Placeholder 4"/>
          <p:cNvSpPr>
            <a:spLocks noGrp="1"/>
          </p:cNvSpPr>
          <p:nvPr>
            <p:ph type="sldNum" sz="quarter" idx="11"/>
          </p:nvPr>
        </p:nvSpPr>
        <p:spPr/>
        <p:txBody>
          <a:bodyPr/>
          <a:lstStyle/>
          <a:p>
            <a:r>
              <a:rPr lang="en-GB" smtClean="0"/>
              <a:t>Kim Larsen [</a:t>
            </a:r>
            <a:fld id="{3C55F532-70EC-4BB0-8F7B-D5093D26A9F4}" type="slidenum">
              <a:rPr lang="en-GB" smtClean="0"/>
              <a:pPr/>
              <a:t>22</a:t>
            </a:fld>
            <a:r>
              <a:rPr lang="en-GB" smtClean="0"/>
              <a:t>]</a:t>
            </a:r>
            <a:endParaRPr lang="en-GB" dirty="0"/>
          </a:p>
        </p:txBody>
      </p:sp>
      <p:pic>
        <p:nvPicPr>
          <p:cNvPr id="9" name="Picture 33"/>
          <p:cNvPicPr>
            <a:picLocks noChangeAspect="1" noChangeArrowheads="1"/>
          </p:cNvPicPr>
          <p:nvPr/>
        </p:nvPicPr>
        <p:blipFill>
          <a:blip r:embed="rId4"/>
          <a:srcRect l="3615" t="68816" r="29214" b="16536"/>
          <a:stretch>
            <a:fillRect/>
          </a:stretch>
        </p:blipFill>
        <p:spPr bwMode="auto">
          <a:xfrm>
            <a:off x="1516339" y="5083257"/>
            <a:ext cx="5933695" cy="1051434"/>
          </a:xfrm>
          <a:prstGeom prst="rect">
            <a:avLst/>
          </a:prstGeom>
          <a:noFill/>
          <a:ln w="9525">
            <a:noFill/>
            <a:miter lim="800000"/>
            <a:headEnd/>
            <a:tailEnd/>
          </a:ln>
          <a:effectLst/>
        </p:spPr>
      </p:pic>
    </p:spTree>
    <p:extLst>
      <p:ext uri="{BB962C8B-B14F-4D97-AF65-F5344CB8AC3E}">
        <p14:creationId xmlns:p14="http://schemas.microsoft.com/office/powerpoint/2010/main" val="15462766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1" grpId="0" animBg="1"/>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r>
              <a:rPr lang="en-US" smtClean="0"/>
              <a:t>Zones - Operations</a:t>
            </a:r>
            <a:endParaRPr lang="en-US"/>
          </a:p>
        </p:txBody>
      </p:sp>
      <p:grpSp>
        <p:nvGrpSpPr>
          <p:cNvPr id="2" name="Group 4"/>
          <p:cNvGrpSpPr>
            <a:grpSpLocks/>
          </p:cNvGrpSpPr>
          <p:nvPr/>
        </p:nvGrpSpPr>
        <p:grpSpPr bwMode="auto">
          <a:xfrm>
            <a:off x="476250" y="1371600"/>
            <a:ext cx="2624138" cy="2438400"/>
            <a:chOff x="3024" y="2347"/>
            <a:chExt cx="1651" cy="1536"/>
          </a:xfrm>
        </p:grpSpPr>
        <p:sp>
          <p:nvSpPr>
            <p:cNvPr id="230405" name="Line 5"/>
            <p:cNvSpPr>
              <a:spLocks noChangeShapeType="1"/>
            </p:cNvSpPr>
            <p:nvPr/>
          </p:nvSpPr>
          <p:spPr bwMode="auto">
            <a:xfrm flipH="1">
              <a:off x="3274" y="2470"/>
              <a:ext cx="0" cy="1200"/>
            </a:xfrm>
            <a:prstGeom prst="line">
              <a:avLst/>
            </a:prstGeom>
            <a:noFill/>
            <a:ln w="12700">
              <a:solidFill>
                <a:schemeClr val="tx1"/>
              </a:solidFill>
              <a:round/>
              <a:headEnd type="arrow" w="med" len="med"/>
              <a:tailEnd/>
            </a:ln>
            <a:effectLst/>
          </p:spPr>
          <p:txBody>
            <a:bodyPr wrap="none" anchor="ctr"/>
            <a:lstStyle/>
            <a:p>
              <a:endParaRPr lang="en-US"/>
            </a:p>
          </p:txBody>
        </p:sp>
        <p:sp>
          <p:nvSpPr>
            <p:cNvPr id="230406" name="Line 6"/>
            <p:cNvSpPr>
              <a:spLocks noChangeShapeType="1"/>
            </p:cNvSpPr>
            <p:nvPr/>
          </p:nvSpPr>
          <p:spPr bwMode="auto">
            <a:xfrm>
              <a:off x="3274" y="3670"/>
              <a:ext cx="1344" cy="0"/>
            </a:xfrm>
            <a:prstGeom prst="line">
              <a:avLst/>
            </a:prstGeom>
            <a:noFill/>
            <a:ln w="12700">
              <a:solidFill>
                <a:schemeClr val="tx1"/>
              </a:solidFill>
              <a:round/>
              <a:headEnd type="none" w="sm" len="sm"/>
              <a:tailEnd type="arrow" w="med" len="med"/>
            </a:ln>
            <a:effectLst/>
          </p:spPr>
          <p:txBody>
            <a:bodyPr wrap="none" anchor="ctr"/>
            <a:lstStyle/>
            <a:p>
              <a:endParaRPr lang="en-US"/>
            </a:p>
          </p:txBody>
        </p:sp>
        <p:sp>
          <p:nvSpPr>
            <p:cNvPr id="230407" name="Text Box 7"/>
            <p:cNvSpPr txBox="1">
              <a:spLocks noChangeArrowheads="1"/>
            </p:cNvSpPr>
            <p:nvPr/>
          </p:nvSpPr>
          <p:spPr bwMode="auto">
            <a:xfrm>
              <a:off x="4464" y="3595"/>
              <a:ext cx="211" cy="288"/>
            </a:xfrm>
            <a:prstGeom prst="rect">
              <a:avLst/>
            </a:prstGeom>
            <a:noFill/>
            <a:ln w="12700">
              <a:noFill/>
              <a:miter lim="800000"/>
              <a:headEnd type="none" w="sm" len="sm"/>
              <a:tailEnd type="none" w="sm" len="sm"/>
            </a:ln>
            <a:effectLst/>
          </p:spPr>
          <p:txBody>
            <a:bodyPr wrap="none">
              <a:spAutoFit/>
            </a:bodyPr>
            <a:lstStyle/>
            <a:p>
              <a:pPr algn="l" eaLnBrk="0" hangingPunct="0"/>
              <a:r>
                <a:rPr lang="en-GB">
                  <a:latin typeface="Tahoma" pitchFamily="34" charset="0"/>
                </a:rPr>
                <a:t>x</a:t>
              </a:r>
              <a:endParaRPr lang="en-GB">
                <a:latin typeface="Times New Roman" pitchFamily="18" charset="0"/>
              </a:endParaRPr>
            </a:p>
          </p:txBody>
        </p:sp>
        <p:sp>
          <p:nvSpPr>
            <p:cNvPr id="230408" name="Text Box 8"/>
            <p:cNvSpPr txBox="1">
              <a:spLocks noChangeArrowheads="1"/>
            </p:cNvSpPr>
            <p:nvPr/>
          </p:nvSpPr>
          <p:spPr bwMode="auto">
            <a:xfrm>
              <a:off x="3024" y="2347"/>
              <a:ext cx="212" cy="288"/>
            </a:xfrm>
            <a:prstGeom prst="rect">
              <a:avLst/>
            </a:prstGeom>
            <a:noFill/>
            <a:ln w="12700">
              <a:noFill/>
              <a:miter lim="800000"/>
              <a:headEnd type="none" w="sm" len="sm"/>
              <a:tailEnd type="none" w="sm" len="sm"/>
            </a:ln>
            <a:effectLst/>
          </p:spPr>
          <p:txBody>
            <a:bodyPr wrap="none">
              <a:spAutoFit/>
            </a:bodyPr>
            <a:lstStyle/>
            <a:p>
              <a:pPr algn="l" eaLnBrk="0" hangingPunct="0"/>
              <a:r>
                <a:rPr lang="en-GB">
                  <a:latin typeface="Tahoma" pitchFamily="34" charset="0"/>
                </a:rPr>
                <a:t>y</a:t>
              </a:r>
              <a:endParaRPr lang="en-GB">
                <a:latin typeface="Times New Roman" pitchFamily="18" charset="0"/>
              </a:endParaRPr>
            </a:p>
          </p:txBody>
        </p:sp>
        <p:sp>
          <p:nvSpPr>
            <p:cNvPr id="230409" name="Line 9"/>
            <p:cNvSpPr>
              <a:spLocks noChangeShapeType="1"/>
            </p:cNvSpPr>
            <p:nvPr/>
          </p:nvSpPr>
          <p:spPr bwMode="auto">
            <a:xfrm>
              <a:off x="3466" y="3622"/>
              <a:ext cx="0" cy="48"/>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10" name="Line 10"/>
            <p:cNvSpPr>
              <a:spLocks noChangeShapeType="1"/>
            </p:cNvSpPr>
            <p:nvPr/>
          </p:nvSpPr>
          <p:spPr bwMode="auto">
            <a:xfrm>
              <a:off x="3706" y="3622"/>
              <a:ext cx="0" cy="48"/>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11" name="Line 11"/>
            <p:cNvSpPr>
              <a:spLocks noChangeShapeType="1"/>
            </p:cNvSpPr>
            <p:nvPr/>
          </p:nvSpPr>
          <p:spPr bwMode="auto">
            <a:xfrm>
              <a:off x="3946" y="3622"/>
              <a:ext cx="0" cy="48"/>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12" name="Line 12"/>
            <p:cNvSpPr>
              <a:spLocks noChangeShapeType="1"/>
            </p:cNvSpPr>
            <p:nvPr/>
          </p:nvSpPr>
          <p:spPr bwMode="auto">
            <a:xfrm>
              <a:off x="4186" y="3622"/>
              <a:ext cx="0" cy="48"/>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13" name="Line 13"/>
            <p:cNvSpPr>
              <a:spLocks noChangeShapeType="1"/>
            </p:cNvSpPr>
            <p:nvPr/>
          </p:nvSpPr>
          <p:spPr bwMode="auto">
            <a:xfrm>
              <a:off x="3274" y="3430"/>
              <a:ext cx="4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14" name="Line 14"/>
            <p:cNvSpPr>
              <a:spLocks noChangeShapeType="1"/>
            </p:cNvSpPr>
            <p:nvPr/>
          </p:nvSpPr>
          <p:spPr bwMode="auto">
            <a:xfrm>
              <a:off x="3274" y="3238"/>
              <a:ext cx="4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15" name="Line 15"/>
            <p:cNvSpPr>
              <a:spLocks noChangeShapeType="1"/>
            </p:cNvSpPr>
            <p:nvPr/>
          </p:nvSpPr>
          <p:spPr bwMode="auto">
            <a:xfrm>
              <a:off x="3274" y="2998"/>
              <a:ext cx="4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16" name="Line 16"/>
            <p:cNvSpPr>
              <a:spLocks noChangeShapeType="1"/>
            </p:cNvSpPr>
            <p:nvPr/>
          </p:nvSpPr>
          <p:spPr bwMode="auto">
            <a:xfrm>
              <a:off x="3274" y="2806"/>
              <a:ext cx="48" cy="0"/>
            </a:xfrm>
            <a:prstGeom prst="line">
              <a:avLst/>
            </a:prstGeom>
            <a:noFill/>
            <a:ln w="12700">
              <a:solidFill>
                <a:schemeClr val="tx1"/>
              </a:solidFill>
              <a:round/>
              <a:headEnd type="none" w="sm" len="sm"/>
              <a:tailEnd type="none" w="sm" len="sm"/>
            </a:ln>
            <a:effectLst/>
          </p:spPr>
          <p:txBody>
            <a:bodyPr wrap="none" anchor="ctr"/>
            <a:lstStyle/>
            <a:p>
              <a:endParaRPr lang="en-US"/>
            </a:p>
          </p:txBody>
        </p:sp>
      </p:grpSp>
      <p:sp>
        <p:nvSpPr>
          <p:cNvPr id="230417" name="Freeform 17"/>
          <p:cNvSpPr>
            <a:spLocks/>
          </p:cNvSpPr>
          <p:nvPr/>
        </p:nvSpPr>
        <p:spPr bwMode="auto">
          <a:xfrm>
            <a:off x="1524000" y="2438400"/>
            <a:ext cx="762000" cy="685800"/>
          </a:xfrm>
          <a:custGeom>
            <a:avLst/>
            <a:gdLst/>
            <a:ahLst/>
            <a:cxnLst>
              <a:cxn ang="0">
                <a:pos x="0" y="432"/>
              </a:cxn>
              <a:cxn ang="0">
                <a:pos x="0" y="240"/>
              </a:cxn>
              <a:cxn ang="0">
                <a:pos x="240" y="0"/>
              </a:cxn>
              <a:cxn ang="0">
                <a:pos x="480" y="0"/>
              </a:cxn>
              <a:cxn ang="0">
                <a:pos x="480" y="432"/>
              </a:cxn>
              <a:cxn ang="0">
                <a:pos x="0" y="432"/>
              </a:cxn>
            </a:cxnLst>
            <a:rect l="0" t="0" r="r" b="b"/>
            <a:pathLst>
              <a:path w="480" h="432">
                <a:moveTo>
                  <a:pt x="0" y="432"/>
                </a:moveTo>
                <a:lnTo>
                  <a:pt x="0" y="240"/>
                </a:lnTo>
                <a:lnTo>
                  <a:pt x="240" y="0"/>
                </a:lnTo>
                <a:lnTo>
                  <a:pt x="480" y="0"/>
                </a:lnTo>
                <a:lnTo>
                  <a:pt x="480" y="432"/>
                </a:lnTo>
                <a:lnTo>
                  <a:pt x="0" y="432"/>
                </a:lnTo>
                <a:close/>
              </a:path>
            </a:pathLst>
          </a:custGeom>
          <a:solidFill>
            <a:schemeClr val="accent2"/>
          </a:solidFill>
          <a:ln w="38100" cap="flat" cmpd="sng">
            <a:solidFill>
              <a:srgbClr val="333399"/>
            </a:solidFill>
            <a:prstDash val="solid"/>
            <a:round/>
            <a:headEnd type="none" w="med" len="med"/>
            <a:tailEnd type="none" w="med" len="med"/>
          </a:ln>
          <a:effectLst/>
        </p:spPr>
        <p:txBody>
          <a:bodyPr wrap="none">
            <a:spAutoFit/>
          </a:bodyPr>
          <a:lstStyle/>
          <a:p>
            <a:endParaRPr lang="en-US"/>
          </a:p>
        </p:txBody>
      </p:sp>
      <p:grpSp>
        <p:nvGrpSpPr>
          <p:cNvPr id="3" name="Group 18"/>
          <p:cNvGrpSpPr>
            <a:grpSpLocks/>
          </p:cNvGrpSpPr>
          <p:nvPr/>
        </p:nvGrpSpPr>
        <p:grpSpPr bwMode="auto">
          <a:xfrm>
            <a:off x="3143250" y="1371600"/>
            <a:ext cx="2624138" cy="2438400"/>
            <a:chOff x="3024" y="2347"/>
            <a:chExt cx="1651" cy="1536"/>
          </a:xfrm>
        </p:grpSpPr>
        <p:sp>
          <p:nvSpPr>
            <p:cNvPr id="230419" name="Line 19"/>
            <p:cNvSpPr>
              <a:spLocks noChangeShapeType="1"/>
            </p:cNvSpPr>
            <p:nvPr/>
          </p:nvSpPr>
          <p:spPr bwMode="auto">
            <a:xfrm flipH="1">
              <a:off x="3274" y="2470"/>
              <a:ext cx="0" cy="1200"/>
            </a:xfrm>
            <a:prstGeom prst="line">
              <a:avLst/>
            </a:prstGeom>
            <a:noFill/>
            <a:ln w="12700">
              <a:solidFill>
                <a:schemeClr val="tx1"/>
              </a:solidFill>
              <a:round/>
              <a:headEnd type="arrow" w="med" len="med"/>
              <a:tailEnd/>
            </a:ln>
            <a:effectLst/>
          </p:spPr>
          <p:txBody>
            <a:bodyPr wrap="none" anchor="ctr"/>
            <a:lstStyle/>
            <a:p>
              <a:endParaRPr lang="en-US"/>
            </a:p>
          </p:txBody>
        </p:sp>
        <p:sp>
          <p:nvSpPr>
            <p:cNvPr id="230420" name="Line 20"/>
            <p:cNvSpPr>
              <a:spLocks noChangeShapeType="1"/>
            </p:cNvSpPr>
            <p:nvPr/>
          </p:nvSpPr>
          <p:spPr bwMode="auto">
            <a:xfrm>
              <a:off x="3274" y="3670"/>
              <a:ext cx="1344" cy="0"/>
            </a:xfrm>
            <a:prstGeom prst="line">
              <a:avLst/>
            </a:prstGeom>
            <a:noFill/>
            <a:ln w="12700">
              <a:solidFill>
                <a:schemeClr val="tx1"/>
              </a:solidFill>
              <a:round/>
              <a:headEnd type="none" w="sm" len="sm"/>
              <a:tailEnd type="arrow" w="med" len="med"/>
            </a:ln>
            <a:effectLst/>
          </p:spPr>
          <p:txBody>
            <a:bodyPr wrap="none" anchor="ctr"/>
            <a:lstStyle/>
            <a:p>
              <a:endParaRPr lang="en-US"/>
            </a:p>
          </p:txBody>
        </p:sp>
        <p:sp>
          <p:nvSpPr>
            <p:cNvPr id="230421" name="Text Box 21"/>
            <p:cNvSpPr txBox="1">
              <a:spLocks noChangeArrowheads="1"/>
            </p:cNvSpPr>
            <p:nvPr/>
          </p:nvSpPr>
          <p:spPr bwMode="auto">
            <a:xfrm>
              <a:off x="4464" y="3595"/>
              <a:ext cx="211" cy="288"/>
            </a:xfrm>
            <a:prstGeom prst="rect">
              <a:avLst/>
            </a:prstGeom>
            <a:noFill/>
            <a:ln w="12700">
              <a:noFill/>
              <a:miter lim="800000"/>
              <a:headEnd type="none" w="sm" len="sm"/>
              <a:tailEnd type="none" w="sm" len="sm"/>
            </a:ln>
            <a:effectLst/>
          </p:spPr>
          <p:txBody>
            <a:bodyPr wrap="none">
              <a:spAutoFit/>
            </a:bodyPr>
            <a:lstStyle/>
            <a:p>
              <a:pPr algn="l" eaLnBrk="0" hangingPunct="0"/>
              <a:r>
                <a:rPr lang="en-GB">
                  <a:latin typeface="Tahoma" pitchFamily="34" charset="0"/>
                </a:rPr>
                <a:t>x</a:t>
              </a:r>
              <a:endParaRPr lang="en-GB">
                <a:latin typeface="Times New Roman" pitchFamily="18" charset="0"/>
              </a:endParaRPr>
            </a:p>
          </p:txBody>
        </p:sp>
        <p:sp>
          <p:nvSpPr>
            <p:cNvPr id="230422" name="Text Box 22"/>
            <p:cNvSpPr txBox="1">
              <a:spLocks noChangeArrowheads="1"/>
            </p:cNvSpPr>
            <p:nvPr/>
          </p:nvSpPr>
          <p:spPr bwMode="auto">
            <a:xfrm>
              <a:off x="3024" y="2347"/>
              <a:ext cx="212" cy="288"/>
            </a:xfrm>
            <a:prstGeom prst="rect">
              <a:avLst/>
            </a:prstGeom>
            <a:noFill/>
            <a:ln w="12700">
              <a:noFill/>
              <a:miter lim="800000"/>
              <a:headEnd type="none" w="sm" len="sm"/>
              <a:tailEnd type="none" w="sm" len="sm"/>
            </a:ln>
            <a:effectLst/>
          </p:spPr>
          <p:txBody>
            <a:bodyPr wrap="none">
              <a:spAutoFit/>
            </a:bodyPr>
            <a:lstStyle/>
            <a:p>
              <a:pPr algn="l" eaLnBrk="0" hangingPunct="0"/>
              <a:r>
                <a:rPr lang="en-GB">
                  <a:latin typeface="Tahoma" pitchFamily="34" charset="0"/>
                </a:rPr>
                <a:t>y</a:t>
              </a:r>
              <a:endParaRPr lang="en-GB">
                <a:latin typeface="Times New Roman" pitchFamily="18" charset="0"/>
              </a:endParaRPr>
            </a:p>
          </p:txBody>
        </p:sp>
        <p:sp>
          <p:nvSpPr>
            <p:cNvPr id="230423" name="Line 23"/>
            <p:cNvSpPr>
              <a:spLocks noChangeShapeType="1"/>
            </p:cNvSpPr>
            <p:nvPr/>
          </p:nvSpPr>
          <p:spPr bwMode="auto">
            <a:xfrm>
              <a:off x="3466" y="3622"/>
              <a:ext cx="0" cy="48"/>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24" name="Line 24"/>
            <p:cNvSpPr>
              <a:spLocks noChangeShapeType="1"/>
            </p:cNvSpPr>
            <p:nvPr/>
          </p:nvSpPr>
          <p:spPr bwMode="auto">
            <a:xfrm>
              <a:off x="3706" y="3622"/>
              <a:ext cx="0" cy="48"/>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25" name="Line 25"/>
            <p:cNvSpPr>
              <a:spLocks noChangeShapeType="1"/>
            </p:cNvSpPr>
            <p:nvPr/>
          </p:nvSpPr>
          <p:spPr bwMode="auto">
            <a:xfrm>
              <a:off x="3946" y="3622"/>
              <a:ext cx="0" cy="48"/>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26" name="Line 26"/>
            <p:cNvSpPr>
              <a:spLocks noChangeShapeType="1"/>
            </p:cNvSpPr>
            <p:nvPr/>
          </p:nvSpPr>
          <p:spPr bwMode="auto">
            <a:xfrm>
              <a:off x="4186" y="3622"/>
              <a:ext cx="0" cy="48"/>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27" name="Line 27"/>
            <p:cNvSpPr>
              <a:spLocks noChangeShapeType="1"/>
            </p:cNvSpPr>
            <p:nvPr/>
          </p:nvSpPr>
          <p:spPr bwMode="auto">
            <a:xfrm>
              <a:off x="3274" y="3430"/>
              <a:ext cx="4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28" name="Line 28"/>
            <p:cNvSpPr>
              <a:spLocks noChangeShapeType="1"/>
            </p:cNvSpPr>
            <p:nvPr/>
          </p:nvSpPr>
          <p:spPr bwMode="auto">
            <a:xfrm>
              <a:off x="3274" y="3238"/>
              <a:ext cx="4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29" name="Line 29"/>
            <p:cNvSpPr>
              <a:spLocks noChangeShapeType="1"/>
            </p:cNvSpPr>
            <p:nvPr/>
          </p:nvSpPr>
          <p:spPr bwMode="auto">
            <a:xfrm>
              <a:off x="3274" y="2998"/>
              <a:ext cx="4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30" name="Line 30"/>
            <p:cNvSpPr>
              <a:spLocks noChangeShapeType="1"/>
            </p:cNvSpPr>
            <p:nvPr/>
          </p:nvSpPr>
          <p:spPr bwMode="auto">
            <a:xfrm>
              <a:off x="3274" y="2806"/>
              <a:ext cx="48" cy="0"/>
            </a:xfrm>
            <a:prstGeom prst="line">
              <a:avLst/>
            </a:prstGeom>
            <a:noFill/>
            <a:ln w="12700">
              <a:solidFill>
                <a:schemeClr val="tx1"/>
              </a:solidFill>
              <a:round/>
              <a:headEnd type="none" w="sm" len="sm"/>
              <a:tailEnd type="none" w="sm" len="sm"/>
            </a:ln>
            <a:effectLst/>
          </p:spPr>
          <p:txBody>
            <a:bodyPr wrap="none" anchor="ctr"/>
            <a:lstStyle/>
            <a:p>
              <a:endParaRPr lang="en-US"/>
            </a:p>
          </p:txBody>
        </p:sp>
      </p:grpSp>
      <p:sp>
        <p:nvSpPr>
          <p:cNvPr id="230431" name="Freeform 31"/>
          <p:cNvSpPr>
            <a:spLocks/>
          </p:cNvSpPr>
          <p:nvPr/>
        </p:nvSpPr>
        <p:spPr bwMode="auto">
          <a:xfrm>
            <a:off x="4191000" y="2438400"/>
            <a:ext cx="762000" cy="685800"/>
          </a:xfrm>
          <a:custGeom>
            <a:avLst/>
            <a:gdLst/>
            <a:ahLst/>
            <a:cxnLst>
              <a:cxn ang="0">
                <a:pos x="0" y="432"/>
              </a:cxn>
              <a:cxn ang="0">
                <a:pos x="0" y="240"/>
              </a:cxn>
              <a:cxn ang="0">
                <a:pos x="240" y="0"/>
              </a:cxn>
              <a:cxn ang="0">
                <a:pos x="480" y="0"/>
              </a:cxn>
              <a:cxn ang="0">
                <a:pos x="480" y="432"/>
              </a:cxn>
              <a:cxn ang="0">
                <a:pos x="0" y="432"/>
              </a:cxn>
            </a:cxnLst>
            <a:rect l="0" t="0" r="r" b="b"/>
            <a:pathLst>
              <a:path w="480" h="432">
                <a:moveTo>
                  <a:pt x="0" y="432"/>
                </a:moveTo>
                <a:lnTo>
                  <a:pt x="0" y="240"/>
                </a:lnTo>
                <a:lnTo>
                  <a:pt x="240" y="0"/>
                </a:lnTo>
                <a:lnTo>
                  <a:pt x="480" y="0"/>
                </a:lnTo>
                <a:lnTo>
                  <a:pt x="480" y="432"/>
                </a:lnTo>
                <a:lnTo>
                  <a:pt x="0" y="432"/>
                </a:lnTo>
                <a:close/>
              </a:path>
            </a:pathLst>
          </a:custGeom>
          <a:solidFill>
            <a:schemeClr val="accent2"/>
          </a:solidFill>
          <a:ln w="38100" cap="flat" cmpd="sng">
            <a:solidFill>
              <a:srgbClr val="333399"/>
            </a:solidFill>
            <a:prstDash val="solid"/>
            <a:round/>
            <a:headEnd type="none" w="med" len="med"/>
            <a:tailEnd type="none" w="med" len="med"/>
          </a:ln>
          <a:effectLst/>
        </p:spPr>
        <p:txBody>
          <a:bodyPr wrap="none">
            <a:spAutoFit/>
          </a:bodyPr>
          <a:lstStyle/>
          <a:p>
            <a:endParaRPr lang="en-US"/>
          </a:p>
        </p:txBody>
      </p:sp>
      <p:grpSp>
        <p:nvGrpSpPr>
          <p:cNvPr id="4" name="Group 32"/>
          <p:cNvGrpSpPr>
            <a:grpSpLocks/>
          </p:cNvGrpSpPr>
          <p:nvPr/>
        </p:nvGrpSpPr>
        <p:grpSpPr bwMode="auto">
          <a:xfrm>
            <a:off x="500063" y="3810000"/>
            <a:ext cx="2624137" cy="2438400"/>
            <a:chOff x="3024" y="2347"/>
            <a:chExt cx="1651" cy="1536"/>
          </a:xfrm>
        </p:grpSpPr>
        <p:sp>
          <p:nvSpPr>
            <p:cNvPr id="230433" name="Line 33"/>
            <p:cNvSpPr>
              <a:spLocks noChangeShapeType="1"/>
            </p:cNvSpPr>
            <p:nvPr/>
          </p:nvSpPr>
          <p:spPr bwMode="auto">
            <a:xfrm flipH="1">
              <a:off x="3274" y="2470"/>
              <a:ext cx="0" cy="1200"/>
            </a:xfrm>
            <a:prstGeom prst="line">
              <a:avLst/>
            </a:prstGeom>
            <a:noFill/>
            <a:ln w="12700">
              <a:solidFill>
                <a:schemeClr val="tx1"/>
              </a:solidFill>
              <a:round/>
              <a:headEnd type="arrow" w="med" len="med"/>
              <a:tailEnd/>
            </a:ln>
            <a:effectLst/>
          </p:spPr>
          <p:txBody>
            <a:bodyPr wrap="none" anchor="ctr"/>
            <a:lstStyle/>
            <a:p>
              <a:endParaRPr lang="en-US"/>
            </a:p>
          </p:txBody>
        </p:sp>
        <p:sp>
          <p:nvSpPr>
            <p:cNvPr id="230434" name="Line 34"/>
            <p:cNvSpPr>
              <a:spLocks noChangeShapeType="1"/>
            </p:cNvSpPr>
            <p:nvPr/>
          </p:nvSpPr>
          <p:spPr bwMode="auto">
            <a:xfrm>
              <a:off x="3274" y="3670"/>
              <a:ext cx="1344" cy="0"/>
            </a:xfrm>
            <a:prstGeom prst="line">
              <a:avLst/>
            </a:prstGeom>
            <a:noFill/>
            <a:ln w="12700">
              <a:solidFill>
                <a:schemeClr val="tx1"/>
              </a:solidFill>
              <a:round/>
              <a:headEnd type="none" w="sm" len="sm"/>
              <a:tailEnd type="arrow" w="med" len="med"/>
            </a:ln>
            <a:effectLst/>
          </p:spPr>
          <p:txBody>
            <a:bodyPr wrap="none" anchor="ctr"/>
            <a:lstStyle/>
            <a:p>
              <a:endParaRPr lang="en-US"/>
            </a:p>
          </p:txBody>
        </p:sp>
        <p:sp>
          <p:nvSpPr>
            <p:cNvPr id="230435" name="Text Box 35"/>
            <p:cNvSpPr txBox="1">
              <a:spLocks noChangeArrowheads="1"/>
            </p:cNvSpPr>
            <p:nvPr/>
          </p:nvSpPr>
          <p:spPr bwMode="auto">
            <a:xfrm>
              <a:off x="4464" y="3595"/>
              <a:ext cx="211" cy="288"/>
            </a:xfrm>
            <a:prstGeom prst="rect">
              <a:avLst/>
            </a:prstGeom>
            <a:noFill/>
            <a:ln w="12700">
              <a:noFill/>
              <a:miter lim="800000"/>
              <a:headEnd type="none" w="sm" len="sm"/>
              <a:tailEnd type="none" w="sm" len="sm"/>
            </a:ln>
            <a:effectLst/>
          </p:spPr>
          <p:txBody>
            <a:bodyPr wrap="none">
              <a:spAutoFit/>
            </a:bodyPr>
            <a:lstStyle/>
            <a:p>
              <a:pPr algn="l" eaLnBrk="0" hangingPunct="0"/>
              <a:r>
                <a:rPr lang="en-GB">
                  <a:latin typeface="Tahoma" pitchFamily="34" charset="0"/>
                </a:rPr>
                <a:t>x</a:t>
              </a:r>
              <a:endParaRPr lang="en-GB">
                <a:latin typeface="Times New Roman" pitchFamily="18" charset="0"/>
              </a:endParaRPr>
            </a:p>
          </p:txBody>
        </p:sp>
        <p:sp>
          <p:nvSpPr>
            <p:cNvPr id="230436" name="Text Box 36"/>
            <p:cNvSpPr txBox="1">
              <a:spLocks noChangeArrowheads="1"/>
            </p:cNvSpPr>
            <p:nvPr/>
          </p:nvSpPr>
          <p:spPr bwMode="auto">
            <a:xfrm>
              <a:off x="3024" y="2347"/>
              <a:ext cx="212" cy="288"/>
            </a:xfrm>
            <a:prstGeom prst="rect">
              <a:avLst/>
            </a:prstGeom>
            <a:noFill/>
            <a:ln w="12700">
              <a:noFill/>
              <a:miter lim="800000"/>
              <a:headEnd type="none" w="sm" len="sm"/>
              <a:tailEnd type="none" w="sm" len="sm"/>
            </a:ln>
            <a:effectLst/>
          </p:spPr>
          <p:txBody>
            <a:bodyPr wrap="none">
              <a:spAutoFit/>
            </a:bodyPr>
            <a:lstStyle/>
            <a:p>
              <a:pPr algn="l" eaLnBrk="0" hangingPunct="0"/>
              <a:r>
                <a:rPr lang="en-GB">
                  <a:latin typeface="Tahoma" pitchFamily="34" charset="0"/>
                </a:rPr>
                <a:t>y</a:t>
              </a:r>
              <a:endParaRPr lang="en-GB">
                <a:latin typeface="Times New Roman" pitchFamily="18" charset="0"/>
              </a:endParaRPr>
            </a:p>
          </p:txBody>
        </p:sp>
        <p:sp>
          <p:nvSpPr>
            <p:cNvPr id="230437" name="Line 37"/>
            <p:cNvSpPr>
              <a:spLocks noChangeShapeType="1"/>
            </p:cNvSpPr>
            <p:nvPr/>
          </p:nvSpPr>
          <p:spPr bwMode="auto">
            <a:xfrm>
              <a:off x="3466" y="3622"/>
              <a:ext cx="0" cy="48"/>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38" name="Line 38"/>
            <p:cNvSpPr>
              <a:spLocks noChangeShapeType="1"/>
            </p:cNvSpPr>
            <p:nvPr/>
          </p:nvSpPr>
          <p:spPr bwMode="auto">
            <a:xfrm>
              <a:off x="3706" y="3622"/>
              <a:ext cx="0" cy="48"/>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39" name="Line 39"/>
            <p:cNvSpPr>
              <a:spLocks noChangeShapeType="1"/>
            </p:cNvSpPr>
            <p:nvPr/>
          </p:nvSpPr>
          <p:spPr bwMode="auto">
            <a:xfrm>
              <a:off x="3946" y="3622"/>
              <a:ext cx="0" cy="48"/>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40" name="Line 40"/>
            <p:cNvSpPr>
              <a:spLocks noChangeShapeType="1"/>
            </p:cNvSpPr>
            <p:nvPr/>
          </p:nvSpPr>
          <p:spPr bwMode="auto">
            <a:xfrm>
              <a:off x="4186" y="3622"/>
              <a:ext cx="0" cy="48"/>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41" name="Line 41"/>
            <p:cNvSpPr>
              <a:spLocks noChangeShapeType="1"/>
            </p:cNvSpPr>
            <p:nvPr/>
          </p:nvSpPr>
          <p:spPr bwMode="auto">
            <a:xfrm>
              <a:off x="3274" y="3430"/>
              <a:ext cx="4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42" name="Line 42"/>
            <p:cNvSpPr>
              <a:spLocks noChangeShapeType="1"/>
            </p:cNvSpPr>
            <p:nvPr/>
          </p:nvSpPr>
          <p:spPr bwMode="auto">
            <a:xfrm>
              <a:off x="3274" y="3238"/>
              <a:ext cx="4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43" name="Line 43"/>
            <p:cNvSpPr>
              <a:spLocks noChangeShapeType="1"/>
            </p:cNvSpPr>
            <p:nvPr/>
          </p:nvSpPr>
          <p:spPr bwMode="auto">
            <a:xfrm>
              <a:off x="3274" y="2998"/>
              <a:ext cx="4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44" name="Line 44"/>
            <p:cNvSpPr>
              <a:spLocks noChangeShapeType="1"/>
            </p:cNvSpPr>
            <p:nvPr/>
          </p:nvSpPr>
          <p:spPr bwMode="auto">
            <a:xfrm>
              <a:off x="3274" y="2806"/>
              <a:ext cx="48" cy="0"/>
            </a:xfrm>
            <a:prstGeom prst="line">
              <a:avLst/>
            </a:prstGeom>
            <a:noFill/>
            <a:ln w="12700">
              <a:solidFill>
                <a:schemeClr val="tx1"/>
              </a:solidFill>
              <a:round/>
              <a:headEnd type="none" w="sm" len="sm"/>
              <a:tailEnd type="none" w="sm" len="sm"/>
            </a:ln>
            <a:effectLst/>
          </p:spPr>
          <p:txBody>
            <a:bodyPr wrap="none" anchor="ctr"/>
            <a:lstStyle/>
            <a:p>
              <a:endParaRPr lang="en-US"/>
            </a:p>
          </p:txBody>
        </p:sp>
      </p:grpSp>
      <p:sp>
        <p:nvSpPr>
          <p:cNvPr id="230445" name="Freeform 45"/>
          <p:cNvSpPr>
            <a:spLocks/>
          </p:cNvSpPr>
          <p:nvPr/>
        </p:nvSpPr>
        <p:spPr bwMode="auto">
          <a:xfrm>
            <a:off x="1547813" y="4876800"/>
            <a:ext cx="762000" cy="685800"/>
          </a:xfrm>
          <a:custGeom>
            <a:avLst/>
            <a:gdLst/>
            <a:ahLst/>
            <a:cxnLst>
              <a:cxn ang="0">
                <a:pos x="0" y="432"/>
              </a:cxn>
              <a:cxn ang="0">
                <a:pos x="0" y="240"/>
              </a:cxn>
              <a:cxn ang="0">
                <a:pos x="240" y="0"/>
              </a:cxn>
              <a:cxn ang="0">
                <a:pos x="480" y="0"/>
              </a:cxn>
              <a:cxn ang="0">
                <a:pos x="480" y="432"/>
              </a:cxn>
              <a:cxn ang="0">
                <a:pos x="0" y="432"/>
              </a:cxn>
            </a:cxnLst>
            <a:rect l="0" t="0" r="r" b="b"/>
            <a:pathLst>
              <a:path w="480" h="432">
                <a:moveTo>
                  <a:pt x="0" y="432"/>
                </a:moveTo>
                <a:lnTo>
                  <a:pt x="0" y="240"/>
                </a:lnTo>
                <a:lnTo>
                  <a:pt x="240" y="0"/>
                </a:lnTo>
                <a:lnTo>
                  <a:pt x="480" y="0"/>
                </a:lnTo>
                <a:lnTo>
                  <a:pt x="480" y="432"/>
                </a:lnTo>
                <a:lnTo>
                  <a:pt x="0" y="432"/>
                </a:lnTo>
                <a:close/>
              </a:path>
            </a:pathLst>
          </a:custGeom>
          <a:solidFill>
            <a:schemeClr val="accent2"/>
          </a:solidFill>
          <a:ln w="38100" cap="flat" cmpd="sng">
            <a:solidFill>
              <a:srgbClr val="333399"/>
            </a:solidFill>
            <a:prstDash val="solid"/>
            <a:round/>
            <a:headEnd type="none" w="med" len="med"/>
            <a:tailEnd type="none" w="med" len="med"/>
          </a:ln>
          <a:effectLst/>
        </p:spPr>
        <p:txBody>
          <a:bodyPr wrap="none">
            <a:spAutoFit/>
          </a:bodyPr>
          <a:lstStyle/>
          <a:p>
            <a:endParaRPr lang="en-US"/>
          </a:p>
        </p:txBody>
      </p:sp>
      <p:grpSp>
        <p:nvGrpSpPr>
          <p:cNvPr id="5" name="Group 46"/>
          <p:cNvGrpSpPr>
            <a:grpSpLocks/>
          </p:cNvGrpSpPr>
          <p:nvPr/>
        </p:nvGrpSpPr>
        <p:grpSpPr bwMode="auto">
          <a:xfrm>
            <a:off x="3219450" y="3810000"/>
            <a:ext cx="2624138" cy="2438400"/>
            <a:chOff x="3024" y="2347"/>
            <a:chExt cx="1651" cy="1536"/>
          </a:xfrm>
        </p:grpSpPr>
        <p:sp>
          <p:nvSpPr>
            <p:cNvPr id="230447" name="Line 47"/>
            <p:cNvSpPr>
              <a:spLocks noChangeShapeType="1"/>
            </p:cNvSpPr>
            <p:nvPr/>
          </p:nvSpPr>
          <p:spPr bwMode="auto">
            <a:xfrm flipH="1">
              <a:off x="3274" y="2470"/>
              <a:ext cx="0" cy="1200"/>
            </a:xfrm>
            <a:prstGeom prst="line">
              <a:avLst/>
            </a:prstGeom>
            <a:noFill/>
            <a:ln w="12700">
              <a:solidFill>
                <a:schemeClr val="tx1"/>
              </a:solidFill>
              <a:round/>
              <a:headEnd type="arrow" w="med" len="med"/>
              <a:tailEnd/>
            </a:ln>
            <a:effectLst/>
          </p:spPr>
          <p:txBody>
            <a:bodyPr wrap="none" anchor="ctr"/>
            <a:lstStyle/>
            <a:p>
              <a:endParaRPr lang="en-US"/>
            </a:p>
          </p:txBody>
        </p:sp>
        <p:sp>
          <p:nvSpPr>
            <p:cNvPr id="230448" name="Line 48"/>
            <p:cNvSpPr>
              <a:spLocks noChangeShapeType="1"/>
            </p:cNvSpPr>
            <p:nvPr/>
          </p:nvSpPr>
          <p:spPr bwMode="auto">
            <a:xfrm>
              <a:off x="3274" y="3670"/>
              <a:ext cx="1344" cy="0"/>
            </a:xfrm>
            <a:prstGeom prst="line">
              <a:avLst/>
            </a:prstGeom>
            <a:noFill/>
            <a:ln w="12700">
              <a:solidFill>
                <a:schemeClr val="tx1"/>
              </a:solidFill>
              <a:round/>
              <a:headEnd type="none" w="sm" len="sm"/>
              <a:tailEnd type="arrow" w="med" len="med"/>
            </a:ln>
            <a:effectLst/>
          </p:spPr>
          <p:txBody>
            <a:bodyPr wrap="none" anchor="ctr"/>
            <a:lstStyle/>
            <a:p>
              <a:endParaRPr lang="en-US"/>
            </a:p>
          </p:txBody>
        </p:sp>
        <p:sp>
          <p:nvSpPr>
            <p:cNvPr id="230449" name="Text Box 49"/>
            <p:cNvSpPr txBox="1">
              <a:spLocks noChangeArrowheads="1"/>
            </p:cNvSpPr>
            <p:nvPr/>
          </p:nvSpPr>
          <p:spPr bwMode="auto">
            <a:xfrm>
              <a:off x="4464" y="3595"/>
              <a:ext cx="211" cy="288"/>
            </a:xfrm>
            <a:prstGeom prst="rect">
              <a:avLst/>
            </a:prstGeom>
            <a:noFill/>
            <a:ln w="12700">
              <a:noFill/>
              <a:miter lim="800000"/>
              <a:headEnd type="none" w="sm" len="sm"/>
              <a:tailEnd type="none" w="sm" len="sm"/>
            </a:ln>
            <a:effectLst/>
          </p:spPr>
          <p:txBody>
            <a:bodyPr wrap="none">
              <a:spAutoFit/>
            </a:bodyPr>
            <a:lstStyle/>
            <a:p>
              <a:pPr algn="l" eaLnBrk="0" hangingPunct="0"/>
              <a:r>
                <a:rPr lang="en-GB">
                  <a:latin typeface="Tahoma" pitchFamily="34" charset="0"/>
                </a:rPr>
                <a:t>x</a:t>
              </a:r>
              <a:endParaRPr lang="en-GB">
                <a:latin typeface="Times New Roman" pitchFamily="18" charset="0"/>
              </a:endParaRPr>
            </a:p>
          </p:txBody>
        </p:sp>
        <p:sp>
          <p:nvSpPr>
            <p:cNvPr id="230450" name="Text Box 50"/>
            <p:cNvSpPr txBox="1">
              <a:spLocks noChangeArrowheads="1"/>
            </p:cNvSpPr>
            <p:nvPr/>
          </p:nvSpPr>
          <p:spPr bwMode="auto">
            <a:xfrm>
              <a:off x="3024" y="2347"/>
              <a:ext cx="212" cy="288"/>
            </a:xfrm>
            <a:prstGeom prst="rect">
              <a:avLst/>
            </a:prstGeom>
            <a:noFill/>
            <a:ln w="12700">
              <a:noFill/>
              <a:miter lim="800000"/>
              <a:headEnd type="none" w="sm" len="sm"/>
              <a:tailEnd type="none" w="sm" len="sm"/>
            </a:ln>
            <a:effectLst/>
          </p:spPr>
          <p:txBody>
            <a:bodyPr wrap="none">
              <a:spAutoFit/>
            </a:bodyPr>
            <a:lstStyle/>
            <a:p>
              <a:pPr algn="l" eaLnBrk="0" hangingPunct="0"/>
              <a:r>
                <a:rPr lang="en-GB">
                  <a:latin typeface="Tahoma" pitchFamily="34" charset="0"/>
                </a:rPr>
                <a:t>y</a:t>
              </a:r>
              <a:endParaRPr lang="en-GB">
                <a:latin typeface="Times New Roman" pitchFamily="18" charset="0"/>
              </a:endParaRPr>
            </a:p>
          </p:txBody>
        </p:sp>
        <p:sp>
          <p:nvSpPr>
            <p:cNvPr id="230451" name="Line 51"/>
            <p:cNvSpPr>
              <a:spLocks noChangeShapeType="1"/>
            </p:cNvSpPr>
            <p:nvPr/>
          </p:nvSpPr>
          <p:spPr bwMode="auto">
            <a:xfrm>
              <a:off x="3466" y="3622"/>
              <a:ext cx="0" cy="48"/>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52" name="Line 52"/>
            <p:cNvSpPr>
              <a:spLocks noChangeShapeType="1"/>
            </p:cNvSpPr>
            <p:nvPr/>
          </p:nvSpPr>
          <p:spPr bwMode="auto">
            <a:xfrm>
              <a:off x="3706" y="3622"/>
              <a:ext cx="0" cy="48"/>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53" name="Line 53"/>
            <p:cNvSpPr>
              <a:spLocks noChangeShapeType="1"/>
            </p:cNvSpPr>
            <p:nvPr/>
          </p:nvSpPr>
          <p:spPr bwMode="auto">
            <a:xfrm>
              <a:off x="3946" y="3622"/>
              <a:ext cx="0" cy="48"/>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54" name="Line 54"/>
            <p:cNvSpPr>
              <a:spLocks noChangeShapeType="1"/>
            </p:cNvSpPr>
            <p:nvPr/>
          </p:nvSpPr>
          <p:spPr bwMode="auto">
            <a:xfrm>
              <a:off x="4186" y="3622"/>
              <a:ext cx="0" cy="48"/>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55" name="Line 55"/>
            <p:cNvSpPr>
              <a:spLocks noChangeShapeType="1"/>
            </p:cNvSpPr>
            <p:nvPr/>
          </p:nvSpPr>
          <p:spPr bwMode="auto">
            <a:xfrm>
              <a:off x="3274" y="3430"/>
              <a:ext cx="4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56" name="Line 56"/>
            <p:cNvSpPr>
              <a:spLocks noChangeShapeType="1"/>
            </p:cNvSpPr>
            <p:nvPr/>
          </p:nvSpPr>
          <p:spPr bwMode="auto">
            <a:xfrm>
              <a:off x="3274" y="3238"/>
              <a:ext cx="4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57" name="Line 57"/>
            <p:cNvSpPr>
              <a:spLocks noChangeShapeType="1"/>
            </p:cNvSpPr>
            <p:nvPr/>
          </p:nvSpPr>
          <p:spPr bwMode="auto">
            <a:xfrm>
              <a:off x="3274" y="2998"/>
              <a:ext cx="4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58" name="Line 58"/>
            <p:cNvSpPr>
              <a:spLocks noChangeShapeType="1"/>
            </p:cNvSpPr>
            <p:nvPr/>
          </p:nvSpPr>
          <p:spPr bwMode="auto">
            <a:xfrm>
              <a:off x="3274" y="2806"/>
              <a:ext cx="48" cy="0"/>
            </a:xfrm>
            <a:prstGeom prst="line">
              <a:avLst/>
            </a:prstGeom>
            <a:noFill/>
            <a:ln w="12700">
              <a:solidFill>
                <a:schemeClr val="tx1"/>
              </a:solidFill>
              <a:round/>
              <a:headEnd type="none" w="sm" len="sm"/>
              <a:tailEnd type="none" w="sm" len="sm"/>
            </a:ln>
            <a:effectLst/>
          </p:spPr>
          <p:txBody>
            <a:bodyPr wrap="none" anchor="ctr"/>
            <a:lstStyle/>
            <a:p>
              <a:endParaRPr lang="en-US"/>
            </a:p>
          </p:txBody>
        </p:sp>
      </p:grpSp>
      <p:sp>
        <p:nvSpPr>
          <p:cNvPr id="230459" name="Freeform 59"/>
          <p:cNvSpPr>
            <a:spLocks/>
          </p:cNvSpPr>
          <p:nvPr/>
        </p:nvSpPr>
        <p:spPr bwMode="auto">
          <a:xfrm>
            <a:off x="4267200" y="4876800"/>
            <a:ext cx="762000" cy="685800"/>
          </a:xfrm>
          <a:custGeom>
            <a:avLst/>
            <a:gdLst/>
            <a:ahLst/>
            <a:cxnLst>
              <a:cxn ang="0">
                <a:pos x="0" y="432"/>
              </a:cxn>
              <a:cxn ang="0">
                <a:pos x="0" y="240"/>
              </a:cxn>
              <a:cxn ang="0">
                <a:pos x="240" y="0"/>
              </a:cxn>
              <a:cxn ang="0">
                <a:pos x="480" y="0"/>
              </a:cxn>
              <a:cxn ang="0">
                <a:pos x="480" y="432"/>
              </a:cxn>
              <a:cxn ang="0">
                <a:pos x="0" y="432"/>
              </a:cxn>
            </a:cxnLst>
            <a:rect l="0" t="0" r="r" b="b"/>
            <a:pathLst>
              <a:path w="480" h="432">
                <a:moveTo>
                  <a:pt x="0" y="432"/>
                </a:moveTo>
                <a:lnTo>
                  <a:pt x="0" y="240"/>
                </a:lnTo>
                <a:lnTo>
                  <a:pt x="240" y="0"/>
                </a:lnTo>
                <a:lnTo>
                  <a:pt x="480" y="0"/>
                </a:lnTo>
                <a:lnTo>
                  <a:pt x="480" y="432"/>
                </a:lnTo>
                <a:lnTo>
                  <a:pt x="0" y="432"/>
                </a:lnTo>
                <a:close/>
              </a:path>
            </a:pathLst>
          </a:custGeom>
          <a:solidFill>
            <a:schemeClr val="accent2"/>
          </a:solidFill>
          <a:ln w="38100" cap="flat" cmpd="sng">
            <a:solidFill>
              <a:srgbClr val="333399"/>
            </a:solidFill>
            <a:prstDash val="solid"/>
            <a:round/>
            <a:headEnd type="none" w="med" len="med"/>
            <a:tailEnd type="none" w="med" len="med"/>
          </a:ln>
          <a:effectLst/>
        </p:spPr>
        <p:txBody>
          <a:bodyPr wrap="none">
            <a:spAutoFit/>
          </a:bodyPr>
          <a:lstStyle/>
          <a:p>
            <a:endParaRPr lang="en-US"/>
          </a:p>
        </p:txBody>
      </p:sp>
      <p:grpSp>
        <p:nvGrpSpPr>
          <p:cNvPr id="6" name="Group 60"/>
          <p:cNvGrpSpPr>
            <a:grpSpLocks/>
          </p:cNvGrpSpPr>
          <p:nvPr/>
        </p:nvGrpSpPr>
        <p:grpSpPr bwMode="auto">
          <a:xfrm>
            <a:off x="5886450" y="1371600"/>
            <a:ext cx="2624138" cy="2438400"/>
            <a:chOff x="3024" y="2347"/>
            <a:chExt cx="1651" cy="1536"/>
          </a:xfrm>
        </p:grpSpPr>
        <p:sp>
          <p:nvSpPr>
            <p:cNvPr id="230461" name="Line 61"/>
            <p:cNvSpPr>
              <a:spLocks noChangeShapeType="1"/>
            </p:cNvSpPr>
            <p:nvPr/>
          </p:nvSpPr>
          <p:spPr bwMode="auto">
            <a:xfrm flipH="1">
              <a:off x="3274" y="2470"/>
              <a:ext cx="0" cy="1200"/>
            </a:xfrm>
            <a:prstGeom prst="line">
              <a:avLst/>
            </a:prstGeom>
            <a:noFill/>
            <a:ln w="12700">
              <a:solidFill>
                <a:schemeClr val="tx1"/>
              </a:solidFill>
              <a:round/>
              <a:headEnd type="arrow" w="med" len="med"/>
              <a:tailEnd/>
            </a:ln>
            <a:effectLst/>
          </p:spPr>
          <p:txBody>
            <a:bodyPr wrap="none" anchor="ctr"/>
            <a:lstStyle/>
            <a:p>
              <a:endParaRPr lang="en-US"/>
            </a:p>
          </p:txBody>
        </p:sp>
        <p:sp>
          <p:nvSpPr>
            <p:cNvPr id="230462" name="Line 62"/>
            <p:cNvSpPr>
              <a:spLocks noChangeShapeType="1"/>
            </p:cNvSpPr>
            <p:nvPr/>
          </p:nvSpPr>
          <p:spPr bwMode="auto">
            <a:xfrm>
              <a:off x="3274" y="3670"/>
              <a:ext cx="1344" cy="0"/>
            </a:xfrm>
            <a:prstGeom prst="line">
              <a:avLst/>
            </a:prstGeom>
            <a:noFill/>
            <a:ln w="12700">
              <a:solidFill>
                <a:schemeClr val="tx1"/>
              </a:solidFill>
              <a:round/>
              <a:headEnd type="none" w="sm" len="sm"/>
              <a:tailEnd type="arrow" w="med" len="med"/>
            </a:ln>
            <a:effectLst/>
          </p:spPr>
          <p:txBody>
            <a:bodyPr wrap="none" anchor="ctr"/>
            <a:lstStyle/>
            <a:p>
              <a:endParaRPr lang="en-US"/>
            </a:p>
          </p:txBody>
        </p:sp>
        <p:sp>
          <p:nvSpPr>
            <p:cNvPr id="230463" name="Text Box 63"/>
            <p:cNvSpPr txBox="1">
              <a:spLocks noChangeArrowheads="1"/>
            </p:cNvSpPr>
            <p:nvPr/>
          </p:nvSpPr>
          <p:spPr bwMode="auto">
            <a:xfrm>
              <a:off x="4464" y="3595"/>
              <a:ext cx="211" cy="288"/>
            </a:xfrm>
            <a:prstGeom prst="rect">
              <a:avLst/>
            </a:prstGeom>
            <a:noFill/>
            <a:ln w="12700">
              <a:noFill/>
              <a:miter lim="800000"/>
              <a:headEnd type="none" w="sm" len="sm"/>
              <a:tailEnd type="none" w="sm" len="sm"/>
            </a:ln>
            <a:effectLst/>
          </p:spPr>
          <p:txBody>
            <a:bodyPr wrap="none">
              <a:spAutoFit/>
            </a:bodyPr>
            <a:lstStyle/>
            <a:p>
              <a:pPr algn="l" eaLnBrk="0" hangingPunct="0"/>
              <a:r>
                <a:rPr lang="en-GB">
                  <a:latin typeface="Tahoma" pitchFamily="34" charset="0"/>
                </a:rPr>
                <a:t>x</a:t>
              </a:r>
              <a:endParaRPr lang="en-GB">
                <a:latin typeface="Times New Roman" pitchFamily="18" charset="0"/>
              </a:endParaRPr>
            </a:p>
          </p:txBody>
        </p:sp>
        <p:sp>
          <p:nvSpPr>
            <p:cNvPr id="230464" name="Text Box 64"/>
            <p:cNvSpPr txBox="1">
              <a:spLocks noChangeArrowheads="1"/>
            </p:cNvSpPr>
            <p:nvPr/>
          </p:nvSpPr>
          <p:spPr bwMode="auto">
            <a:xfrm>
              <a:off x="3024" y="2347"/>
              <a:ext cx="212" cy="288"/>
            </a:xfrm>
            <a:prstGeom prst="rect">
              <a:avLst/>
            </a:prstGeom>
            <a:noFill/>
            <a:ln w="12700">
              <a:noFill/>
              <a:miter lim="800000"/>
              <a:headEnd type="none" w="sm" len="sm"/>
              <a:tailEnd type="none" w="sm" len="sm"/>
            </a:ln>
            <a:effectLst/>
          </p:spPr>
          <p:txBody>
            <a:bodyPr wrap="none">
              <a:spAutoFit/>
            </a:bodyPr>
            <a:lstStyle/>
            <a:p>
              <a:pPr algn="l" eaLnBrk="0" hangingPunct="0"/>
              <a:r>
                <a:rPr lang="en-GB">
                  <a:latin typeface="Tahoma" pitchFamily="34" charset="0"/>
                </a:rPr>
                <a:t>y</a:t>
              </a:r>
              <a:endParaRPr lang="en-GB">
                <a:latin typeface="Times New Roman" pitchFamily="18" charset="0"/>
              </a:endParaRPr>
            </a:p>
          </p:txBody>
        </p:sp>
        <p:sp>
          <p:nvSpPr>
            <p:cNvPr id="230465" name="Line 65"/>
            <p:cNvSpPr>
              <a:spLocks noChangeShapeType="1"/>
            </p:cNvSpPr>
            <p:nvPr/>
          </p:nvSpPr>
          <p:spPr bwMode="auto">
            <a:xfrm>
              <a:off x="3466" y="3622"/>
              <a:ext cx="0" cy="48"/>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66" name="Line 66"/>
            <p:cNvSpPr>
              <a:spLocks noChangeShapeType="1"/>
            </p:cNvSpPr>
            <p:nvPr/>
          </p:nvSpPr>
          <p:spPr bwMode="auto">
            <a:xfrm>
              <a:off x="3706" y="3622"/>
              <a:ext cx="0" cy="48"/>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67" name="Line 67"/>
            <p:cNvSpPr>
              <a:spLocks noChangeShapeType="1"/>
            </p:cNvSpPr>
            <p:nvPr/>
          </p:nvSpPr>
          <p:spPr bwMode="auto">
            <a:xfrm>
              <a:off x="3946" y="3622"/>
              <a:ext cx="0" cy="48"/>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68" name="Line 68"/>
            <p:cNvSpPr>
              <a:spLocks noChangeShapeType="1"/>
            </p:cNvSpPr>
            <p:nvPr/>
          </p:nvSpPr>
          <p:spPr bwMode="auto">
            <a:xfrm>
              <a:off x="4186" y="3622"/>
              <a:ext cx="0" cy="48"/>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69" name="Line 69"/>
            <p:cNvSpPr>
              <a:spLocks noChangeShapeType="1"/>
            </p:cNvSpPr>
            <p:nvPr/>
          </p:nvSpPr>
          <p:spPr bwMode="auto">
            <a:xfrm>
              <a:off x="3274" y="3430"/>
              <a:ext cx="4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70" name="Line 70"/>
            <p:cNvSpPr>
              <a:spLocks noChangeShapeType="1"/>
            </p:cNvSpPr>
            <p:nvPr/>
          </p:nvSpPr>
          <p:spPr bwMode="auto">
            <a:xfrm>
              <a:off x="3274" y="3238"/>
              <a:ext cx="4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71" name="Line 71"/>
            <p:cNvSpPr>
              <a:spLocks noChangeShapeType="1"/>
            </p:cNvSpPr>
            <p:nvPr/>
          </p:nvSpPr>
          <p:spPr bwMode="auto">
            <a:xfrm>
              <a:off x="3274" y="2998"/>
              <a:ext cx="4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72" name="Line 72"/>
            <p:cNvSpPr>
              <a:spLocks noChangeShapeType="1"/>
            </p:cNvSpPr>
            <p:nvPr/>
          </p:nvSpPr>
          <p:spPr bwMode="auto">
            <a:xfrm>
              <a:off x="3274" y="2806"/>
              <a:ext cx="48" cy="0"/>
            </a:xfrm>
            <a:prstGeom prst="line">
              <a:avLst/>
            </a:prstGeom>
            <a:noFill/>
            <a:ln w="12700">
              <a:solidFill>
                <a:schemeClr val="tx1"/>
              </a:solidFill>
              <a:round/>
              <a:headEnd type="none" w="sm" len="sm"/>
              <a:tailEnd type="none" w="sm" len="sm"/>
            </a:ln>
            <a:effectLst/>
          </p:spPr>
          <p:txBody>
            <a:bodyPr wrap="none" anchor="ctr"/>
            <a:lstStyle/>
            <a:p>
              <a:endParaRPr lang="en-US"/>
            </a:p>
          </p:txBody>
        </p:sp>
      </p:grpSp>
      <p:sp>
        <p:nvSpPr>
          <p:cNvPr id="230473" name="Freeform 73"/>
          <p:cNvSpPr>
            <a:spLocks/>
          </p:cNvSpPr>
          <p:nvPr/>
        </p:nvSpPr>
        <p:spPr bwMode="auto">
          <a:xfrm>
            <a:off x="6934200" y="2438400"/>
            <a:ext cx="762000" cy="685800"/>
          </a:xfrm>
          <a:custGeom>
            <a:avLst/>
            <a:gdLst/>
            <a:ahLst/>
            <a:cxnLst>
              <a:cxn ang="0">
                <a:pos x="0" y="432"/>
              </a:cxn>
              <a:cxn ang="0">
                <a:pos x="0" y="240"/>
              </a:cxn>
              <a:cxn ang="0">
                <a:pos x="240" y="0"/>
              </a:cxn>
              <a:cxn ang="0">
                <a:pos x="480" y="0"/>
              </a:cxn>
              <a:cxn ang="0">
                <a:pos x="480" y="432"/>
              </a:cxn>
              <a:cxn ang="0">
                <a:pos x="0" y="432"/>
              </a:cxn>
            </a:cxnLst>
            <a:rect l="0" t="0" r="r" b="b"/>
            <a:pathLst>
              <a:path w="480" h="432">
                <a:moveTo>
                  <a:pt x="0" y="432"/>
                </a:moveTo>
                <a:lnTo>
                  <a:pt x="0" y="240"/>
                </a:lnTo>
                <a:lnTo>
                  <a:pt x="240" y="0"/>
                </a:lnTo>
                <a:lnTo>
                  <a:pt x="480" y="0"/>
                </a:lnTo>
                <a:lnTo>
                  <a:pt x="480" y="432"/>
                </a:lnTo>
                <a:lnTo>
                  <a:pt x="0" y="432"/>
                </a:lnTo>
                <a:close/>
              </a:path>
            </a:pathLst>
          </a:custGeom>
          <a:solidFill>
            <a:schemeClr val="accent2"/>
          </a:solidFill>
          <a:ln w="38100" cap="flat" cmpd="sng">
            <a:solidFill>
              <a:srgbClr val="333399"/>
            </a:solidFill>
            <a:prstDash val="solid"/>
            <a:round/>
            <a:headEnd type="none" w="med" len="med"/>
            <a:tailEnd type="none" w="med" len="med"/>
          </a:ln>
          <a:effectLst/>
        </p:spPr>
        <p:txBody>
          <a:bodyPr wrap="none">
            <a:spAutoFit/>
          </a:bodyPr>
          <a:lstStyle/>
          <a:p>
            <a:endParaRPr lang="en-US"/>
          </a:p>
        </p:txBody>
      </p:sp>
      <p:grpSp>
        <p:nvGrpSpPr>
          <p:cNvPr id="7" name="Group 74"/>
          <p:cNvGrpSpPr>
            <a:grpSpLocks/>
          </p:cNvGrpSpPr>
          <p:nvPr/>
        </p:nvGrpSpPr>
        <p:grpSpPr bwMode="auto">
          <a:xfrm>
            <a:off x="5962650" y="3810000"/>
            <a:ext cx="2624138" cy="2438400"/>
            <a:chOff x="3024" y="2347"/>
            <a:chExt cx="1651" cy="1536"/>
          </a:xfrm>
        </p:grpSpPr>
        <p:sp>
          <p:nvSpPr>
            <p:cNvPr id="230475" name="Line 75"/>
            <p:cNvSpPr>
              <a:spLocks noChangeShapeType="1"/>
            </p:cNvSpPr>
            <p:nvPr/>
          </p:nvSpPr>
          <p:spPr bwMode="auto">
            <a:xfrm flipH="1">
              <a:off x="3274" y="2470"/>
              <a:ext cx="0" cy="1200"/>
            </a:xfrm>
            <a:prstGeom prst="line">
              <a:avLst/>
            </a:prstGeom>
            <a:noFill/>
            <a:ln w="12700">
              <a:solidFill>
                <a:schemeClr val="tx1"/>
              </a:solidFill>
              <a:round/>
              <a:headEnd type="arrow" w="med" len="med"/>
              <a:tailEnd/>
            </a:ln>
            <a:effectLst/>
          </p:spPr>
          <p:txBody>
            <a:bodyPr wrap="none" anchor="ctr"/>
            <a:lstStyle/>
            <a:p>
              <a:endParaRPr lang="en-US"/>
            </a:p>
          </p:txBody>
        </p:sp>
        <p:sp>
          <p:nvSpPr>
            <p:cNvPr id="230476" name="Line 76"/>
            <p:cNvSpPr>
              <a:spLocks noChangeShapeType="1"/>
            </p:cNvSpPr>
            <p:nvPr/>
          </p:nvSpPr>
          <p:spPr bwMode="auto">
            <a:xfrm>
              <a:off x="3274" y="3670"/>
              <a:ext cx="1344" cy="0"/>
            </a:xfrm>
            <a:prstGeom prst="line">
              <a:avLst/>
            </a:prstGeom>
            <a:noFill/>
            <a:ln w="12700">
              <a:solidFill>
                <a:schemeClr val="tx1"/>
              </a:solidFill>
              <a:round/>
              <a:headEnd type="none" w="sm" len="sm"/>
              <a:tailEnd type="arrow" w="med" len="med"/>
            </a:ln>
            <a:effectLst/>
          </p:spPr>
          <p:txBody>
            <a:bodyPr wrap="none" anchor="ctr"/>
            <a:lstStyle/>
            <a:p>
              <a:endParaRPr lang="en-US"/>
            </a:p>
          </p:txBody>
        </p:sp>
        <p:sp>
          <p:nvSpPr>
            <p:cNvPr id="230477" name="Text Box 77"/>
            <p:cNvSpPr txBox="1">
              <a:spLocks noChangeArrowheads="1"/>
            </p:cNvSpPr>
            <p:nvPr/>
          </p:nvSpPr>
          <p:spPr bwMode="auto">
            <a:xfrm>
              <a:off x="4464" y="3595"/>
              <a:ext cx="211" cy="288"/>
            </a:xfrm>
            <a:prstGeom prst="rect">
              <a:avLst/>
            </a:prstGeom>
            <a:noFill/>
            <a:ln w="12700">
              <a:noFill/>
              <a:miter lim="800000"/>
              <a:headEnd type="none" w="sm" len="sm"/>
              <a:tailEnd type="none" w="sm" len="sm"/>
            </a:ln>
            <a:effectLst/>
          </p:spPr>
          <p:txBody>
            <a:bodyPr wrap="none">
              <a:spAutoFit/>
            </a:bodyPr>
            <a:lstStyle/>
            <a:p>
              <a:pPr algn="l" eaLnBrk="0" hangingPunct="0"/>
              <a:r>
                <a:rPr lang="en-GB">
                  <a:latin typeface="Tahoma" pitchFamily="34" charset="0"/>
                </a:rPr>
                <a:t>x</a:t>
              </a:r>
              <a:endParaRPr lang="en-GB">
                <a:latin typeface="Times New Roman" pitchFamily="18" charset="0"/>
              </a:endParaRPr>
            </a:p>
          </p:txBody>
        </p:sp>
        <p:sp>
          <p:nvSpPr>
            <p:cNvPr id="230478" name="Text Box 78"/>
            <p:cNvSpPr txBox="1">
              <a:spLocks noChangeArrowheads="1"/>
            </p:cNvSpPr>
            <p:nvPr/>
          </p:nvSpPr>
          <p:spPr bwMode="auto">
            <a:xfrm>
              <a:off x="3024" y="2347"/>
              <a:ext cx="212" cy="288"/>
            </a:xfrm>
            <a:prstGeom prst="rect">
              <a:avLst/>
            </a:prstGeom>
            <a:noFill/>
            <a:ln w="12700">
              <a:noFill/>
              <a:miter lim="800000"/>
              <a:headEnd type="none" w="sm" len="sm"/>
              <a:tailEnd type="none" w="sm" len="sm"/>
            </a:ln>
            <a:effectLst/>
          </p:spPr>
          <p:txBody>
            <a:bodyPr wrap="none">
              <a:spAutoFit/>
            </a:bodyPr>
            <a:lstStyle/>
            <a:p>
              <a:pPr algn="l" eaLnBrk="0" hangingPunct="0"/>
              <a:r>
                <a:rPr lang="en-GB">
                  <a:latin typeface="Tahoma" pitchFamily="34" charset="0"/>
                </a:rPr>
                <a:t>y</a:t>
              </a:r>
              <a:endParaRPr lang="en-GB">
                <a:latin typeface="Times New Roman" pitchFamily="18" charset="0"/>
              </a:endParaRPr>
            </a:p>
          </p:txBody>
        </p:sp>
        <p:sp>
          <p:nvSpPr>
            <p:cNvPr id="230479" name="Line 79"/>
            <p:cNvSpPr>
              <a:spLocks noChangeShapeType="1"/>
            </p:cNvSpPr>
            <p:nvPr/>
          </p:nvSpPr>
          <p:spPr bwMode="auto">
            <a:xfrm>
              <a:off x="3466" y="3622"/>
              <a:ext cx="0" cy="48"/>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80" name="Line 80"/>
            <p:cNvSpPr>
              <a:spLocks noChangeShapeType="1"/>
            </p:cNvSpPr>
            <p:nvPr/>
          </p:nvSpPr>
          <p:spPr bwMode="auto">
            <a:xfrm>
              <a:off x="3706" y="3622"/>
              <a:ext cx="0" cy="48"/>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81" name="Line 81"/>
            <p:cNvSpPr>
              <a:spLocks noChangeShapeType="1"/>
            </p:cNvSpPr>
            <p:nvPr/>
          </p:nvSpPr>
          <p:spPr bwMode="auto">
            <a:xfrm>
              <a:off x="3946" y="3622"/>
              <a:ext cx="0" cy="48"/>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82" name="Line 82"/>
            <p:cNvSpPr>
              <a:spLocks noChangeShapeType="1"/>
            </p:cNvSpPr>
            <p:nvPr/>
          </p:nvSpPr>
          <p:spPr bwMode="auto">
            <a:xfrm>
              <a:off x="4186" y="3622"/>
              <a:ext cx="0" cy="48"/>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83" name="Line 83"/>
            <p:cNvSpPr>
              <a:spLocks noChangeShapeType="1"/>
            </p:cNvSpPr>
            <p:nvPr/>
          </p:nvSpPr>
          <p:spPr bwMode="auto">
            <a:xfrm>
              <a:off x="3274" y="3430"/>
              <a:ext cx="4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84" name="Line 84"/>
            <p:cNvSpPr>
              <a:spLocks noChangeShapeType="1"/>
            </p:cNvSpPr>
            <p:nvPr/>
          </p:nvSpPr>
          <p:spPr bwMode="auto">
            <a:xfrm>
              <a:off x="3274" y="3238"/>
              <a:ext cx="4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85" name="Line 85"/>
            <p:cNvSpPr>
              <a:spLocks noChangeShapeType="1"/>
            </p:cNvSpPr>
            <p:nvPr/>
          </p:nvSpPr>
          <p:spPr bwMode="auto">
            <a:xfrm>
              <a:off x="3274" y="2998"/>
              <a:ext cx="48" cy="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30486" name="Line 86"/>
            <p:cNvSpPr>
              <a:spLocks noChangeShapeType="1"/>
            </p:cNvSpPr>
            <p:nvPr/>
          </p:nvSpPr>
          <p:spPr bwMode="auto">
            <a:xfrm>
              <a:off x="3274" y="2806"/>
              <a:ext cx="48" cy="0"/>
            </a:xfrm>
            <a:prstGeom prst="line">
              <a:avLst/>
            </a:prstGeom>
            <a:noFill/>
            <a:ln w="12700">
              <a:solidFill>
                <a:schemeClr val="tx1"/>
              </a:solidFill>
              <a:round/>
              <a:headEnd type="none" w="sm" len="sm"/>
              <a:tailEnd type="none" w="sm" len="sm"/>
            </a:ln>
            <a:effectLst/>
          </p:spPr>
          <p:txBody>
            <a:bodyPr wrap="none" anchor="ctr"/>
            <a:lstStyle/>
            <a:p>
              <a:endParaRPr lang="en-US"/>
            </a:p>
          </p:txBody>
        </p:sp>
      </p:grpSp>
      <p:sp>
        <p:nvSpPr>
          <p:cNvPr id="230487" name="Freeform 87"/>
          <p:cNvSpPr>
            <a:spLocks/>
          </p:cNvSpPr>
          <p:nvPr/>
        </p:nvSpPr>
        <p:spPr bwMode="auto">
          <a:xfrm>
            <a:off x="7010400" y="4876800"/>
            <a:ext cx="762000" cy="685800"/>
          </a:xfrm>
          <a:custGeom>
            <a:avLst/>
            <a:gdLst/>
            <a:ahLst/>
            <a:cxnLst>
              <a:cxn ang="0">
                <a:pos x="0" y="432"/>
              </a:cxn>
              <a:cxn ang="0">
                <a:pos x="0" y="240"/>
              </a:cxn>
              <a:cxn ang="0">
                <a:pos x="240" y="0"/>
              </a:cxn>
              <a:cxn ang="0">
                <a:pos x="480" y="0"/>
              </a:cxn>
              <a:cxn ang="0">
                <a:pos x="480" y="432"/>
              </a:cxn>
              <a:cxn ang="0">
                <a:pos x="0" y="432"/>
              </a:cxn>
            </a:cxnLst>
            <a:rect l="0" t="0" r="r" b="b"/>
            <a:pathLst>
              <a:path w="480" h="432">
                <a:moveTo>
                  <a:pt x="0" y="432"/>
                </a:moveTo>
                <a:lnTo>
                  <a:pt x="0" y="240"/>
                </a:lnTo>
                <a:lnTo>
                  <a:pt x="240" y="0"/>
                </a:lnTo>
                <a:lnTo>
                  <a:pt x="480" y="0"/>
                </a:lnTo>
                <a:lnTo>
                  <a:pt x="480" y="432"/>
                </a:lnTo>
                <a:lnTo>
                  <a:pt x="0" y="432"/>
                </a:lnTo>
                <a:close/>
              </a:path>
            </a:pathLst>
          </a:custGeom>
          <a:solidFill>
            <a:schemeClr val="accent2"/>
          </a:solidFill>
          <a:ln w="38100" cap="flat" cmpd="sng">
            <a:solidFill>
              <a:srgbClr val="333399"/>
            </a:solidFill>
            <a:prstDash val="solid"/>
            <a:round/>
            <a:headEnd type="none" w="med" len="med"/>
            <a:tailEnd type="none" w="med" len="med"/>
          </a:ln>
          <a:effectLst/>
        </p:spPr>
        <p:txBody>
          <a:bodyPr wrap="none">
            <a:spAutoFit/>
          </a:bodyPr>
          <a:lstStyle/>
          <a:p>
            <a:endParaRPr lang="en-US"/>
          </a:p>
        </p:txBody>
      </p:sp>
      <p:sp>
        <p:nvSpPr>
          <p:cNvPr id="230488" name="Text Box 88"/>
          <p:cNvSpPr txBox="1">
            <a:spLocks noChangeArrowheads="1"/>
          </p:cNvSpPr>
          <p:nvPr/>
        </p:nvSpPr>
        <p:spPr bwMode="auto">
          <a:xfrm>
            <a:off x="1066800" y="1081088"/>
            <a:ext cx="1943100" cy="519112"/>
          </a:xfrm>
          <a:prstGeom prst="rect">
            <a:avLst/>
          </a:prstGeom>
          <a:noFill/>
          <a:ln w="28575">
            <a:noFill/>
            <a:miter lim="800000"/>
            <a:headEnd/>
            <a:tailEnd/>
          </a:ln>
          <a:effectLst/>
        </p:spPr>
        <p:txBody>
          <a:bodyPr wrap="none" lIns="90000" tIns="46800" rIns="90000" bIns="46800">
            <a:spAutoFit/>
          </a:bodyPr>
          <a:lstStyle/>
          <a:p>
            <a:pPr algn="l">
              <a:lnSpc>
                <a:spcPct val="90000"/>
              </a:lnSpc>
              <a:spcBef>
                <a:spcPct val="20000"/>
              </a:spcBef>
              <a:buClr>
                <a:schemeClr val="folHlink"/>
              </a:buClr>
            </a:pPr>
            <a:r>
              <a:rPr lang="en-GB" sz="1400">
                <a:solidFill>
                  <a:srgbClr val="333333"/>
                </a:solidFill>
                <a:latin typeface="Tahoma" pitchFamily="34" charset="0"/>
              </a:rPr>
              <a:t>(n,  2</a:t>
            </a:r>
            <a:r>
              <a:rPr lang="en-US" sz="1400">
                <a:solidFill>
                  <a:srgbClr val="333333"/>
                </a:solidFill>
                <a:latin typeface="cmsy10" pitchFamily="34" charset="0"/>
              </a:rPr>
              <a:t>·</a:t>
            </a:r>
            <a:r>
              <a:rPr lang="en-GB" sz="1400">
                <a:solidFill>
                  <a:srgbClr val="333333"/>
                </a:solidFill>
                <a:latin typeface="Tahoma" pitchFamily="34" charset="0"/>
              </a:rPr>
              <a:t>x</a:t>
            </a:r>
            <a:r>
              <a:rPr lang="en-US" sz="1400">
                <a:solidFill>
                  <a:srgbClr val="333333"/>
                </a:solidFill>
                <a:latin typeface="cmsy10" pitchFamily="34" charset="0"/>
              </a:rPr>
              <a:t>·</a:t>
            </a:r>
            <a:r>
              <a:rPr lang="en-GB" sz="1400">
                <a:solidFill>
                  <a:srgbClr val="333333"/>
                </a:solidFill>
                <a:latin typeface="Tahoma" pitchFamily="34" charset="0"/>
              </a:rPr>
              <a:t>4 </a:t>
            </a:r>
            <a:r>
              <a:rPr lang="en-US" sz="1400">
                <a:solidFill>
                  <a:srgbClr val="333333"/>
                </a:solidFill>
                <a:latin typeface="cmsy10" pitchFamily="34" charset="0"/>
              </a:rPr>
              <a:t>Æ</a:t>
            </a:r>
          </a:p>
          <a:p>
            <a:pPr algn="l">
              <a:lnSpc>
                <a:spcPct val="90000"/>
              </a:lnSpc>
              <a:spcBef>
                <a:spcPct val="20000"/>
              </a:spcBef>
              <a:buClr>
                <a:schemeClr val="folHlink"/>
              </a:buClr>
            </a:pPr>
            <a:r>
              <a:rPr lang="en-GB" sz="1400">
                <a:solidFill>
                  <a:srgbClr val="333333"/>
                </a:solidFill>
                <a:latin typeface="Tahoma" pitchFamily="34" charset="0"/>
              </a:rPr>
              <a:t>      1</a:t>
            </a:r>
            <a:r>
              <a:rPr lang="en-US" sz="1400">
                <a:solidFill>
                  <a:srgbClr val="333333"/>
                </a:solidFill>
                <a:latin typeface="cmsy10" pitchFamily="34" charset="0"/>
              </a:rPr>
              <a:t>·</a:t>
            </a:r>
            <a:r>
              <a:rPr lang="en-GB" sz="1400">
                <a:solidFill>
                  <a:srgbClr val="333333"/>
                </a:solidFill>
                <a:latin typeface="Tahoma" pitchFamily="34" charset="0"/>
              </a:rPr>
              <a:t>y</a:t>
            </a:r>
            <a:r>
              <a:rPr lang="en-US" sz="1400">
                <a:solidFill>
                  <a:srgbClr val="333333"/>
                </a:solidFill>
                <a:latin typeface="cmsy10" pitchFamily="34" charset="0"/>
              </a:rPr>
              <a:t>·</a:t>
            </a:r>
            <a:r>
              <a:rPr lang="en-GB" sz="1400">
                <a:solidFill>
                  <a:srgbClr val="333333"/>
                </a:solidFill>
                <a:latin typeface="Tahoma" pitchFamily="34" charset="0"/>
              </a:rPr>
              <a:t>3 </a:t>
            </a:r>
            <a:r>
              <a:rPr lang="en-US" sz="1400">
                <a:solidFill>
                  <a:srgbClr val="333333"/>
                </a:solidFill>
                <a:latin typeface="cmsy10" pitchFamily="34" charset="0"/>
              </a:rPr>
              <a:t>Æ </a:t>
            </a:r>
            <a:r>
              <a:rPr lang="en-GB" sz="1400">
                <a:solidFill>
                  <a:srgbClr val="333333"/>
                </a:solidFill>
                <a:latin typeface="Tahoma" pitchFamily="34" charset="0"/>
              </a:rPr>
              <a:t>y-x</a:t>
            </a:r>
            <a:r>
              <a:rPr lang="en-US" sz="1400">
                <a:solidFill>
                  <a:srgbClr val="333333"/>
                </a:solidFill>
                <a:latin typeface="cmsy10" pitchFamily="34" charset="0"/>
              </a:rPr>
              <a:t>·</a:t>
            </a:r>
            <a:r>
              <a:rPr lang="en-GB" sz="1400">
                <a:solidFill>
                  <a:srgbClr val="333333"/>
                </a:solidFill>
                <a:latin typeface="Tahoma" pitchFamily="34" charset="0"/>
              </a:rPr>
              <a:t>0  )</a:t>
            </a:r>
          </a:p>
        </p:txBody>
      </p:sp>
      <p:sp>
        <p:nvSpPr>
          <p:cNvPr id="230491" name="Freeform 91"/>
          <p:cNvSpPr>
            <a:spLocks/>
          </p:cNvSpPr>
          <p:nvPr/>
        </p:nvSpPr>
        <p:spPr bwMode="auto">
          <a:xfrm>
            <a:off x="4191000" y="1752600"/>
            <a:ext cx="1524000" cy="1371600"/>
          </a:xfrm>
          <a:custGeom>
            <a:avLst/>
            <a:gdLst/>
            <a:ahLst/>
            <a:cxnLst>
              <a:cxn ang="0">
                <a:pos x="0" y="864"/>
              </a:cxn>
              <a:cxn ang="0">
                <a:pos x="0" y="672"/>
              </a:cxn>
              <a:cxn ang="0">
                <a:pos x="672" y="0"/>
              </a:cxn>
              <a:cxn ang="0">
                <a:pos x="960" y="384"/>
              </a:cxn>
              <a:cxn ang="0">
                <a:pos x="480" y="864"/>
              </a:cxn>
              <a:cxn ang="0">
                <a:pos x="0" y="864"/>
              </a:cxn>
            </a:cxnLst>
            <a:rect l="0" t="0" r="r" b="b"/>
            <a:pathLst>
              <a:path w="960" h="864">
                <a:moveTo>
                  <a:pt x="0" y="864"/>
                </a:moveTo>
                <a:lnTo>
                  <a:pt x="0" y="672"/>
                </a:lnTo>
                <a:lnTo>
                  <a:pt x="672" y="0"/>
                </a:lnTo>
                <a:lnTo>
                  <a:pt x="960" y="384"/>
                </a:lnTo>
                <a:lnTo>
                  <a:pt x="480" y="864"/>
                </a:lnTo>
                <a:lnTo>
                  <a:pt x="0" y="864"/>
                </a:lnTo>
                <a:close/>
              </a:path>
            </a:pathLst>
          </a:custGeom>
          <a:solidFill>
            <a:schemeClr val="accent1"/>
          </a:solidFill>
          <a:ln w="38100" cap="flat" cmpd="sng">
            <a:solidFill>
              <a:srgbClr val="FF0000"/>
            </a:solidFill>
            <a:prstDash val="solid"/>
            <a:round/>
            <a:headEnd type="none" w="med" len="med"/>
            <a:tailEnd type="none" w="med" len="med"/>
          </a:ln>
          <a:effectLst/>
        </p:spPr>
        <p:txBody>
          <a:bodyPr wrap="none">
            <a:spAutoFit/>
          </a:bodyPr>
          <a:lstStyle/>
          <a:p>
            <a:endParaRPr lang="en-US"/>
          </a:p>
        </p:txBody>
      </p:sp>
      <p:sp>
        <p:nvSpPr>
          <p:cNvPr id="230492" name="Text Box 92"/>
          <p:cNvSpPr txBox="1">
            <a:spLocks noChangeArrowheads="1"/>
          </p:cNvSpPr>
          <p:nvPr/>
        </p:nvSpPr>
        <p:spPr bwMode="auto">
          <a:xfrm>
            <a:off x="3733800" y="1157288"/>
            <a:ext cx="2111375" cy="519112"/>
          </a:xfrm>
          <a:prstGeom prst="rect">
            <a:avLst/>
          </a:prstGeom>
          <a:noFill/>
          <a:ln w="28575">
            <a:noFill/>
            <a:miter lim="800000"/>
            <a:headEnd/>
            <a:tailEnd/>
          </a:ln>
          <a:effectLst/>
        </p:spPr>
        <p:txBody>
          <a:bodyPr wrap="none" lIns="90000" tIns="46800" rIns="90000" bIns="46800">
            <a:spAutoFit/>
          </a:bodyPr>
          <a:lstStyle/>
          <a:p>
            <a:pPr algn="l">
              <a:lnSpc>
                <a:spcPct val="90000"/>
              </a:lnSpc>
              <a:spcBef>
                <a:spcPct val="20000"/>
              </a:spcBef>
              <a:buClr>
                <a:schemeClr val="folHlink"/>
              </a:buClr>
            </a:pPr>
            <a:r>
              <a:rPr lang="en-GB" sz="1400">
                <a:solidFill>
                  <a:srgbClr val="333333"/>
                </a:solidFill>
                <a:latin typeface="Tahoma" pitchFamily="34" charset="0"/>
              </a:rPr>
              <a:t>(n,  2</a:t>
            </a:r>
            <a:r>
              <a:rPr lang="en-US" sz="1400">
                <a:solidFill>
                  <a:srgbClr val="333333"/>
                </a:solidFill>
                <a:latin typeface="cmsy10" pitchFamily="34" charset="0"/>
              </a:rPr>
              <a:t>·</a:t>
            </a:r>
            <a:r>
              <a:rPr lang="en-GB" sz="1400">
                <a:solidFill>
                  <a:srgbClr val="333333"/>
                </a:solidFill>
                <a:latin typeface="Tahoma" pitchFamily="34" charset="0"/>
              </a:rPr>
              <a:t>x </a:t>
            </a:r>
            <a:r>
              <a:rPr lang="en-US" sz="1400">
                <a:solidFill>
                  <a:srgbClr val="333333"/>
                </a:solidFill>
                <a:latin typeface="cmsy10" pitchFamily="34" charset="0"/>
              </a:rPr>
              <a:t>Æ</a:t>
            </a:r>
          </a:p>
          <a:p>
            <a:pPr algn="l">
              <a:lnSpc>
                <a:spcPct val="90000"/>
              </a:lnSpc>
              <a:spcBef>
                <a:spcPct val="20000"/>
              </a:spcBef>
              <a:buClr>
                <a:schemeClr val="folHlink"/>
              </a:buClr>
            </a:pPr>
            <a:r>
              <a:rPr lang="en-GB" sz="1400">
                <a:solidFill>
                  <a:srgbClr val="333333"/>
                </a:solidFill>
                <a:latin typeface="Tahoma" pitchFamily="34" charset="0"/>
              </a:rPr>
              <a:t>      1</a:t>
            </a:r>
            <a:r>
              <a:rPr lang="en-US" sz="1400">
                <a:solidFill>
                  <a:srgbClr val="333333"/>
                </a:solidFill>
                <a:latin typeface="cmsy10" pitchFamily="34" charset="0"/>
              </a:rPr>
              <a:t>·</a:t>
            </a:r>
            <a:r>
              <a:rPr lang="en-GB" sz="1400">
                <a:solidFill>
                  <a:srgbClr val="333333"/>
                </a:solidFill>
                <a:latin typeface="Tahoma" pitchFamily="34" charset="0"/>
              </a:rPr>
              <a:t>y </a:t>
            </a:r>
            <a:r>
              <a:rPr lang="en-US" sz="1400">
                <a:solidFill>
                  <a:srgbClr val="333333"/>
                </a:solidFill>
                <a:latin typeface="cmsy10" pitchFamily="34" charset="0"/>
              </a:rPr>
              <a:t>Æ  </a:t>
            </a:r>
            <a:r>
              <a:rPr lang="en-GB" sz="1400">
                <a:solidFill>
                  <a:srgbClr val="333333"/>
                </a:solidFill>
                <a:latin typeface="Tahoma" pitchFamily="34" charset="0"/>
              </a:rPr>
              <a:t>-3</a:t>
            </a:r>
            <a:r>
              <a:rPr lang="en-US" sz="1400">
                <a:solidFill>
                  <a:srgbClr val="333333"/>
                </a:solidFill>
                <a:latin typeface="cmsy10" pitchFamily="34" charset="0"/>
              </a:rPr>
              <a:t>·</a:t>
            </a:r>
            <a:r>
              <a:rPr lang="en-GB" sz="1400">
                <a:solidFill>
                  <a:srgbClr val="333333"/>
                </a:solidFill>
                <a:latin typeface="Tahoma" pitchFamily="34" charset="0"/>
              </a:rPr>
              <a:t> y-x</a:t>
            </a:r>
            <a:r>
              <a:rPr lang="en-US" sz="1400">
                <a:solidFill>
                  <a:srgbClr val="333333"/>
                </a:solidFill>
                <a:latin typeface="cmsy10" pitchFamily="34" charset="0"/>
              </a:rPr>
              <a:t>·</a:t>
            </a:r>
            <a:r>
              <a:rPr lang="en-GB" sz="1400">
                <a:solidFill>
                  <a:srgbClr val="333333"/>
                </a:solidFill>
                <a:latin typeface="Tahoma" pitchFamily="34" charset="0"/>
              </a:rPr>
              <a:t>0  )</a:t>
            </a:r>
          </a:p>
        </p:txBody>
      </p:sp>
      <p:sp>
        <p:nvSpPr>
          <p:cNvPr id="230493" name="Text Box 93"/>
          <p:cNvSpPr txBox="1">
            <a:spLocks noChangeArrowheads="1"/>
          </p:cNvSpPr>
          <p:nvPr/>
        </p:nvSpPr>
        <p:spPr bwMode="auto">
          <a:xfrm>
            <a:off x="6553200" y="1095375"/>
            <a:ext cx="1943100" cy="519113"/>
          </a:xfrm>
          <a:prstGeom prst="rect">
            <a:avLst/>
          </a:prstGeom>
          <a:noFill/>
          <a:ln w="28575">
            <a:noFill/>
            <a:miter lim="800000"/>
            <a:headEnd/>
            <a:tailEnd/>
          </a:ln>
          <a:effectLst/>
        </p:spPr>
        <p:txBody>
          <a:bodyPr wrap="none" lIns="90000" tIns="46800" rIns="90000" bIns="46800">
            <a:spAutoFit/>
          </a:bodyPr>
          <a:lstStyle/>
          <a:p>
            <a:pPr algn="l">
              <a:lnSpc>
                <a:spcPct val="90000"/>
              </a:lnSpc>
              <a:spcBef>
                <a:spcPct val="20000"/>
              </a:spcBef>
              <a:buClr>
                <a:schemeClr val="folHlink"/>
              </a:buClr>
            </a:pPr>
            <a:r>
              <a:rPr lang="en-GB" sz="1400">
                <a:solidFill>
                  <a:srgbClr val="333333"/>
                </a:solidFill>
                <a:latin typeface="Tahoma" pitchFamily="34" charset="0"/>
              </a:rPr>
              <a:t>(n,  2</a:t>
            </a:r>
            <a:r>
              <a:rPr lang="en-US" sz="1400">
                <a:solidFill>
                  <a:srgbClr val="333333"/>
                </a:solidFill>
                <a:latin typeface="cmsy10" pitchFamily="34" charset="0"/>
              </a:rPr>
              <a:t>·</a:t>
            </a:r>
            <a:r>
              <a:rPr lang="en-GB" sz="1400">
                <a:solidFill>
                  <a:srgbClr val="333333"/>
                </a:solidFill>
                <a:latin typeface="Tahoma" pitchFamily="34" charset="0"/>
              </a:rPr>
              <a:t>x </a:t>
            </a:r>
            <a:r>
              <a:rPr lang="en-US" sz="1400">
                <a:solidFill>
                  <a:srgbClr val="333333"/>
                </a:solidFill>
                <a:latin typeface="cmsy10" pitchFamily="34" charset="0"/>
              </a:rPr>
              <a:t>Æ</a:t>
            </a:r>
          </a:p>
          <a:p>
            <a:pPr algn="l">
              <a:lnSpc>
                <a:spcPct val="90000"/>
              </a:lnSpc>
              <a:spcBef>
                <a:spcPct val="20000"/>
              </a:spcBef>
              <a:buClr>
                <a:schemeClr val="folHlink"/>
              </a:buClr>
            </a:pPr>
            <a:r>
              <a:rPr lang="en-GB" sz="1400">
                <a:solidFill>
                  <a:srgbClr val="333333"/>
                </a:solidFill>
                <a:latin typeface="Tahoma" pitchFamily="34" charset="0"/>
              </a:rPr>
              <a:t>      1</a:t>
            </a:r>
            <a:r>
              <a:rPr lang="en-US" sz="1400">
                <a:solidFill>
                  <a:srgbClr val="333333"/>
                </a:solidFill>
                <a:latin typeface="cmsy10" pitchFamily="34" charset="0"/>
              </a:rPr>
              <a:t>·</a:t>
            </a:r>
            <a:r>
              <a:rPr lang="en-GB" sz="1400">
                <a:solidFill>
                  <a:srgbClr val="333333"/>
                </a:solidFill>
                <a:latin typeface="Tahoma" pitchFamily="34" charset="0"/>
              </a:rPr>
              <a:t>y</a:t>
            </a:r>
            <a:r>
              <a:rPr lang="en-US" sz="1400">
                <a:solidFill>
                  <a:srgbClr val="333333"/>
                </a:solidFill>
                <a:latin typeface="cmsy10" pitchFamily="34" charset="0"/>
              </a:rPr>
              <a:t>·</a:t>
            </a:r>
            <a:r>
              <a:rPr lang="en-GB" sz="1400">
                <a:solidFill>
                  <a:srgbClr val="333333"/>
                </a:solidFill>
                <a:latin typeface="Tahoma" pitchFamily="34" charset="0"/>
              </a:rPr>
              <a:t>3 </a:t>
            </a:r>
            <a:r>
              <a:rPr lang="en-US" sz="1400">
                <a:solidFill>
                  <a:srgbClr val="333333"/>
                </a:solidFill>
                <a:latin typeface="cmsy10" pitchFamily="34" charset="0"/>
              </a:rPr>
              <a:t>Æ </a:t>
            </a:r>
            <a:r>
              <a:rPr lang="en-GB" sz="1400">
                <a:solidFill>
                  <a:srgbClr val="333333"/>
                </a:solidFill>
                <a:latin typeface="Tahoma" pitchFamily="34" charset="0"/>
              </a:rPr>
              <a:t>y-x</a:t>
            </a:r>
            <a:r>
              <a:rPr lang="en-US" sz="1400">
                <a:solidFill>
                  <a:srgbClr val="333333"/>
                </a:solidFill>
                <a:latin typeface="cmsy10" pitchFamily="34" charset="0"/>
              </a:rPr>
              <a:t>·</a:t>
            </a:r>
            <a:r>
              <a:rPr lang="en-GB" sz="1400">
                <a:solidFill>
                  <a:srgbClr val="333333"/>
                </a:solidFill>
                <a:latin typeface="Tahoma" pitchFamily="34" charset="0"/>
              </a:rPr>
              <a:t>0  )</a:t>
            </a:r>
          </a:p>
        </p:txBody>
      </p:sp>
      <p:sp>
        <p:nvSpPr>
          <p:cNvPr id="230494" name="Text Box 94"/>
          <p:cNvSpPr txBox="1">
            <a:spLocks noChangeArrowheads="1"/>
          </p:cNvSpPr>
          <p:nvPr/>
        </p:nvSpPr>
        <p:spPr bwMode="auto">
          <a:xfrm>
            <a:off x="3429000" y="3505200"/>
            <a:ext cx="727075" cy="336550"/>
          </a:xfrm>
          <a:prstGeom prst="rect">
            <a:avLst/>
          </a:prstGeom>
          <a:noFill/>
          <a:ln w="9525" algn="ctr">
            <a:noFill/>
            <a:miter lim="800000"/>
            <a:headEnd/>
            <a:tailEnd/>
          </a:ln>
          <a:effectLst/>
        </p:spPr>
        <p:txBody>
          <a:bodyPr wrap="none">
            <a:spAutoFit/>
          </a:bodyPr>
          <a:lstStyle/>
          <a:p>
            <a:r>
              <a:rPr lang="en-US" sz="1600">
                <a:solidFill>
                  <a:srgbClr val="FF0000"/>
                </a:solidFill>
              </a:rPr>
              <a:t>Delay</a:t>
            </a:r>
          </a:p>
        </p:txBody>
      </p:sp>
      <p:sp>
        <p:nvSpPr>
          <p:cNvPr id="230495" name="Text Box 95"/>
          <p:cNvSpPr txBox="1">
            <a:spLocks noChangeArrowheads="1"/>
          </p:cNvSpPr>
          <p:nvPr/>
        </p:nvSpPr>
        <p:spPr bwMode="auto">
          <a:xfrm>
            <a:off x="6172200" y="3505200"/>
            <a:ext cx="1787525" cy="336550"/>
          </a:xfrm>
          <a:prstGeom prst="rect">
            <a:avLst/>
          </a:prstGeom>
          <a:noFill/>
          <a:ln w="9525" algn="ctr">
            <a:noFill/>
            <a:miter lim="800000"/>
            <a:headEnd/>
            <a:tailEnd/>
          </a:ln>
          <a:effectLst/>
        </p:spPr>
        <p:txBody>
          <a:bodyPr wrap="none">
            <a:spAutoFit/>
          </a:bodyPr>
          <a:lstStyle/>
          <a:p>
            <a:r>
              <a:rPr lang="en-US" sz="1600">
                <a:solidFill>
                  <a:srgbClr val="FF0000"/>
                </a:solidFill>
              </a:rPr>
              <a:t>Delay</a:t>
            </a:r>
            <a:r>
              <a:rPr lang="en-US" sz="1600"/>
              <a:t> </a:t>
            </a:r>
            <a:r>
              <a:rPr lang="en-US" sz="1400">
                <a:solidFill>
                  <a:schemeClr val="bg2"/>
                </a:solidFill>
              </a:rPr>
              <a:t>(stopwatch)</a:t>
            </a:r>
          </a:p>
        </p:txBody>
      </p:sp>
      <p:sp>
        <p:nvSpPr>
          <p:cNvPr id="230496" name="Freeform 96"/>
          <p:cNvSpPr>
            <a:spLocks/>
          </p:cNvSpPr>
          <p:nvPr/>
        </p:nvSpPr>
        <p:spPr bwMode="auto">
          <a:xfrm>
            <a:off x="6934200" y="2438400"/>
            <a:ext cx="1752600" cy="685800"/>
          </a:xfrm>
          <a:custGeom>
            <a:avLst/>
            <a:gdLst/>
            <a:ahLst/>
            <a:cxnLst>
              <a:cxn ang="0">
                <a:pos x="0" y="432"/>
              </a:cxn>
              <a:cxn ang="0">
                <a:pos x="0" y="240"/>
              </a:cxn>
              <a:cxn ang="0">
                <a:pos x="240" y="0"/>
              </a:cxn>
              <a:cxn ang="0">
                <a:pos x="1104" y="0"/>
              </a:cxn>
              <a:cxn ang="0">
                <a:pos x="1104" y="432"/>
              </a:cxn>
              <a:cxn ang="0">
                <a:pos x="0" y="432"/>
              </a:cxn>
            </a:cxnLst>
            <a:rect l="0" t="0" r="r" b="b"/>
            <a:pathLst>
              <a:path w="1104" h="432">
                <a:moveTo>
                  <a:pt x="0" y="432"/>
                </a:moveTo>
                <a:lnTo>
                  <a:pt x="0" y="240"/>
                </a:lnTo>
                <a:lnTo>
                  <a:pt x="240" y="0"/>
                </a:lnTo>
                <a:lnTo>
                  <a:pt x="1104" y="0"/>
                </a:lnTo>
                <a:lnTo>
                  <a:pt x="1104" y="432"/>
                </a:lnTo>
                <a:lnTo>
                  <a:pt x="0" y="432"/>
                </a:lnTo>
                <a:close/>
              </a:path>
            </a:pathLst>
          </a:custGeom>
          <a:solidFill>
            <a:schemeClr val="folHlink"/>
          </a:solidFill>
          <a:ln w="38100" cap="flat" cmpd="sng">
            <a:solidFill>
              <a:schemeClr val="tx1"/>
            </a:solidFill>
            <a:prstDash val="solid"/>
            <a:round/>
            <a:headEnd type="none" w="med" len="med"/>
            <a:tailEnd type="none" w="med" len="med"/>
          </a:ln>
          <a:effectLst/>
        </p:spPr>
        <p:txBody>
          <a:bodyPr wrap="none">
            <a:spAutoFit/>
          </a:bodyPr>
          <a:lstStyle/>
          <a:p>
            <a:endParaRPr lang="en-US"/>
          </a:p>
        </p:txBody>
      </p:sp>
      <p:sp>
        <p:nvSpPr>
          <p:cNvPr id="230497" name="Text Box 97"/>
          <p:cNvSpPr txBox="1">
            <a:spLocks noChangeArrowheads="1"/>
          </p:cNvSpPr>
          <p:nvPr/>
        </p:nvSpPr>
        <p:spPr bwMode="auto">
          <a:xfrm>
            <a:off x="806450" y="5943600"/>
            <a:ext cx="717550" cy="336550"/>
          </a:xfrm>
          <a:prstGeom prst="rect">
            <a:avLst/>
          </a:prstGeom>
          <a:noFill/>
          <a:ln w="9525" algn="ctr">
            <a:noFill/>
            <a:miter lim="800000"/>
            <a:headEnd/>
            <a:tailEnd/>
          </a:ln>
          <a:effectLst/>
        </p:spPr>
        <p:txBody>
          <a:bodyPr wrap="none">
            <a:spAutoFit/>
          </a:bodyPr>
          <a:lstStyle/>
          <a:p>
            <a:pPr algn="l"/>
            <a:r>
              <a:rPr lang="en-US" sz="1600">
                <a:solidFill>
                  <a:srgbClr val="FF0000"/>
                </a:solidFill>
              </a:rPr>
              <a:t>Reset</a:t>
            </a:r>
          </a:p>
        </p:txBody>
      </p:sp>
      <p:sp>
        <p:nvSpPr>
          <p:cNvPr id="230502" name="Line 102"/>
          <p:cNvSpPr>
            <a:spLocks noChangeShapeType="1"/>
          </p:cNvSpPr>
          <p:nvPr/>
        </p:nvSpPr>
        <p:spPr bwMode="auto">
          <a:xfrm flipV="1">
            <a:off x="914400" y="4800600"/>
            <a:ext cx="0" cy="762000"/>
          </a:xfrm>
          <a:prstGeom prst="line">
            <a:avLst/>
          </a:prstGeom>
          <a:noFill/>
          <a:ln w="76200">
            <a:solidFill>
              <a:srgbClr val="FF0000"/>
            </a:solidFill>
            <a:round/>
            <a:headEnd/>
            <a:tailEnd/>
          </a:ln>
          <a:effectLst/>
        </p:spPr>
        <p:txBody>
          <a:bodyPr wrap="none">
            <a:spAutoFit/>
          </a:bodyPr>
          <a:lstStyle/>
          <a:p>
            <a:endParaRPr lang="en-US"/>
          </a:p>
        </p:txBody>
      </p:sp>
      <p:sp>
        <p:nvSpPr>
          <p:cNvPr id="230503" name="Text Box 103"/>
          <p:cNvSpPr txBox="1">
            <a:spLocks noChangeArrowheads="1"/>
          </p:cNvSpPr>
          <p:nvPr/>
        </p:nvSpPr>
        <p:spPr bwMode="auto">
          <a:xfrm>
            <a:off x="1066800" y="3900488"/>
            <a:ext cx="1779588" cy="284162"/>
          </a:xfrm>
          <a:prstGeom prst="rect">
            <a:avLst/>
          </a:prstGeom>
          <a:noFill/>
          <a:ln w="28575">
            <a:noFill/>
            <a:miter lim="800000"/>
            <a:headEnd/>
            <a:tailEnd/>
          </a:ln>
          <a:effectLst/>
        </p:spPr>
        <p:txBody>
          <a:bodyPr wrap="none" lIns="90000" tIns="46800" rIns="90000" bIns="46800">
            <a:spAutoFit/>
          </a:bodyPr>
          <a:lstStyle/>
          <a:p>
            <a:pPr algn="l">
              <a:lnSpc>
                <a:spcPct val="90000"/>
              </a:lnSpc>
              <a:spcBef>
                <a:spcPct val="20000"/>
              </a:spcBef>
              <a:buClr>
                <a:schemeClr val="folHlink"/>
              </a:buClr>
            </a:pPr>
            <a:r>
              <a:rPr lang="en-GB" sz="1400">
                <a:solidFill>
                  <a:srgbClr val="333333"/>
                </a:solidFill>
                <a:latin typeface="Tahoma" pitchFamily="34" charset="0"/>
              </a:rPr>
              <a:t>(n,  x=0 </a:t>
            </a:r>
            <a:r>
              <a:rPr lang="en-US" sz="1400">
                <a:solidFill>
                  <a:srgbClr val="333333"/>
                </a:solidFill>
                <a:latin typeface="cmsy10" pitchFamily="34" charset="0"/>
              </a:rPr>
              <a:t>Æ </a:t>
            </a:r>
            <a:r>
              <a:rPr lang="en-GB" sz="1400">
                <a:solidFill>
                  <a:srgbClr val="333333"/>
                </a:solidFill>
                <a:latin typeface="Tahoma" pitchFamily="34" charset="0"/>
              </a:rPr>
              <a:t>1</a:t>
            </a:r>
            <a:r>
              <a:rPr lang="en-US" sz="1400">
                <a:solidFill>
                  <a:srgbClr val="333333"/>
                </a:solidFill>
                <a:latin typeface="cmsy10" pitchFamily="34" charset="0"/>
              </a:rPr>
              <a:t>·</a:t>
            </a:r>
            <a:r>
              <a:rPr lang="en-GB" sz="1400">
                <a:solidFill>
                  <a:srgbClr val="333333"/>
                </a:solidFill>
                <a:latin typeface="Tahoma" pitchFamily="34" charset="0"/>
              </a:rPr>
              <a:t>y</a:t>
            </a:r>
            <a:r>
              <a:rPr lang="en-US" sz="1400">
                <a:solidFill>
                  <a:srgbClr val="333333"/>
                </a:solidFill>
                <a:latin typeface="cmsy10" pitchFamily="34" charset="0"/>
              </a:rPr>
              <a:t>·</a:t>
            </a:r>
            <a:r>
              <a:rPr lang="en-GB" sz="1400">
                <a:solidFill>
                  <a:srgbClr val="333333"/>
                </a:solidFill>
                <a:latin typeface="Tahoma" pitchFamily="34" charset="0"/>
              </a:rPr>
              <a:t>3  )</a:t>
            </a:r>
          </a:p>
        </p:txBody>
      </p:sp>
      <p:sp>
        <p:nvSpPr>
          <p:cNvPr id="230504" name="Text Box 104"/>
          <p:cNvSpPr txBox="1">
            <a:spLocks noChangeArrowheads="1"/>
          </p:cNvSpPr>
          <p:nvPr/>
        </p:nvSpPr>
        <p:spPr bwMode="auto">
          <a:xfrm>
            <a:off x="3581400" y="5943600"/>
            <a:ext cx="1501775" cy="336550"/>
          </a:xfrm>
          <a:prstGeom prst="rect">
            <a:avLst/>
          </a:prstGeom>
          <a:noFill/>
          <a:ln w="9525" algn="ctr">
            <a:noFill/>
            <a:miter lim="800000"/>
            <a:headEnd/>
            <a:tailEnd/>
          </a:ln>
          <a:effectLst/>
        </p:spPr>
        <p:txBody>
          <a:bodyPr wrap="none">
            <a:spAutoFit/>
          </a:bodyPr>
          <a:lstStyle/>
          <a:p>
            <a:pPr algn="l"/>
            <a:r>
              <a:rPr lang="en-US" sz="1600">
                <a:solidFill>
                  <a:srgbClr val="FF0000"/>
                </a:solidFill>
              </a:rPr>
              <a:t>Extrapolation</a:t>
            </a:r>
          </a:p>
        </p:txBody>
      </p:sp>
      <p:sp>
        <p:nvSpPr>
          <p:cNvPr id="230507" name="Line 107"/>
          <p:cNvSpPr>
            <a:spLocks noChangeShapeType="1"/>
          </p:cNvSpPr>
          <p:nvPr/>
        </p:nvSpPr>
        <p:spPr bwMode="auto">
          <a:xfrm>
            <a:off x="3581400" y="5257800"/>
            <a:ext cx="2133600" cy="0"/>
          </a:xfrm>
          <a:prstGeom prst="line">
            <a:avLst/>
          </a:prstGeom>
          <a:noFill/>
          <a:ln w="38100">
            <a:solidFill>
              <a:srgbClr val="FF0000"/>
            </a:solidFill>
            <a:prstDash val="dashDot"/>
            <a:round/>
            <a:headEnd/>
            <a:tailEnd/>
          </a:ln>
          <a:effectLst/>
        </p:spPr>
        <p:txBody>
          <a:bodyPr wrap="none">
            <a:spAutoFit/>
          </a:bodyPr>
          <a:lstStyle/>
          <a:p>
            <a:endParaRPr lang="en-US"/>
          </a:p>
        </p:txBody>
      </p:sp>
      <p:sp>
        <p:nvSpPr>
          <p:cNvPr id="230508" name="Text Box 108"/>
          <p:cNvSpPr txBox="1">
            <a:spLocks noChangeArrowheads="1"/>
          </p:cNvSpPr>
          <p:nvPr/>
        </p:nvSpPr>
        <p:spPr bwMode="auto">
          <a:xfrm>
            <a:off x="5170488" y="4938713"/>
            <a:ext cx="328612" cy="366712"/>
          </a:xfrm>
          <a:prstGeom prst="rect">
            <a:avLst/>
          </a:prstGeom>
          <a:noFill/>
          <a:ln w="9525" algn="ctr">
            <a:noFill/>
            <a:miter lim="800000"/>
            <a:headEnd/>
            <a:tailEnd/>
          </a:ln>
          <a:effectLst/>
        </p:spPr>
        <p:txBody>
          <a:bodyPr wrap="none">
            <a:spAutoFit/>
          </a:bodyPr>
          <a:lstStyle/>
          <a:p>
            <a:r>
              <a:rPr lang="en-US" sz="1800"/>
              <a:t>2</a:t>
            </a:r>
          </a:p>
        </p:txBody>
      </p:sp>
      <p:sp>
        <p:nvSpPr>
          <p:cNvPr id="230510" name="Line 110"/>
          <p:cNvSpPr>
            <a:spLocks noChangeShapeType="1"/>
          </p:cNvSpPr>
          <p:nvPr/>
        </p:nvSpPr>
        <p:spPr bwMode="auto">
          <a:xfrm>
            <a:off x="5257800" y="1752600"/>
            <a:ext cx="457200" cy="609600"/>
          </a:xfrm>
          <a:prstGeom prst="line">
            <a:avLst/>
          </a:prstGeom>
          <a:noFill/>
          <a:ln w="76200">
            <a:solidFill>
              <a:schemeClr val="accent1"/>
            </a:solidFill>
            <a:round/>
            <a:headEnd/>
            <a:tailEnd/>
          </a:ln>
          <a:effectLst/>
        </p:spPr>
        <p:txBody>
          <a:bodyPr wrap="none">
            <a:spAutoFit/>
          </a:bodyPr>
          <a:lstStyle/>
          <a:p>
            <a:endParaRPr lang="en-US"/>
          </a:p>
        </p:txBody>
      </p:sp>
      <p:sp>
        <p:nvSpPr>
          <p:cNvPr id="230511" name="Line 111"/>
          <p:cNvSpPr>
            <a:spLocks noChangeShapeType="1"/>
          </p:cNvSpPr>
          <p:nvPr/>
        </p:nvSpPr>
        <p:spPr bwMode="auto">
          <a:xfrm>
            <a:off x="8686800" y="2438400"/>
            <a:ext cx="0" cy="685800"/>
          </a:xfrm>
          <a:prstGeom prst="line">
            <a:avLst/>
          </a:prstGeom>
          <a:noFill/>
          <a:ln w="76200">
            <a:solidFill>
              <a:schemeClr val="folHlink"/>
            </a:solidFill>
            <a:round/>
            <a:headEnd/>
            <a:tailEnd/>
          </a:ln>
          <a:effectLst/>
        </p:spPr>
        <p:txBody>
          <a:bodyPr wrap="none">
            <a:spAutoFit/>
          </a:bodyPr>
          <a:lstStyle/>
          <a:p>
            <a:endParaRPr lang="en-US"/>
          </a:p>
        </p:txBody>
      </p:sp>
      <p:sp>
        <p:nvSpPr>
          <p:cNvPr id="230512" name="Freeform 112"/>
          <p:cNvSpPr>
            <a:spLocks/>
          </p:cNvSpPr>
          <p:nvPr/>
        </p:nvSpPr>
        <p:spPr bwMode="auto">
          <a:xfrm>
            <a:off x="4267200" y="4267200"/>
            <a:ext cx="762000" cy="1295400"/>
          </a:xfrm>
          <a:custGeom>
            <a:avLst/>
            <a:gdLst/>
            <a:ahLst/>
            <a:cxnLst>
              <a:cxn ang="0">
                <a:pos x="0" y="816"/>
              </a:cxn>
              <a:cxn ang="0">
                <a:pos x="0" y="0"/>
              </a:cxn>
              <a:cxn ang="0">
                <a:pos x="480" y="0"/>
              </a:cxn>
              <a:cxn ang="0">
                <a:pos x="480" y="816"/>
              </a:cxn>
              <a:cxn ang="0">
                <a:pos x="0" y="816"/>
              </a:cxn>
            </a:cxnLst>
            <a:rect l="0" t="0" r="r" b="b"/>
            <a:pathLst>
              <a:path w="480" h="816">
                <a:moveTo>
                  <a:pt x="0" y="816"/>
                </a:moveTo>
                <a:lnTo>
                  <a:pt x="0" y="0"/>
                </a:lnTo>
                <a:lnTo>
                  <a:pt x="480" y="0"/>
                </a:lnTo>
                <a:lnTo>
                  <a:pt x="480" y="816"/>
                </a:lnTo>
                <a:lnTo>
                  <a:pt x="0" y="816"/>
                </a:lnTo>
                <a:close/>
              </a:path>
            </a:pathLst>
          </a:custGeom>
          <a:solidFill>
            <a:schemeClr val="accent1"/>
          </a:solidFill>
          <a:ln w="38100" cap="flat" cmpd="sng">
            <a:solidFill>
              <a:srgbClr val="FF0000"/>
            </a:solidFill>
            <a:prstDash val="solid"/>
            <a:round/>
            <a:headEnd type="none" w="med" len="med"/>
            <a:tailEnd type="none" w="med" len="med"/>
          </a:ln>
          <a:effectLst/>
        </p:spPr>
        <p:txBody>
          <a:bodyPr wrap="none">
            <a:spAutoFit/>
          </a:bodyPr>
          <a:lstStyle/>
          <a:p>
            <a:endParaRPr lang="en-US"/>
          </a:p>
        </p:txBody>
      </p:sp>
      <p:sp>
        <p:nvSpPr>
          <p:cNvPr id="230514" name="Line 114"/>
          <p:cNvSpPr>
            <a:spLocks noChangeShapeType="1"/>
          </p:cNvSpPr>
          <p:nvPr/>
        </p:nvSpPr>
        <p:spPr bwMode="auto">
          <a:xfrm>
            <a:off x="4267200" y="4267200"/>
            <a:ext cx="762000" cy="0"/>
          </a:xfrm>
          <a:prstGeom prst="line">
            <a:avLst/>
          </a:prstGeom>
          <a:noFill/>
          <a:ln w="76200">
            <a:solidFill>
              <a:schemeClr val="accent1"/>
            </a:solidFill>
            <a:round/>
            <a:headEnd/>
            <a:tailEnd/>
          </a:ln>
          <a:effectLst/>
        </p:spPr>
        <p:txBody>
          <a:bodyPr wrap="none">
            <a:spAutoFit/>
          </a:bodyPr>
          <a:lstStyle/>
          <a:p>
            <a:endParaRPr lang="en-US"/>
          </a:p>
        </p:txBody>
      </p:sp>
      <p:sp>
        <p:nvSpPr>
          <p:cNvPr id="230515" name="Text Box 115"/>
          <p:cNvSpPr txBox="1">
            <a:spLocks noChangeArrowheads="1"/>
          </p:cNvSpPr>
          <p:nvPr/>
        </p:nvSpPr>
        <p:spPr bwMode="auto">
          <a:xfrm>
            <a:off x="6324600" y="5943600"/>
            <a:ext cx="1376363" cy="336550"/>
          </a:xfrm>
          <a:prstGeom prst="rect">
            <a:avLst/>
          </a:prstGeom>
          <a:noFill/>
          <a:ln w="9525" algn="ctr">
            <a:noFill/>
            <a:miter lim="800000"/>
            <a:headEnd/>
            <a:tailEnd/>
          </a:ln>
          <a:effectLst/>
        </p:spPr>
        <p:txBody>
          <a:bodyPr wrap="none">
            <a:spAutoFit/>
          </a:bodyPr>
          <a:lstStyle/>
          <a:p>
            <a:pPr algn="l"/>
            <a:r>
              <a:rPr lang="en-US" sz="1600">
                <a:solidFill>
                  <a:srgbClr val="FF0000"/>
                </a:solidFill>
              </a:rPr>
              <a:t>Convex</a:t>
            </a:r>
            <a:r>
              <a:rPr lang="en-US" sz="1600"/>
              <a:t> </a:t>
            </a:r>
            <a:r>
              <a:rPr lang="en-US" sz="1600">
                <a:solidFill>
                  <a:srgbClr val="FF0000"/>
                </a:solidFill>
              </a:rPr>
              <a:t>Hull</a:t>
            </a:r>
          </a:p>
        </p:txBody>
      </p:sp>
      <p:sp>
        <p:nvSpPr>
          <p:cNvPr id="230516" name="Rectangle 116"/>
          <p:cNvSpPr>
            <a:spLocks noChangeArrowheads="1"/>
          </p:cNvSpPr>
          <p:nvPr/>
        </p:nvSpPr>
        <p:spPr bwMode="auto">
          <a:xfrm>
            <a:off x="6629400" y="4648200"/>
            <a:ext cx="762000" cy="609600"/>
          </a:xfrm>
          <a:prstGeom prst="rect">
            <a:avLst/>
          </a:prstGeom>
          <a:solidFill>
            <a:schemeClr val="accent1"/>
          </a:solidFill>
          <a:ln w="38100" algn="ctr">
            <a:solidFill>
              <a:srgbClr val="FF0000"/>
            </a:solidFill>
            <a:miter lim="800000"/>
            <a:headEnd/>
            <a:tailEnd/>
          </a:ln>
          <a:effectLst/>
        </p:spPr>
        <p:txBody>
          <a:bodyPr wrap="none" anchor="ctr">
            <a:spAutoFit/>
          </a:bodyPr>
          <a:lstStyle/>
          <a:p>
            <a:endParaRPr lang="en-US"/>
          </a:p>
        </p:txBody>
      </p:sp>
      <p:sp>
        <p:nvSpPr>
          <p:cNvPr id="230517" name="Text Box 117"/>
          <p:cNvSpPr txBox="1">
            <a:spLocks noChangeArrowheads="1"/>
          </p:cNvSpPr>
          <p:nvPr/>
        </p:nvSpPr>
        <p:spPr bwMode="auto">
          <a:xfrm>
            <a:off x="3810000" y="3886200"/>
            <a:ext cx="1787525" cy="284163"/>
          </a:xfrm>
          <a:prstGeom prst="rect">
            <a:avLst/>
          </a:prstGeom>
          <a:noFill/>
          <a:ln w="28575">
            <a:noFill/>
            <a:miter lim="800000"/>
            <a:headEnd/>
            <a:tailEnd/>
          </a:ln>
          <a:effectLst/>
        </p:spPr>
        <p:txBody>
          <a:bodyPr wrap="none" lIns="90000" tIns="46800" rIns="90000" bIns="46800">
            <a:spAutoFit/>
          </a:bodyPr>
          <a:lstStyle/>
          <a:p>
            <a:pPr algn="l">
              <a:lnSpc>
                <a:spcPct val="90000"/>
              </a:lnSpc>
              <a:spcBef>
                <a:spcPct val="20000"/>
              </a:spcBef>
              <a:buClr>
                <a:schemeClr val="folHlink"/>
              </a:buClr>
            </a:pPr>
            <a:r>
              <a:rPr lang="en-GB" sz="1400">
                <a:solidFill>
                  <a:srgbClr val="333333"/>
                </a:solidFill>
                <a:latin typeface="Tahoma" pitchFamily="34" charset="0"/>
              </a:rPr>
              <a:t>(n,  2</a:t>
            </a:r>
            <a:r>
              <a:rPr lang="en-US" sz="1400">
                <a:solidFill>
                  <a:srgbClr val="333333"/>
                </a:solidFill>
                <a:latin typeface="cmsy10" pitchFamily="34" charset="0"/>
              </a:rPr>
              <a:t>·</a:t>
            </a:r>
            <a:r>
              <a:rPr lang="en-GB" sz="1400">
                <a:solidFill>
                  <a:srgbClr val="333333"/>
                </a:solidFill>
                <a:latin typeface="Tahoma" pitchFamily="34" charset="0"/>
              </a:rPr>
              <a:t>x</a:t>
            </a:r>
            <a:r>
              <a:rPr lang="en-US" sz="1400">
                <a:solidFill>
                  <a:srgbClr val="333333"/>
                </a:solidFill>
                <a:latin typeface="cmsy10" pitchFamily="34" charset="0"/>
              </a:rPr>
              <a:t>·</a:t>
            </a:r>
            <a:r>
              <a:rPr lang="en-GB" sz="1400">
                <a:solidFill>
                  <a:srgbClr val="333333"/>
                </a:solidFill>
                <a:latin typeface="Tahoma" pitchFamily="34" charset="0"/>
              </a:rPr>
              <a:t>4</a:t>
            </a:r>
            <a:r>
              <a:rPr lang="en-US" sz="1400">
                <a:solidFill>
                  <a:srgbClr val="333333"/>
                </a:solidFill>
                <a:latin typeface="cmsy10" pitchFamily="34" charset="0"/>
              </a:rPr>
              <a:t>Æ </a:t>
            </a:r>
            <a:r>
              <a:rPr lang="en-GB" sz="1400">
                <a:solidFill>
                  <a:srgbClr val="333333"/>
                </a:solidFill>
                <a:latin typeface="Tahoma" pitchFamily="34" charset="0"/>
              </a:rPr>
              <a:t>1</a:t>
            </a:r>
            <a:r>
              <a:rPr lang="en-US" sz="1400">
                <a:solidFill>
                  <a:srgbClr val="333333"/>
                </a:solidFill>
                <a:latin typeface="cmsy10" pitchFamily="34" charset="0"/>
              </a:rPr>
              <a:t>·</a:t>
            </a:r>
            <a:r>
              <a:rPr lang="en-GB" sz="1400">
                <a:solidFill>
                  <a:srgbClr val="333333"/>
                </a:solidFill>
                <a:latin typeface="Tahoma" pitchFamily="34" charset="0"/>
              </a:rPr>
              <a:t>y   )</a:t>
            </a:r>
          </a:p>
        </p:txBody>
      </p:sp>
      <p:sp>
        <p:nvSpPr>
          <p:cNvPr id="230518" name="Rectangle 118"/>
          <p:cNvSpPr>
            <a:spLocks noChangeArrowheads="1"/>
          </p:cNvSpPr>
          <p:nvPr/>
        </p:nvSpPr>
        <p:spPr bwMode="auto">
          <a:xfrm>
            <a:off x="6629400" y="4648200"/>
            <a:ext cx="1143000" cy="914400"/>
          </a:xfrm>
          <a:prstGeom prst="rect">
            <a:avLst/>
          </a:prstGeom>
          <a:solidFill>
            <a:schemeClr val="folHlink"/>
          </a:solidFill>
          <a:ln w="57150" algn="ctr">
            <a:solidFill>
              <a:schemeClr val="tx1"/>
            </a:solidFill>
            <a:miter lim="800000"/>
            <a:headEnd/>
            <a:tailEnd/>
          </a:ln>
          <a:effectLst/>
        </p:spPr>
        <p:txBody>
          <a:bodyPr wrap="none" anchor="ctr">
            <a:spAutoFit/>
          </a:bodyPr>
          <a:lstStyle/>
          <a:p>
            <a:endParaRPr lang="en-US"/>
          </a:p>
        </p:txBody>
      </p:sp>
      <p:sp>
        <p:nvSpPr>
          <p:cNvPr id="10" name="Footer Placeholder 9"/>
          <p:cNvSpPr>
            <a:spLocks noGrp="1"/>
          </p:cNvSpPr>
          <p:nvPr>
            <p:ph type="ftr" sz="quarter" idx="10"/>
          </p:nvPr>
        </p:nvSpPr>
        <p:spPr/>
        <p:txBody>
          <a:bodyPr/>
          <a:lstStyle/>
          <a:p>
            <a:r>
              <a:rPr lang="en-US" smtClean="0"/>
              <a:t>AVACS Autumn School 2015</a:t>
            </a:r>
            <a:endParaRPr lang="en-GB" dirty="0"/>
          </a:p>
        </p:txBody>
      </p:sp>
      <p:sp>
        <p:nvSpPr>
          <p:cNvPr id="11" name="Slide Number Placeholder 10"/>
          <p:cNvSpPr>
            <a:spLocks noGrp="1"/>
          </p:cNvSpPr>
          <p:nvPr>
            <p:ph type="sldNum" sz="quarter" idx="11"/>
          </p:nvPr>
        </p:nvSpPr>
        <p:spPr/>
        <p:txBody>
          <a:bodyPr/>
          <a:lstStyle/>
          <a:p>
            <a:r>
              <a:rPr lang="en-GB" smtClean="0"/>
              <a:t>Kim Larsen [</a:t>
            </a:r>
            <a:fld id="{3C55F532-70EC-4BB0-8F7B-D5093D26A9F4}" type="slidenum">
              <a:rPr lang="en-GB" smtClean="0"/>
              <a:pPr/>
              <a:t>23</a:t>
            </a:fld>
            <a:r>
              <a:rPr lang="en-GB" smtClean="0"/>
              <a:t>]</a:t>
            </a:r>
            <a:endParaRPr lang="en-GB" dirty="0"/>
          </a:p>
        </p:txBody>
      </p:sp>
    </p:spTree>
    <p:extLst>
      <p:ext uri="{BB962C8B-B14F-4D97-AF65-F5344CB8AC3E}">
        <p14:creationId xmlns:p14="http://schemas.microsoft.com/office/powerpoint/2010/main" val="39808819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04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05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04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049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050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049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050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050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050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050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05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05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05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049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049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049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05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05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051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305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91" grpId="0" animBg="1"/>
      <p:bldP spid="230492" grpId="0"/>
      <p:bldP spid="230493" grpId="0"/>
      <p:bldP spid="230494" grpId="0"/>
      <p:bldP spid="230495" grpId="0"/>
      <p:bldP spid="230496" grpId="0" animBg="1"/>
      <p:bldP spid="230497" grpId="0"/>
      <p:bldP spid="230502" grpId="0" animBg="1"/>
      <p:bldP spid="230503" grpId="0"/>
      <p:bldP spid="230504" grpId="0"/>
      <p:bldP spid="230507" grpId="0" animBg="1"/>
      <p:bldP spid="230508" grpId="0"/>
      <p:bldP spid="230510" grpId="0" animBg="1"/>
      <p:bldP spid="230511" grpId="0" animBg="1"/>
      <p:bldP spid="230512" grpId="0" animBg="1"/>
      <p:bldP spid="230514" grpId="0" animBg="1"/>
      <p:bldP spid="230516" grpId="0" animBg="1"/>
      <p:bldP spid="230517" grpId="0"/>
      <p:bldP spid="2305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94" name="Rectangle 30"/>
          <p:cNvSpPr>
            <a:spLocks noGrp="1" noChangeArrowheads="1"/>
          </p:cNvSpPr>
          <p:nvPr>
            <p:ph type="title"/>
          </p:nvPr>
        </p:nvSpPr>
        <p:spPr/>
        <p:txBody>
          <a:bodyPr/>
          <a:lstStyle/>
          <a:p>
            <a:r>
              <a:rPr lang="en-GB"/>
              <a:t>Datastructures for Zones</a:t>
            </a:r>
          </a:p>
        </p:txBody>
      </p:sp>
      <p:sp>
        <p:nvSpPr>
          <p:cNvPr id="33" name="Footer Placeholder 4"/>
          <p:cNvSpPr>
            <a:spLocks noGrp="1"/>
          </p:cNvSpPr>
          <p:nvPr>
            <p:ph type="ftr" sz="quarter" idx="10"/>
          </p:nvPr>
        </p:nvSpPr>
        <p:spPr/>
        <p:txBody>
          <a:bodyPr/>
          <a:lstStyle/>
          <a:p>
            <a:r>
              <a:rPr lang="en-US" smtClean="0"/>
              <a:t>AVACS Autumn School 2015</a:t>
            </a:r>
            <a:endParaRPr lang="en-GB"/>
          </a:p>
        </p:txBody>
      </p:sp>
      <p:sp>
        <p:nvSpPr>
          <p:cNvPr id="34" name="Slide Number Placeholder 5"/>
          <p:cNvSpPr>
            <a:spLocks noGrp="1"/>
          </p:cNvSpPr>
          <p:nvPr>
            <p:ph type="sldNum" sz="quarter" idx="11"/>
          </p:nvPr>
        </p:nvSpPr>
        <p:spPr/>
        <p:txBody>
          <a:bodyPr/>
          <a:lstStyle/>
          <a:p>
            <a:r>
              <a:rPr lang="en-GB"/>
              <a:t>Kim Larsen [</a:t>
            </a:r>
            <a:fld id="{4CAE7694-56F7-4EEE-8F33-2339FBAFBA27}" type="slidenum">
              <a:rPr lang="en-GB"/>
              <a:pPr/>
              <a:t>24</a:t>
            </a:fld>
            <a:r>
              <a:rPr lang="en-GB"/>
              <a:t>]</a:t>
            </a:r>
          </a:p>
        </p:txBody>
      </p:sp>
      <p:sp>
        <p:nvSpPr>
          <p:cNvPr id="523295" name="Rectangle 31"/>
          <p:cNvSpPr>
            <a:spLocks noGrp="1" noChangeArrowheads="1"/>
          </p:cNvSpPr>
          <p:nvPr>
            <p:ph type="body" sz="half" idx="4294967295"/>
          </p:nvPr>
        </p:nvSpPr>
        <p:spPr>
          <a:xfrm>
            <a:off x="236537" y="1268413"/>
            <a:ext cx="4106863" cy="4800600"/>
          </a:xfrm>
        </p:spPr>
        <p:txBody>
          <a:bodyPr>
            <a:normAutofit/>
          </a:bodyPr>
          <a:lstStyle/>
          <a:p>
            <a:r>
              <a:rPr lang="en-GB" sz="2400" dirty="0"/>
              <a:t>Difference Bounded Matrices (DBMs)</a:t>
            </a:r>
          </a:p>
          <a:p>
            <a:pPr>
              <a:buFont typeface="Wingdings" pitchFamily="2" charset="2"/>
              <a:buNone/>
            </a:pPr>
            <a:endParaRPr lang="en-GB" sz="2400" dirty="0"/>
          </a:p>
          <a:p>
            <a:r>
              <a:rPr lang="en-GB" sz="2400" dirty="0"/>
              <a:t>Minimal Constraint Form </a:t>
            </a:r>
            <a:br>
              <a:rPr lang="en-GB" sz="2400" dirty="0"/>
            </a:br>
            <a:r>
              <a:rPr lang="en-GB" sz="2400" dirty="0"/>
              <a:t>   </a:t>
            </a:r>
            <a:r>
              <a:rPr lang="en-GB" sz="2000" dirty="0">
                <a:solidFill>
                  <a:srgbClr val="777777"/>
                </a:solidFill>
              </a:rPr>
              <a:t>[RTSS97]</a:t>
            </a:r>
          </a:p>
          <a:p>
            <a:endParaRPr lang="en-GB" sz="2400" dirty="0"/>
          </a:p>
          <a:p>
            <a:r>
              <a:rPr lang="en-GB" sz="2400" dirty="0"/>
              <a:t>Clock Difference Diagrams </a:t>
            </a:r>
            <a:br>
              <a:rPr lang="en-GB" sz="2400" dirty="0"/>
            </a:br>
            <a:r>
              <a:rPr lang="en-GB" sz="2400" dirty="0"/>
              <a:t>   </a:t>
            </a:r>
            <a:r>
              <a:rPr lang="en-GB" sz="2000" dirty="0">
                <a:solidFill>
                  <a:srgbClr val="777777"/>
                </a:solidFill>
              </a:rPr>
              <a:t>[CAV99]</a:t>
            </a:r>
          </a:p>
          <a:p>
            <a:pPr>
              <a:buFont typeface="Wingdings" pitchFamily="2" charset="2"/>
              <a:buNone/>
            </a:pPr>
            <a:endParaRPr lang="en-GB" sz="2000" dirty="0">
              <a:solidFill>
                <a:srgbClr val="777777"/>
              </a:solidFill>
            </a:endParaRPr>
          </a:p>
          <a:p>
            <a:pPr>
              <a:buFont typeface="Wingdings" pitchFamily="2" charset="2"/>
              <a:buNone/>
            </a:pPr>
            <a:endParaRPr lang="en-GB" sz="2400" dirty="0"/>
          </a:p>
        </p:txBody>
      </p:sp>
      <p:grpSp>
        <p:nvGrpSpPr>
          <p:cNvPr id="2" name="Group 2"/>
          <p:cNvGrpSpPr>
            <a:grpSpLocks/>
          </p:cNvGrpSpPr>
          <p:nvPr/>
        </p:nvGrpSpPr>
        <p:grpSpPr bwMode="auto">
          <a:xfrm>
            <a:off x="4991100" y="1219200"/>
            <a:ext cx="3657600" cy="2743200"/>
            <a:chOff x="2736" y="720"/>
            <a:chExt cx="2304" cy="1728"/>
          </a:xfrm>
          <a:effectLst>
            <a:glow rad="139700">
              <a:schemeClr val="accent4">
                <a:satMod val="175000"/>
                <a:alpha val="40000"/>
              </a:schemeClr>
            </a:glow>
          </a:effectLst>
        </p:grpSpPr>
        <p:sp>
          <p:nvSpPr>
            <p:cNvPr id="523267" name="Rectangle 3"/>
            <p:cNvSpPr>
              <a:spLocks noChangeArrowheads="1"/>
            </p:cNvSpPr>
            <p:nvPr/>
          </p:nvSpPr>
          <p:spPr bwMode="auto">
            <a:xfrm>
              <a:off x="2736" y="720"/>
              <a:ext cx="2304" cy="1728"/>
            </a:xfrm>
            <a:prstGeom prst="rect">
              <a:avLst/>
            </a:prstGeom>
            <a:solidFill>
              <a:srgbClr val="FFFFFF"/>
            </a:solidFill>
            <a:ln w="28575">
              <a:solidFill>
                <a:srgbClr val="000000"/>
              </a:solidFill>
              <a:miter lim="800000"/>
              <a:headEnd/>
              <a:tailEnd/>
            </a:ln>
            <a:effectLst>
              <a:outerShdw dist="107763" dir="2700000" algn="ctr" rotWithShape="0">
                <a:schemeClr val="bg2"/>
              </a:outerShdw>
            </a:effectLst>
          </p:spPr>
          <p:txBody>
            <a:bodyPr wrap="none" lIns="90000" tIns="46800" rIns="90000" bIns="46800" anchor="ctr">
              <a:spAutoFit/>
            </a:bodyPr>
            <a:lstStyle/>
            <a:p>
              <a:endParaRPr lang="en-US"/>
            </a:p>
          </p:txBody>
        </p:sp>
        <p:sp>
          <p:nvSpPr>
            <p:cNvPr id="523268" name="Oval 4"/>
            <p:cNvSpPr>
              <a:spLocks noChangeArrowheads="1"/>
            </p:cNvSpPr>
            <p:nvPr/>
          </p:nvSpPr>
          <p:spPr bwMode="auto">
            <a:xfrm>
              <a:off x="3371" y="1117"/>
              <a:ext cx="239" cy="240"/>
            </a:xfrm>
            <a:prstGeom prst="ellipse">
              <a:avLst/>
            </a:prstGeom>
            <a:noFill/>
            <a:ln w="12700">
              <a:solidFill>
                <a:srgbClr val="000000"/>
              </a:solidFill>
              <a:round/>
              <a:headEnd type="none" w="sm" len="sm"/>
              <a:tailEnd type="none" w="sm" len="sm"/>
            </a:ln>
            <a:effectLst/>
          </p:spPr>
          <p:txBody>
            <a:bodyPr wrap="none" anchor="ctr"/>
            <a:lstStyle/>
            <a:p>
              <a:pPr eaLnBrk="0" hangingPunct="0"/>
              <a:r>
                <a:rPr lang="en-GB" sz="1400">
                  <a:solidFill>
                    <a:srgbClr val="003366"/>
                  </a:solidFill>
                  <a:latin typeface="Tahoma" pitchFamily="34" charset="0"/>
                </a:rPr>
                <a:t>x1</a:t>
              </a:r>
              <a:endParaRPr lang="en-GB" sz="1600">
                <a:solidFill>
                  <a:srgbClr val="003366"/>
                </a:solidFill>
                <a:latin typeface="Tahoma" pitchFamily="34" charset="0"/>
              </a:endParaRPr>
            </a:p>
          </p:txBody>
        </p:sp>
        <p:sp>
          <p:nvSpPr>
            <p:cNvPr id="523269" name="Oval 5"/>
            <p:cNvSpPr>
              <a:spLocks noChangeArrowheads="1"/>
            </p:cNvSpPr>
            <p:nvPr/>
          </p:nvSpPr>
          <p:spPr bwMode="auto">
            <a:xfrm>
              <a:off x="4186" y="1117"/>
              <a:ext cx="240" cy="240"/>
            </a:xfrm>
            <a:prstGeom prst="ellipse">
              <a:avLst/>
            </a:prstGeom>
            <a:noFill/>
            <a:ln w="12700">
              <a:solidFill>
                <a:srgbClr val="000000"/>
              </a:solidFill>
              <a:round/>
              <a:headEnd type="none" w="sm" len="sm"/>
              <a:tailEnd type="none" w="sm" len="sm"/>
            </a:ln>
            <a:effectLst/>
          </p:spPr>
          <p:txBody>
            <a:bodyPr wrap="none" anchor="ctr"/>
            <a:lstStyle/>
            <a:p>
              <a:pPr eaLnBrk="0" hangingPunct="0"/>
              <a:r>
                <a:rPr lang="en-GB" sz="1400">
                  <a:solidFill>
                    <a:srgbClr val="003366"/>
                  </a:solidFill>
                  <a:latin typeface="Tahoma" pitchFamily="34" charset="0"/>
                </a:rPr>
                <a:t>x2</a:t>
              </a:r>
              <a:endParaRPr lang="en-GB" sz="1600">
                <a:solidFill>
                  <a:srgbClr val="003366"/>
                </a:solidFill>
                <a:latin typeface="Tahoma" pitchFamily="34" charset="0"/>
              </a:endParaRPr>
            </a:p>
          </p:txBody>
        </p:sp>
        <p:sp>
          <p:nvSpPr>
            <p:cNvPr id="523270" name="Oval 6"/>
            <p:cNvSpPr>
              <a:spLocks noChangeArrowheads="1"/>
            </p:cNvSpPr>
            <p:nvPr/>
          </p:nvSpPr>
          <p:spPr bwMode="auto">
            <a:xfrm>
              <a:off x="4186" y="1885"/>
              <a:ext cx="240" cy="240"/>
            </a:xfrm>
            <a:prstGeom prst="ellipse">
              <a:avLst/>
            </a:prstGeom>
            <a:noFill/>
            <a:ln w="12700">
              <a:solidFill>
                <a:srgbClr val="000000"/>
              </a:solidFill>
              <a:round/>
              <a:headEnd type="none" w="sm" len="sm"/>
              <a:tailEnd type="none" w="sm" len="sm"/>
            </a:ln>
            <a:effectLst/>
          </p:spPr>
          <p:txBody>
            <a:bodyPr wrap="none" anchor="ctr"/>
            <a:lstStyle/>
            <a:p>
              <a:pPr eaLnBrk="0" hangingPunct="0"/>
              <a:r>
                <a:rPr lang="en-GB" sz="1400">
                  <a:solidFill>
                    <a:srgbClr val="003366"/>
                  </a:solidFill>
                  <a:latin typeface="Tahoma" pitchFamily="34" charset="0"/>
                </a:rPr>
                <a:t>x3</a:t>
              </a:r>
              <a:endParaRPr lang="en-GB" sz="1600">
                <a:solidFill>
                  <a:srgbClr val="003366"/>
                </a:solidFill>
                <a:latin typeface="Tahoma" pitchFamily="34" charset="0"/>
              </a:endParaRPr>
            </a:p>
          </p:txBody>
        </p:sp>
        <p:sp>
          <p:nvSpPr>
            <p:cNvPr id="523271" name="Oval 7"/>
            <p:cNvSpPr>
              <a:spLocks noChangeArrowheads="1"/>
            </p:cNvSpPr>
            <p:nvPr/>
          </p:nvSpPr>
          <p:spPr bwMode="auto">
            <a:xfrm>
              <a:off x="3371" y="1885"/>
              <a:ext cx="239" cy="240"/>
            </a:xfrm>
            <a:prstGeom prst="ellipse">
              <a:avLst/>
            </a:prstGeom>
            <a:noFill/>
            <a:ln w="12700">
              <a:solidFill>
                <a:srgbClr val="000000"/>
              </a:solidFill>
              <a:round/>
              <a:headEnd type="none" w="sm" len="sm"/>
              <a:tailEnd type="none" w="sm" len="sm"/>
            </a:ln>
            <a:effectLst/>
          </p:spPr>
          <p:txBody>
            <a:bodyPr wrap="none" anchor="ctr"/>
            <a:lstStyle/>
            <a:p>
              <a:pPr eaLnBrk="0" hangingPunct="0"/>
              <a:r>
                <a:rPr lang="en-GB" sz="1400">
                  <a:solidFill>
                    <a:srgbClr val="003366"/>
                  </a:solidFill>
                  <a:latin typeface="Tahoma" pitchFamily="34" charset="0"/>
                </a:rPr>
                <a:t>x0</a:t>
              </a:r>
              <a:endParaRPr lang="en-GB" sz="1600">
                <a:solidFill>
                  <a:srgbClr val="003366"/>
                </a:solidFill>
                <a:latin typeface="Tahoma" pitchFamily="34" charset="0"/>
              </a:endParaRPr>
            </a:p>
          </p:txBody>
        </p:sp>
        <p:cxnSp>
          <p:nvCxnSpPr>
            <p:cNvPr id="523272" name="AutoShape 8"/>
            <p:cNvCxnSpPr>
              <a:cxnSpLocks noChangeShapeType="1"/>
              <a:stCxn id="523268" idx="5"/>
              <a:endCxn id="523269" idx="3"/>
            </p:cNvCxnSpPr>
            <p:nvPr/>
          </p:nvCxnSpPr>
          <p:spPr bwMode="auto">
            <a:xfrm rot="16200000" flipH="1">
              <a:off x="3897" y="1000"/>
              <a:ext cx="1" cy="646"/>
            </a:xfrm>
            <a:prstGeom prst="curvedConnector3">
              <a:avLst>
                <a:gd name="adj1" fmla="val 17900000"/>
              </a:avLst>
            </a:prstGeom>
            <a:noFill/>
            <a:ln w="12700">
              <a:solidFill>
                <a:srgbClr val="000000"/>
              </a:solidFill>
              <a:round/>
              <a:headEnd type="none" w="sm" len="sm"/>
              <a:tailEnd type="triangle" w="med" len="med"/>
            </a:ln>
            <a:effectLst/>
          </p:spPr>
        </p:cxnSp>
        <p:cxnSp>
          <p:nvCxnSpPr>
            <p:cNvPr id="523273" name="AutoShape 9"/>
            <p:cNvCxnSpPr>
              <a:cxnSpLocks noChangeShapeType="1"/>
              <a:stCxn id="523269" idx="1"/>
              <a:endCxn id="523268" idx="7"/>
            </p:cNvCxnSpPr>
            <p:nvPr/>
          </p:nvCxnSpPr>
          <p:spPr bwMode="auto">
            <a:xfrm rot="16200000" flipH="1" flipV="1">
              <a:off x="3897" y="830"/>
              <a:ext cx="1" cy="646"/>
            </a:xfrm>
            <a:prstGeom prst="curvedConnector3">
              <a:avLst>
                <a:gd name="adj1" fmla="val -17900000"/>
              </a:avLst>
            </a:prstGeom>
            <a:noFill/>
            <a:ln w="38100">
              <a:solidFill>
                <a:srgbClr val="9A0000"/>
              </a:solidFill>
              <a:round/>
              <a:headEnd type="none" w="sm" len="sm"/>
              <a:tailEnd type="triangle" w="med" len="med"/>
            </a:ln>
            <a:effectLst/>
          </p:spPr>
        </p:cxnSp>
        <p:cxnSp>
          <p:nvCxnSpPr>
            <p:cNvPr id="523274" name="AutoShape 10"/>
            <p:cNvCxnSpPr>
              <a:cxnSpLocks noChangeShapeType="1"/>
              <a:stCxn id="523268" idx="2"/>
              <a:endCxn id="523271" idx="2"/>
            </p:cNvCxnSpPr>
            <p:nvPr/>
          </p:nvCxnSpPr>
          <p:spPr bwMode="auto">
            <a:xfrm rot="10800000" flipH="1" flipV="1">
              <a:off x="3371" y="1237"/>
              <a:ext cx="1" cy="768"/>
            </a:xfrm>
            <a:prstGeom prst="curvedConnector3">
              <a:avLst>
                <a:gd name="adj1" fmla="val -14400000"/>
              </a:avLst>
            </a:prstGeom>
            <a:noFill/>
            <a:ln w="38100">
              <a:solidFill>
                <a:srgbClr val="9A0000"/>
              </a:solidFill>
              <a:round/>
              <a:headEnd type="none" w="sm" len="sm"/>
              <a:tailEnd type="triangle" w="med" len="med"/>
            </a:ln>
            <a:effectLst/>
          </p:spPr>
        </p:cxnSp>
        <p:cxnSp>
          <p:nvCxnSpPr>
            <p:cNvPr id="523275" name="AutoShape 11"/>
            <p:cNvCxnSpPr>
              <a:cxnSpLocks noChangeShapeType="1"/>
              <a:stCxn id="523271" idx="4"/>
              <a:endCxn id="523270" idx="4"/>
            </p:cNvCxnSpPr>
            <p:nvPr/>
          </p:nvCxnSpPr>
          <p:spPr bwMode="auto">
            <a:xfrm rot="16200000" flipH="1">
              <a:off x="3898" y="1718"/>
              <a:ext cx="1" cy="815"/>
            </a:xfrm>
            <a:prstGeom prst="curvedConnector3">
              <a:avLst>
                <a:gd name="adj1" fmla="val 14400000"/>
              </a:avLst>
            </a:prstGeom>
            <a:noFill/>
            <a:ln w="12700">
              <a:solidFill>
                <a:srgbClr val="000000"/>
              </a:solidFill>
              <a:round/>
              <a:headEnd type="none" w="sm" len="sm"/>
              <a:tailEnd type="triangle" w="med" len="med"/>
            </a:ln>
            <a:effectLst/>
          </p:spPr>
        </p:cxnSp>
        <p:cxnSp>
          <p:nvCxnSpPr>
            <p:cNvPr id="523276" name="AutoShape 12"/>
            <p:cNvCxnSpPr>
              <a:cxnSpLocks noChangeShapeType="1"/>
              <a:stCxn id="523268" idx="4"/>
              <a:endCxn id="523270" idx="2"/>
            </p:cNvCxnSpPr>
            <p:nvPr/>
          </p:nvCxnSpPr>
          <p:spPr bwMode="auto">
            <a:xfrm rot="16200000" flipH="1">
              <a:off x="3515" y="1333"/>
              <a:ext cx="648" cy="695"/>
            </a:xfrm>
            <a:prstGeom prst="curvedConnector2">
              <a:avLst/>
            </a:prstGeom>
            <a:noFill/>
            <a:ln w="38100">
              <a:solidFill>
                <a:srgbClr val="9A0000"/>
              </a:solidFill>
              <a:round/>
              <a:headEnd type="none" w="sm" len="sm"/>
              <a:tailEnd type="triangle" w="med" len="med"/>
            </a:ln>
            <a:effectLst/>
          </p:spPr>
        </p:cxnSp>
        <p:cxnSp>
          <p:nvCxnSpPr>
            <p:cNvPr id="523277" name="AutoShape 13"/>
            <p:cNvCxnSpPr>
              <a:cxnSpLocks noChangeShapeType="1"/>
              <a:stCxn id="523270" idx="6"/>
              <a:endCxn id="523269" idx="6"/>
            </p:cNvCxnSpPr>
            <p:nvPr/>
          </p:nvCxnSpPr>
          <p:spPr bwMode="auto">
            <a:xfrm flipV="1">
              <a:off x="4426" y="1237"/>
              <a:ext cx="1" cy="768"/>
            </a:xfrm>
            <a:prstGeom prst="curvedConnector3">
              <a:avLst>
                <a:gd name="adj1" fmla="val 14400000"/>
              </a:avLst>
            </a:prstGeom>
            <a:noFill/>
            <a:ln w="38100">
              <a:solidFill>
                <a:srgbClr val="9A0000"/>
              </a:solidFill>
              <a:round/>
              <a:headEnd type="none" w="sm" len="sm"/>
              <a:tailEnd type="triangle" w="med" len="med"/>
            </a:ln>
            <a:effectLst/>
          </p:spPr>
        </p:cxnSp>
        <p:sp>
          <p:nvSpPr>
            <p:cNvPr id="523278" name="Text Box 14"/>
            <p:cNvSpPr txBox="1">
              <a:spLocks noChangeArrowheads="1"/>
            </p:cNvSpPr>
            <p:nvPr/>
          </p:nvSpPr>
          <p:spPr bwMode="auto">
            <a:xfrm>
              <a:off x="3792" y="768"/>
              <a:ext cx="233" cy="212"/>
            </a:xfrm>
            <a:prstGeom prst="rect">
              <a:avLst/>
            </a:prstGeom>
            <a:noFill/>
            <a:ln w="12700">
              <a:noFill/>
              <a:miter lim="800000"/>
              <a:headEnd type="none" w="sm" len="sm"/>
              <a:tailEnd type="none" w="sm" len="sm"/>
            </a:ln>
            <a:effectLst/>
          </p:spPr>
          <p:txBody>
            <a:bodyPr wrap="none">
              <a:spAutoFit/>
            </a:bodyPr>
            <a:lstStyle/>
            <a:p>
              <a:pPr algn="l" eaLnBrk="0" hangingPunct="0"/>
              <a:r>
                <a:rPr lang="en-GB" sz="1600">
                  <a:solidFill>
                    <a:srgbClr val="003366"/>
                  </a:solidFill>
                  <a:latin typeface="Tahoma" pitchFamily="34" charset="0"/>
                </a:rPr>
                <a:t>-4</a:t>
              </a:r>
            </a:p>
          </p:txBody>
        </p:sp>
        <p:sp>
          <p:nvSpPr>
            <p:cNvPr id="523279" name="Text Box 15"/>
            <p:cNvSpPr txBox="1">
              <a:spLocks noChangeArrowheads="1"/>
            </p:cNvSpPr>
            <p:nvPr/>
          </p:nvSpPr>
          <p:spPr bwMode="auto">
            <a:xfrm>
              <a:off x="3792" y="1296"/>
              <a:ext cx="186" cy="212"/>
            </a:xfrm>
            <a:prstGeom prst="rect">
              <a:avLst/>
            </a:prstGeom>
            <a:noFill/>
            <a:ln w="12700">
              <a:noFill/>
              <a:miter lim="800000"/>
              <a:headEnd type="none" w="sm" len="sm"/>
              <a:tailEnd type="none" w="sm" len="sm"/>
            </a:ln>
            <a:effectLst/>
          </p:spPr>
          <p:txBody>
            <a:bodyPr wrap="none">
              <a:spAutoFit/>
            </a:bodyPr>
            <a:lstStyle/>
            <a:p>
              <a:pPr algn="l" eaLnBrk="0" hangingPunct="0"/>
              <a:r>
                <a:rPr lang="en-GB" sz="1600">
                  <a:solidFill>
                    <a:srgbClr val="003366"/>
                  </a:solidFill>
                  <a:latin typeface="Tahoma" pitchFamily="34" charset="0"/>
                </a:rPr>
                <a:t>4</a:t>
              </a:r>
            </a:p>
          </p:txBody>
        </p:sp>
        <p:sp>
          <p:nvSpPr>
            <p:cNvPr id="523280" name="Text Box 16"/>
            <p:cNvSpPr txBox="1">
              <a:spLocks noChangeArrowheads="1"/>
            </p:cNvSpPr>
            <p:nvPr/>
          </p:nvSpPr>
          <p:spPr bwMode="auto">
            <a:xfrm>
              <a:off x="4560" y="1536"/>
              <a:ext cx="186" cy="212"/>
            </a:xfrm>
            <a:prstGeom prst="rect">
              <a:avLst/>
            </a:prstGeom>
            <a:noFill/>
            <a:ln w="12700">
              <a:noFill/>
              <a:miter lim="800000"/>
              <a:headEnd type="none" w="sm" len="sm"/>
              <a:tailEnd type="none" w="sm" len="sm"/>
            </a:ln>
            <a:effectLst/>
          </p:spPr>
          <p:txBody>
            <a:bodyPr wrap="none">
              <a:spAutoFit/>
            </a:bodyPr>
            <a:lstStyle/>
            <a:p>
              <a:pPr algn="l" eaLnBrk="0" hangingPunct="0"/>
              <a:r>
                <a:rPr lang="en-GB" sz="1600">
                  <a:solidFill>
                    <a:srgbClr val="003366"/>
                  </a:solidFill>
                  <a:latin typeface="Tahoma" pitchFamily="34" charset="0"/>
                </a:rPr>
                <a:t>2</a:t>
              </a:r>
            </a:p>
          </p:txBody>
        </p:sp>
        <p:sp>
          <p:nvSpPr>
            <p:cNvPr id="523281" name="Text Box 17"/>
            <p:cNvSpPr txBox="1">
              <a:spLocks noChangeArrowheads="1"/>
            </p:cNvSpPr>
            <p:nvPr/>
          </p:nvSpPr>
          <p:spPr bwMode="auto">
            <a:xfrm>
              <a:off x="3658" y="1693"/>
              <a:ext cx="186" cy="212"/>
            </a:xfrm>
            <a:prstGeom prst="rect">
              <a:avLst/>
            </a:prstGeom>
            <a:noFill/>
            <a:ln w="12700">
              <a:noFill/>
              <a:miter lim="800000"/>
              <a:headEnd type="none" w="sm" len="sm"/>
              <a:tailEnd type="none" w="sm" len="sm"/>
            </a:ln>
            <a:effectLst/>
          </p:spPr>
          <p:txBody>
            <a:bodyPr wrap="none">
              <a:spAutoFit/>
            </a:bodyPr>
            <a:lstStyle/>
            <a:p>
              <a:pPr algn="l" eaLnBrk="0" hangingPunct="0"/>
              <a:r>
                <a:rPr lang="en-GB" sz="1600">
                  <a:solidFill>
                    <a:srgbClr val="003366"/>
                  </a:solidFill>
                  <a:latin typeface="Tahoma" pitchFamily="34" charset="0"/>
                </a:rPr>
                <a:t>2</a:t>
              </a:r>
            </a:p>
          </p:txBody>
        </p:sp>
        <p:sp>
          <p:nvSpPr>
            <p:cNvPr id="523282" name="Text Box 18"/>
            <p:cNvSpPr txBox="1">
              <a:spLocks noChangeArrowheads="1"/>
            </p:cNvSpPr>
            <p:nvPr/>
          </p:nvSpPr>
          <p:spPr bwMode="auto">
            <a:xfrm>
              <a:off x="3792" y="2064"/>
              <a:ext cx="186" cy="212"/>
            </a:xfrm>
            <a:prstGeom prst="rect">
              <a:avLst/>
            </a:prstGeom>
            <a:noFill/>
            <a:ln w="12700">
              <a:noFill/>
              <a:miter lim="800000"/>
              <a:headEnd type="none" w="sm" len="sm"/>
              <a:tailEnd type="none" w="sm" len="sm"/>
            </a:ln>
            <a:effectLst/>
          </p:spPr>
          <p:txBody>
            <a:bodyPr wrap="none">
              <a:spAutoFit/>
            </a:bodyPr>
            <a:lstStyle/>
            <a:p>
              <a:pPr algn="l" eaLnBrk="0" hangingPunct="0"/>
              <a:r>
                <a:rPr lang="en-GB" sz="1600">
                  <a:solidFill>
                    <a:srgbClr val="003366"/>
                  </a:solidFill>
                  <a:latin typeface="Tahoma" pitchFamily="34" charset="0"/>
                </a:rPr>
                <a:t>5</a:t>
              </a:r>
            </a:p>
          </p:txBody>
        </p:sp>
        <p:sp>
          <p:nvSpPr>
            <p:cNvPr id="523283" name="Text Box 19"/>
            <p:cNvSpPr txBox="1">
              <a:spLocks noChangeArrowheads="1"/>
            </p:cNvSpPr>
            <p:nvPr/>
          </p:nvSpPr>
          <p:spPr bwMode="auto">
            <a:xfrm>
              <a:off x="3024" y="1536"/>
              <a:ext cx="186" cy="212"/>
            </a:xfrm>
            <a:prstGeom prst="rect">
              <a:avLst/>
            </a:prstGeom>
            <a:noFill/>
            <a:ln w="12700">
              <a:noFill/>
              <a:miter lim="800000"/>
              <a:headEnd type="none" w="sm" len="sm"/>
              <a:tailEnd type="none" w="sm" len="sm"/>
            </a:ln>
            <a:effectLst/>
          </p:spPr>
          <p:txBody>
            <a:bodyPr wrap="none">
              <a:spAutoFit/>
            </a:bodyPr>
            <a:lstStyle/>
            <a:p>
              <a:pPr algn="l" eaLnBrk="0" hangingPunct="0"/>
              <a:r>
                <a:rPr lang="en-GB" sz="1600">
                  <a:solidFill>
                    <a:srgbClr val="003366"/>
                  </a:solidFill>
                  <a:latin typeface="Tahoma" pitchFamily="34" charset="0"/>
                </a:rPr>
                <a:t>3</a:t>
              </a:r>
            </a:p>
          </p:txBody>
        </p:sp>
        <p:cxnSp>
          <p:nvCxnSpPr>
            <p:cNvPr id="523284" name="AutoShape 20"/>
            <p:cNvCxnSpPr>
              <a:cxnSpLocks noChangeShapeType="1"/>
              <a:stCxn id="523269" idx="4"/>
              <a:endCxn id="523270" idx="0"/>
            </p:cNvCxnSpPr>
            <p:nvPr/>
          </p:nvCxnSpPr>
          <p:spPr bwMode="auto">
            <a:xfrm rot="5400000">
              <a:off x="4042" y="1621"/>
              <a:ext cx="528" cy="0"/>
            </a:xfrm>
            <a:prstGeom prst="straightConnector1">
              <a:avLst/>
            </a:prstGeom>
            <a:noFill/>
            <a:ln w="12700">
              <a:solidFill>
                <a:srgbClr val="000000"/>
              </a:solidFill>
              <a:round/>
              <a:headEnd type="none" w="sm" len="sm"/>
              <a:tailEnd type="triangle" w="med" len="med"/>
            </a:ln>
            <a:effectLst/>
          </p:spPr>
        </p:cxnSp>
        <p:cxnSp>
          <p:nvCxnSpPr>
            <p:cNvPr id="523285" name="AutoShape 21"/>
            <p:cNvCxnSpPr>
              <a:cxnSpLocks noChangeShapeType="1"/>
              <a:stCxn id="523271" idx="6"/>
              <a:endCxn id="523269" idx="4"/>
            </p:cNvCxnSpPr>
            <p:nvPr/>
          </p:nvCxnSpPr>
          <p:spPr bwMode="auto">
            <a:xfrm flipV="1">
              <a:off x="3610" y="1357"/>
              <a:ext cx="696" cy="648"/>
            </a:xfrm>
            <a:prstGeom prst="curvedConnector2">
              <a:avLst/>
            </a:prstGeom>
            <a:noFill/>
            <a:ln w="12700">
              <a:solidFill>
                <a:srgbClr val="000000"/>
              </a:solidFill>
              <a:round/>
              <a:headEnd type="none" w="sm" len="sm"/>
              <a:tailEnd type="triangle" w="med" len="med"/>
            </a:ln>
            <a:effectLst/>
          </p:spPr>
        </p:cxnSp>
        <p:cxnSp>
          <p:nvCxnSpPr>
            <p:cNvPr id="523286" name="AutoShape 22"/>
            <p:cNvCxnSpPr>
              <a:cxnSpLocks noChangeShapeType="1"/>
              <a:stCxn id="523269" idx="2"/>
              <a:endCxn id="523271" idx="1"/>
            </p:cNvCxnSpPr>
            <p:nvPr/>
          </p:nvCxnSpPr>
          <p:spPr bwMode="auto">
            <a:xfrm rot="10800000" flipV="1">
              <a:off x="3406" y="1237"/>
              <a:ext cx="780" cy="683"/>
            </a:xfrm>
            <a:prstGeom prst="curvedConnector2">
              <a:avLst/>
            </a:prstGeom>
            <a:noFill/>
            <a:ln w="12700">
              <a:solidFill>
                <a:srgbClr val="000000"/>
              </a:solidFill>
              <a:round/>
              <a:headEnd type="none" w="sm" len="sm"/>
              <a:tailEnd type="triangle" w="med" len="med"/>
            </a:ln>
            <a:effectLst/>
          </p:spPr>
        </p:cxnSp>
        <p:cxnSp>
          <p:nvCxnSpPr>
            <p:cNvPr id="523287" name="AutoShape 23"/>
            <p:cNvCxnSpPr>
              <a:cxnSpLocks noChangeShapeType="1"/>
              <a:stCxn id="523271" idx="1"/>
              <a:endCxn id="523268" idx="3"/>
            </p:cNvCxnSpPr>
            <p:nvPr/>
          </p:nvCxnSpPr>
          <p:spPr bwMode="auto">
            <a:xfrm rot="16200000">
              <a:off x="3107" y="1621"/>
              <a:ext cx="598" cy="0"/>
            </a:xfrm>
            <a:prstGeom prst="straightConnector1">
              <a:avLst/>
            </a:prstGeom>
            <a:noFill/>
            <a:ln w="38100">
              <a:solidFill>
                <a:srgbClr val="9A0000"/>
              </a:solidFill>
              <a:round/>
              <a:headEnd type="none" w="sm" len="sm"/>
              <a:tailEnd type="triangle" w="med" len="med"/>
            </a:ln>
            <a:effectLst/>
          </p:spPr>
        </p:cxnSp>
        <p:cxnSp>
          <p:nvCxnSpPr>
            <p:cNvPr id="523288" name="AutoShape 24"/>
            <p:cNvCxnSpPr>
              <a:cxnSpLocks noChangeShapeType="1"/>
              <a:stCxn id="523270" idx="2"/>
              <a:endCxn id="523271" idx="6"/>
            </p:cNvCxnSpPr>
            <p:nvPr/>
          </p:nvCxnSpPr>
          <p:spPr bwMode="auto">
            <a:xfrm rot="10800000">
              <a:off x="3610" y="2005"/>
              <a:ext cx="576" cy="0"/>
            </a:xfrm>
            <a:prstGeom prst="straightConnector1">
              <a:avLst/>
            </a:prstGeom>
            <a:noFill/>
            <a:ln w="12700">
              <a:solidFill>
                <a:srgbClr val="000000"/>
              </a:solidFill>
              <a:round/>
              <a:headEnd type="none" w="sm" len="sm"/>
              <a:tailEnd type="triangle" w="med" len="med"/>
            </a:ln>
            <a:effectLst/>
          </p:spPr>
        </p:cxnSp>
        <p:sp>
          <p:nvSpPr>
            <p:cNvPr id="523289" name="Text Box 25"/>
            <p:cNvSpPr txBox="1">
              <a:spLocks noChangeArrowheads="1"/>
            </p:cNvSpPr>
            <p:nvPr/>
          </p:nvSpPr>
          <p:spPr bwMode="auto">
            <a:xfrm>
              <a:off x="3264" y="1536"/>
              <a:ext cx="186" cy="212"/>
            </a:xfrm>
            <a:prstGeom prst="rect">
              <a:avLst/>
            </a:prstGeom>
            <a:noFill/>
            <a:ln w="12700">
              <a:noFill/>
              <a:miter lim="800000"/>
              <a:headEnd type="none" w="sm" len="sm"/>
              <a:tailEnd type="none" w="sm" len="sm"/>
            </a:ln>
            <a:effectLst/>
          </p:spPr>
          <p:txBody>
            <a:bodyPr wrap="none">
              <a:spAutoFit/>
            </a:bodyPr>
            <a:lstStyle/>
            <a:p>
              <a:pPr algn="l" eaLnBrk="0" hangingPunct="0"/>
              <a:r>
                <a:rPr lang="en-GB" sz="1600">
                  <a:solidFill>
                    <a:srgbClr val="003366"/>
                  </a:solidFill>
                  <a:latin typeface="Tahoma" pitchFamily="34" charset="0"/>
                </a:rPr>
                <a:t>3</a:t>
              </a:r>
            </a:p>
          </p:txBody>
        </p:sp>
        <p:cxnSp>
          <p:nvCxnSpPr>
            <p:cNvPr id="523290" name="AutoShape 26"/>
            <p:cNvCxnSpPr>
              <a:cxnSpLocks noChangeShapeType="1"/>
              <a:stCxn id="523270" idx="1"/>
              <a:endCxn id="523268" idx="5"/>
            </p:cNvCxnSpPr>
            <p:nvPr/>
          </p:nvCxnSpPr>
          <p:spPr bwMode="auto">
            <a:xfrm rot="5400000" flipH="1">
              <a:off x="3599" y="1298"/>
              <a:ext cx="598" cy="646"/>
            </a:xfrm>
            <a:prstGeom prst="curvedConnector3">
              <a:avLst>
                <a:gd name="adj1" fmla="val 50000"/>
              </a:avLst>
            </a:prstGeom>
            <a:noFill/>
            <a:ln w="12700">
              <a:solidFill>
                <a:srgbClr val="000000"/>
              </a:solidFill>
              <a:round/>
              <a:headEnd type="none" w="sm" len="sm"/>
              <a:tailEnd type="triangle" w="med" len="med"/>
            </a:ln>
            <a:effectLst/>
          </p:spPr>
        </p:cxnSp>
        <p:sp>
          <p:nvSpPr>
            <p:cNvPr id="523291" name="Text Box 27"/>
            <p:cNvSpPr txBox="1">
              <a:spLocks noChangeArrowheads="1"/>
            </p:cNvSpPr>
            <p:nvPr/>
          </p:nvSpPr>
          <p:spPr bwMode="auto">
            <a:xfrm>
              <a:off x="3898" y="1549"/>
              <a:ext cx="233" cy="212"/>
            </a:xfrm>
            <a:prstGeom prst="rect">
              <a:avLst/>
            </a:prstGeom>
            <a:noFill/>
            <a:ln w="12700">
              <a:noFill/>
              <a:miter lim="800000"/>
              <a:headEnd type="none" w="sm" len="sm"/>
              <a:tailEnd type="none" w="sm" len="sm"/>
            </a:ln>
            <a:effectLst/>
          </p:spPr>
          <p:txBody>
            <a:bodyPr wrap="none">
              <a:spAutoFit/>
            </a:bodyPr>
            <a:lstStyle/>
            <a:p>
              <a:pPr algn="l" eaLnBrk="0" hangingPunct="0"/>
              <a:r>
                <a:rPr lang="en-GB" sz="1600">
                  <a:solidFill>
                    <a:srgbClr val="003366"/>
                  </a:solidFill>
                  <a:latin typeface="Tahoma" pitchFamily="34" charset="0"/>
                </a:rPr>
                <a:t>-2</a:t>
              </a:r>
            </a:p>
          </p:txBody>
        </p:sp>
        <p:sp>
          <p:nvSpPr>
            <p:cNvPr id="523292" name="Text Box 28"/>
            <p:cNvSpPr txBox="1">
              <a:spLocks noChangeArrowheads="1"/>
            </p:cNvSpPr>
            <p:nvPr/>
          </p:nvSpPr>
          <p:spPr bwMode="auto">
            <a:xfrm>
              <a:off x="4186" y="1597"/>
              <a:ext cx="233" cy="212"/>
            </a:xfrm>
            <a:prstGeom prst="rect">
              <a:avLst/>
            </a:prstGeom>
            <a:noFill/>
            <a:ln w="12700">
              <a:noFill/>
              <a:miter lim="800000"/>
              <a:headEnd type="none" w="sm" len="sm"/>
              <a:tailEnd type="none" w="sm" len="sm"/>
            </a:ln>
            <a:effectLst/>
          </p:spPr>
          <p:txBody>
            <a:bodyPr wrap="none">
              <a:spAutoFit/>
            </a:bodyPr>
            <a:lstStyle/>
            <a:p>
              <a:pPr algn="l" eaLnBrk="0" hangingPunct="0"/>
              <a:r>
                <a:rPr lang="en-GB" sz="1600">
                  <a:solidFill>
                    <a:srgbClr val="003366"/>
                  </a:solidFill>
                  <a:latin typeface="Tahoma" pitchFamily="34" charset="0"/>
                </a:rPr>
                <a:t>-2</a:t>
              </a:r>
            </a:p>
          </p:txBody>
        </p:sp>
        <p:sp>
          <p:nvSpPr>
            <p:cNvPr id="523293" name="Text Box 29"/>
            <p:cNvSpPr txBox="1">
              <a:spLocks noChangeArrowheads="1"/>
            </p:cNvSpPr>
            <p:nvPr/>
          </p:nvSpPr>
          <p:spPr bwMode="auto">
            <a:xfrm>
              <a:off x="3840" y="1920"/>
              <a:ext cx="186" cy="212"/>
            </a:xfrm>
            <a:prstGeom prst="rect">
              <a:avLst/>
            </a:prstGeom>
            <a:noFill/>
            <a:ln w="12700">
              <a:noFill/>
              <a:miter lim="800000"/>
              <a:headEnd type="none" w="sm" len="sm"/>
              <a:tailEnd type="none" w="sm" len="sm"/>
            </a:ln>
            <a:effectLst/>
          </p:spPr>
          <p:txBody>
            <a:bodyPr wrap="none">
              <a:spAutoFit/>
            </a:bodyPr>
            <a:lstStyle/>
            <a:p>
              <a:pPr algn="l" eaLnBrk="0" hangingPunct="0"/>
              <a:r>
                <a:rPr lang="en-GB" sz="1600">
                  <a:solidFill>
                    <a:srgbClr val="003366"/>
                  </a:solidFill>
                  <a:latin typeface="Tahoma" pitchFamily="34" charset="0"/>
                </a:rPr>
                <a:t>1</a:t>
              </a:r>
            </a:p>
          </p:txBody>
        </p:sp>
      </p:grpSp>
      <p:pic>
        <p:nvPicPr>
          <p:cNvPr id="523296" name="Picture 32" descr="imageB17"/>
          <p:cNvPicPr>
            <a:picLocks noChangeAspect="1" noChangeArrowheads="1"/>
          </p:cNvPicPr>
          <p:nvPr/>
        </p:nvPicPr>
        <p:blipFill>
          <a:blip r:embed="rId3"/>
          <a:srcRect b="58090"/>
          <a:stretch>
            <a:fillRect/>
          </a:stretch>
        </p:blipFill>
        <p:spPr bwMode="auto">
          <a:xfrm>
            <a:off x="3733800" y="4191000"/>
            <a:ext cx="4953000" cy="1955800"/>
          </a:xfrm>
          <a:prstGeom prst="rect">
            <a:avLst/>
          </a:prstGeom>
          <a:noFill/>
          <a:ln w="28575">
            <a:solidFill>
              <a:schemeClr val="tx1"/>
            </a:solidFill>
            <a:miter lim="800000"/>
            <a:headEnd/>
            <a:tailEnd/>
          </a:ln>
          <a:effectLst>
            <a:glow rad="139700">
              <a:schemeClr val="accent4">
                <a:satMod val="175000"/>
                <a:alpha val="40000"/>
              </a:schemeClr>
            </a:glow>
            <a:outerShdw dist="107763" dir="2700000" algn="ctr" rotWithShape="0">
              <a:srgbClr val="808080"/>
            </a:outerShdw>
          </a:effectLst>
        </p:spPr>
      </p:pic>
    </p:spTree>
    <p:extLst>
      <p:ext uri="{BB962C8B-B14F-4D97-AF65-F5344CB8AC3E}">
        <p14:creationId xmlns:p14="http://schemas.microsoft.com/office/powerpoint/2010/main" val="268781917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da-DK" dirty="0" err="1" smtClean="0">
                <a:solidFill>
                  <a:srgbClr val="FF0000"/>
                </a:solidFill>
              </a:rPr>
              <a:t>Stochastic</a:t>
            </a:r>
            <a:r>
              <a:rPr lang="da-DK" dirty="0" smtClean="0">
                <a:solidFill>
                  <a:srgbClr val="FF0000"/>
                </a:solidFill>
              </a:rPr>
              <a:t> </a:t>
            </a:r>
            <a:r>
              <a:rPr lang="da-DK" dirty="0" err="1" smtClean="0">
                <a:solidFill>
                  <a:srgbClr val="CC00CC"/>
                </a:solidFill>
              </a:rPr>
              <a:t>Timed</a:t>
            </a:r>
            <a:r>
              <a:rPr lang="da-DK" dirty="0" smtClean="0">
                <a:solidFill>
                  <a:srgbClr val="CC00CC"/>
                </a:solidFill>
              </a:rPr>
              <a:t> </a:t>
            </a:r>
            <a:r>
              <a:rPr lang="da-DK" dirty="0" err="1" smtClean="0"/>
              <a:t>Automata</a:t>
            </a:r>
            <a:endParaRPr lang="en-US" dirty="0"/>
          </a:p>
        </p:txBody>
      </p:sp>
      <p:pic>
        <p:nvPicPr>
          <p:cNvPr id="1026" name="Picture 2" descr="https://encrypted-tbn1.gstatic.com/images?q=tbn:ANd9GcTVDdmTG2igVF13aEO1qoItfz3auGTsBwXbyxGntnj2489wz_I_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00" y="3044950"/>
            <a:ext cx="2212240" cy="221224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data:image/jpeg;base64,/9j/4AAQSkZJRgABAQAAAQABAAD/2wCEAAkGBhQSEBUUExQVFRUUFRcUFBcYFBUXFRUVFRQVFRQWFRYXHCYeFxkjGRQUHy8gIycqLCwsFh4xNTAqNSYrLCkBCQoKDgwOGg8PGiocHCQ1KSwsLCwpLyksKSosKSwpKiksLCwsLCwsLCksLCwsKSwpLCwsLCwsLCwsLCksLCwpKf/AABEIAOoA2AMBIgACEQEDEQH/xAAcAAABBAMBAAAAAAAAAAAAAAAAAgMEBgUHCAH/xABBEAACAQIDBAgCBwgDAAEFAAABAgMAEQQSIQUxQVEGEyJhcYGRoQcyFEJygpKisQgjM2LB0eHwQ1KywhVTY4Px/8QAGQEBAAMBAQAAAAAAAAAAAAAAAAECAwQF/8QAKxEAAgICAgIBAgQHAAAAAAAAAAECEQMhEjEEQRNRYRSh8PEFIjJCgZHB/9oADAMBAAIRAxEAPwDeNFFFAFFFFAFFFFAFFFFAFFFeM1hc6UB7RWA2r0+wGGuJsXCpGpUOGf8AAl29qqG0/j/gU0ijnnPMII09ZCG/LQGzqK0LtP8AaFxTaQYaGLvdmlNvAZQD61Udp/FHac98+MkUH6sQWIAcgUAb3oDqHFY6OJc0joijeXYKPUmqrtP4u7Lh34pJDyiDS+6Aj3rmPE4hpGzSM0jc3YufViTTd6A3ptP9oiAXGHwssh4GR1iXxsMzewqpbT+PO0ZLiMQQA7sqF2H3nNj+Gtb3oqSTObR6b46c/vcZiG7hIUX8MeUe1TuhvxCxOBxMbmaV4cwE0buzq0Z0YgNfKwBuCOVqqtFAdoI4IBGoIuDzB3Uqqh8J9t/SdkYdibtGvUPc3OaLsAnxUKfOrfUEBRRRQBRRRQBRRRQBRSZJQouxAA3kmwHmarO1fibs3D3EmLiLDQrGTK1/sxgmgLRRWqtp/tCYVbiDDzyngWyxKfUlvy1UdqfH7HSaQxwQDnZpW9WIX8tAdB1A2lt7D4cXnniiH88ir/6Otcu7S6f7QxGkuMnI5KwjHpEFrAMbnMdSd5OpPiTqaA6V2n8bNmQ3CzNMRwijZge7ObL71Udp/tFcMPg/vTSgfkQH/wBVpi9eXoSXvafxq2nNosqQjlFEt/DNJmPpaqltPbmIxH8eeaW5vZ5HZb9yk5R5CoNFSAy24W8rUXrwmlrCx3KfT+9AIoqVHs5ybaXPDefQVlcH0MnfdG/mAg/NrU0VckjAUDXdrV5wnw3f65RfVz6Gw96zGH6CQr8zO3doo9tfep4lHlSNZLhmPD10rKYDoxJKobOgBNrAM7jWxJRRpz762Vh9gwR/LGunEjMfVrmpeUVbgUeb6Gp+kOwDhXUZmdWF1cpkuRbMMtyQBdd/OsUK2X092fnwhYDWJhJ935W9mv5VrSqyVM1hLkrNx/s8bbtJicKT8wXEIO8fu5fbqvSt31yj8O9ufRNqYaW9lMgik+xL2DfuBKt92urqoWCiiigCiiigCiiigOXviX0pmxmOnWRm6qKV4o4rnIojcpmK7ixK3uedVGrj8WdmdTtfEDhIVmHhIov+ZWqnGhJ5RT+FwEkt+rjZ7WvlF7X3XqR/9DlsLgXLMuUHO4KmzZlXdrUkGPorP4XobM/1GA/mIUeh1rNYP4en67oPAFz6tap4sq5xRRgL7gT4C9OrhGPC3ibVs/C9CYF+bO/i1h+QA+9ZnC7Gij+SFFPPKL+p1q3Eo8q9GpsJ0bmktlR2v/1RiPxbhWcwfw5mb5gq/bfX0S9bJy8zXth31PEo8rK1hOg8KJlIjBK5Syx9u/FlZybG/dy5VNw3RTCp/wAec/zsW9t3tWYA5Cl5T4VZRSKOTYxBh1QWSNUH8qgfpSyprLSbNijTPNLlGg4AXPAE3vTO08NEoUobhv5rgjgRWSzY3Pgnsl45Jcn0Y0p30vDYMyMFUXJ79NOZpeXkK9TEmNg/I6+B0NbPrRmls9fD4dJRDLi8PHKSAI+sUvdvlGUkangONMYzDFHZLg2O/mN4NUba/R6RnnU9SyTSPIsrMwdDI12LAfOQOyBe2gOlW1MZ1jDe1lC3524+NZwk2zWcElo8xeFEkbIx0dSp8GFj+taVkiKMVb5lJVvFSQfcGt527v8AfKtVdOsD1eNc8JQsg5XPZYeq3+9Vsi9jC90V8jSuteg+3PpmzsPPxeMZ+6RezIPxKa5Lren7PO2s2HxGFJ1ikEqDkkoswH31J+9WJ1G3aKKKEBRRRQBRRRQGjv2hNl2nw2IA0dGiY96HOg9HetQmujPjnszrdlGQC5glSTwBPVt7PXOhoSWPoKFaaRGAOZAwB3dgkG43H5x71fIolXQWA5DT9K1l0ZxPV4uIk2BbIfBwVH5ivpW0lAHD2reHRy5dMWhHeakRKT8q+16RBjVjOZlFt2utj4VdJMMgivmPy3zDQbt4G61Y5M3FuKX3KRVlTCtxNvalBBxN6YglJ/iCzHUjxqUp7q0xzU4qS9lU7HRLDHE0spOVSB4klVAHmw/xapWAxUOJw/WQggcmUq4N7EFTy3+BHOsXIydpJYxJHILFcoYHl2Tv1t5gU/FtLKoWOBgo0GcrGBfiLnWs5p2dEKoENx81DKO8+1NwE6kjUkk8BqeHdT2vh/vM1uYDmIw8E+GCTSIFF8yuxzZlPYygEHvv5UiXaEAh6qE5vlCkIyhbEHee4HcONMGIZrhtfX/Fe5b7yx5Xaw8hXOvFgsnyJbNvmfDj6Fru1P8AvnSXUEWsT6ml68gPL+rUhnv9a/hdv00rpMCCNmqP+NCb72v3cAf9vTq4e2ug+yoUf0FPGRQbFsv2mVB7a0nOhH7v94ToBGjSXN/+5uvvVJThB7ezeGHLkVpaGzY8z4XP6VTfiTs+8McoFjG+U7r5ZO4a/MF9aucl9zGxGhBuxB4gjRQaxm3MIs2GliuSWQ5bAWDDtIcqLwYDea0atGMXxkaeq6/B/bf0ba8NzZZw2HfXTti6H8aqPvGqUKcgnZGV00ZGDr9pSGX3ArlO47NoqDsLai4nDQzr8s0aSD7yg28t1TqEBRRRQBRRRQGK6V7L+k4HEQ//AHIXUeJU5fe1cjHvFjxHLurs6uS+mWzfo+0MVF/0ne32XPWL+VxQkwgcqQRvUhh4g3HuK3RhZxIiuo0dQwPCzAEfrWl62j0JxWfAx3OqZo7dyscv5ctbYnujDMtJmakuLHQ2N7c+6pUm05LAKsCC2maQyEX1+VBpv5UwLcvWlonIe39TWebxMWaSlNWzm17PQzFszMG0tfLlHgBy/vT4Pf6UkQm2bWw4gE++6k515X+0f6CtoQUUox6RIo5fE+poEPHL5k16JGtoLD8IrP4XBwiNXOvYDMxuRci9tNANDqe6onJR2y0IuWkYS3fbwFvc0jOv2j3Xb/FZrbPVmIlFVslmVhHvBNiNwDbwdOVYTOxG4Ad5/wDiKmElJWJx4uhTSEA6bgTa4ubC9go4+dVxum11vHEdRoWcAfhQX/NWbnaw1fyFlHpvNV2LY0anM00IU9oA5nNv+rIouDry4Vh5Hya+M7/Afi3J+Qm/pRl9j7VE0Qd17d2DBRcXB01Ym1wVNTxITuT1u39hWOw2FVNcOJCL9t3iVEHABFO7jcnuqU5J+aT0uf00rox3xXLs4s7h8j4Ko+ibgos8mSQqudXRGyxlo3ZTldFsRmHC/OmFwmZOslDiIiZUhxMjRtCkyRBGR8QcxmV4C28ZevcKTl7UGURnTtOf94CmhGAbiCPNxd7sx8iSKrPFydoQy0qZLxeKVpLgiZskfWSLcI0oRRIUzH5SwJ86T1jdwFMXN7swF+QCj0G6vM47z/vM1tGNKjGTt2ar6RYLqsVKnDOXX7L9rTwJI8qx4q2/ELDduKUAC4MbW5jtJ7Z/SqiK5ZqnR3Y5copnQ/wG231uzTCT2sNIU+4/7xPLVh92tlVzt8CdtdTtMxE2XExFP/2R9tPy9ZXRNULBRRRQBRRRQBXPPx22X1e0xIN08Kt4tGSjH0yV0NWpv2g9mZsNh5wP4cpjY8lkQkfmRR50Boo1dfhvjAOujPNZBzNxlb/yvrVLNZroZi+rxifzq0fqMw90FXg6kimRXFm0M55AeO+rH0YIMbEqrENYs28ZrWsLaDfVUa/E2p/Zu3PoxewZw4F7GxBUkgi4I4mt8seUaRyY5Uy7rs2QsQ8gKWI0zZmuLWOtgLHdVOWRrkWCkEg8TcGx31IxHS7ElAUGHQWBAMhklNxpoLAHxFYuIsbl21JJPeTqazwxlbcjTNJaoluB9ZvU3PpUzZ/SSOJAjCQsDZcqXzgte1r77kgeNYtWXgCfYetBDNuAHh/etZwUlTMoT4uzJY/pDK6FRA0YcFM8pCkDjZBr720qGgAHaf00HrUUYdQdW1421PmaWJEG5bn8R/sKQgorQnPkx7rU+qpPfuHqa8JcjRUXS1wiXI73YXpHXNwAX3P+KI4meREDAs7ZVubC9i2psbCyngas0qtlU3dI9a51eRm8y3u2lI6xeC38df8AFWPDdBmNi8o1F+ylyL/zOR/5qqvK4Z0I7UbtG2ltUYrcDgDa/nUQnGTpFpwlFWx8zNyAFJyk2u3zXsADc2te1h3j1phkfiQtJinANg7EghjkF2ynssATu7Rj4jdWfkTljxuUOy/jxjPIoy6JkmBK2JR7EgXIXS+gJFzp/Sse2KB3XP8Avf8A2rKY3B547mIbvnmluw/37VYeWRyzdpFW973GpIBax4jNfdXJ4PkTytqezp8vBDGk4aMb0owjS4V+z8g6wc+xqbX5i4051rutns0f1nL8wAf1rWuJw/Vuyf8AViovvsD2SfKxrqzL2ZeO9NEjY+1Gw2IinXfDIsniFILDzW4867Aw04dFdTdXUMp5hhcfrXGYrpj4Nbc+kbJiBN3gJw7c+xbIT4oUrA6C8UUUUAUUUUAVVPijsv6RsnEra5VOtUfzREOP0NWum8TAHRkO5lKnwIsaA43avcPiDG6uL3RlfTf2SDb2tT2PwRhleI74naM/cYr/AEqMaEm28433vfW5oEg5XrFdH8WHwsTHUhcp8U7J/Ssh1h8BXoLas8t6dEgeQpecf5NZr6VFBhDOIg5RA9tMzaAmxbjqdO6wqF0qx6kwyoVZXUpe9xdTmXja9i/DhXnR8+LyfHXujsfhyUOd/chdaTuF+87qRM5ykklrDRRoCeAAG+mRKTzPsKRKDbU16NHEmS8NsHaE3yYbqhwMjKo9NW9qlYvYGIwkamd0cyMQAl7IQL2LEC99eHCrTB8QsIIlLyHOVGZFjdmDW7QsF58awPSrph9JRYo4JU7YfPKuTQAjsre/Hea8nBPM8i5JnoZVDhqjFEseNqiYvFdVaRSWeJlkULvJRg2W+7W1vOvWTTtuPD/A3000iblUt4/2r1mrVHAnTsveJ+JOCQC0hkOpASN3PmxAVW7iRaqPitq/ScTLMgaFJSrWcrmzBFVj2SQL5QbAn3pQZwBZIY7ADMYwWNuPbvr4AUzicVmN5JGkI3DgL77AaDcPSsMeLi7OjJl5KhTGIfMzOeQ3V5HL2gY4jofmBIa3GzcDa9IWc/UjHidf8UiWRz88gA7v8Vu1ZgtEifLmzGNAec0ryn8K5R7VDlmiLXILnQWVQi6Cwsq1IwmyesAZRmBvZmNgbaGwF2YX4gcDUrF7BkjW+imxNurYA2BYgM1jewPCsrhF1ZrU5KzHpiW+pEq95Fz71T+l2HYYgOxUmRbm1vmWym9u7LVieUHexPcKxPSODNDmCkZGBv3Hsny1B8qZFcScTqRWK2z+z7tvJip8MTpMglQfzx9l/VWX8NamrNdDNs/RNoYafgkqh/sP2H/KxPlXIdp1tRXgNe0ICiiigCiiigOZPi5szqdr4gcJMsw++tj+ZWqmVuH9oTZdpcNONzI8LeKkOnsXrT5oSW7oTi/3UiXHZcMOYDjh5qx86sBJ/wAmqX0RxWTEW07aEa817Q9s1W8v/prtxO4nBmjUzL7M23lQR9XJKy7sqhrjMSDv0sXtu5U1t7FyyoM8QjCsHGaVesO9dEBvxNxWNA43IuLb7actOFJUqPlFcn4DF8vy1vs2/Fz4cCRG7EV6wA+Y37hTJzHebCkGRF5seQ3eZr0DjoeixJVrxAq1iLgkGx3i4pTI7dqRyO8m596d2RC08oTMIlsSWy33cALi586uMHQHDgZpHeQ8mfKB+AC3mao2kaRjJoopniXgXPt/mlDFSt8ihBzsKVtopDiHjiX5TbU5ip4rryNQHeRvmaw8asyKJ+C2f1syRF7vISABc7gSb+QrOx9G4gGtJfKCSwAtccONzfS2ntWC6NbV6ieyG7SWAY7gwOhvwGprPbHaCGSeIyLIqPn6wkZWZwDIRbhmDeteZ5kfK4vJjdRX59L6apv/AEdmKGKaUf7v3/4VXEZ7kM1spI03aG1RzIg4FjTu38VE+KkaJs6kgi1it7AGxGnC/iTUIynuArtxTcoKT7OecOMmi19H8fKYH6qPNJHdAFYKyxuQ2ZS2gb+Nr4VKwm0zPPljYhYhaZGaR2BBBQZGFzITx0Fr3NUePGvGSY2IJFjoCCPssCD6VOxm1omJDNi5xr2XmEUZ0OX93ELb7cv6VhPG3KzeE6VDE/YkdFKhUd1U77hWIB8wKjTgOrKSzZgR3aio6abvevWm77+FdF6Ma3oqpUjQ7xofEaGi19Kk7SS0rW3HtDz3+96jiuRqjsTs6p+G+3Ppey8NKTdwnVyfbi7DepW/nVmrTX7PW2+zicKTuKzp4N2JAPMKfvVuWoAUUUUAUUUUBQPjbszrdlM4FzDIkngL5G9mNc5NXXPSbZgxGCxEJ/5IXTzKm3vauSHUjeLHiOR4ihI5gJ8kqNyYX8L2b2Jq9GUndWvSKueDxheJDxKi/cba+9dGF9o5s8emZXBRK0iLI1lZgCeIBNtK2Ts7ozhFUNkBNgbu2bQ7tCQLnlatRvu3+f8AarjsnpXhooV6yTtBQLqSZMqnMFIysRYnfpuG+wrZx5LujTxscJJ8iL0y6r6QojCqpQHsCysD8p00vvB8KwXXqu4XPtUrpLteOdlyRyINMpZSgyKMoCA6kd9YrrwN1W0ujPyIxU/5Nolpi3zqc2UBhqNLC9ifStoTbdhjjBnxKxAi7AugDFt+t7kHlY1qF3LdwpzDbQWJVEcMXWKSetKZpDck8Tbccu7dVZSdUYKN+6Mr0m2xBNPmwzZ7ljIwUhbkjKFzAX+tr4b6xMjj6xueVeYvHSy2MsmgvYaAC9r2CgAbhu5VF69R8ouedRyb7LKNaRKjcFlupy3Ga1g1r65SdAbUuWbDq10gznnM5kv91Qqg35a2qA8hPzG3cKSZAKh7LLRMxO0Ge3ZjRV+UJGqAXtf5Rc7hvvUYt50wZuVIZ78agmh9pe/0pBlpgvakGblUWTQ8z3pBcUyzczSSw7zUWTQztLWx5aev/wDKgCsjPqpGgrHVjPs2h0Wz4Xbb+i7Vw7k2WRjA/wBmWwH5wldSVxiGI1BsRqDyI1BHnXXPRbbIxeCgxA/5YlY9zW7Q8mvVC5laKKKEBRRRQBXKHTfZvUbRxUXBZmI8HtIvs4rq+ufvjvszq9orLwnhU/ejJVvYpQlGszWe2Hif3WX/AKsfftfqTWCNT9j4jKzDmP0P+avjdSKZFcTO+JpeG2i0RJiYqTYEi2tjcb++oRYnfpXnWgbta6Hs50S5sS8hvI7MebMWI9TTfWgbtajs54m1JEp3LQUSGf8A7G1I+kHco86YYgfMbnkK8aYnd2RUWKHWt9Y3PKkmc8BYe9MZq8LUsmhwyUkt33pppBSc58KrZah1paQXJ7qbLgd9JZ+elLFDhYeNeF/Kms/Kkkgb9TUWWoXn5a0ktzNIMhpF6gmhzP3VEYWNPZqak31SRaKo8Fb7/Z/21nwUuHJ1glzKOPVyjN/7ElaEq+/BXbfUbVRCeziUaE8swGeMnzUj71ULnSVFFFCAooooArVfx/2ZmwkEwH8OUox5LIh/+Sr61tSqx8S9l/SNlYlLXKx9Yv2oyHH/AJoDlsinMLJlcHv/AF0pDCk1KYZmmYnfSes5UyJLi9Get7MKHi3OvDIT3CmM9u+vCSd5sKixQ71gG4XNeFid5pnrOVJJpZNDxkFJLHwpvNSS9RZNDmakNJSeBvxBG/d3jvpWIxOZiwVFvbRFyoLADsrw3XPeSaiyaPL+VJLDxpeGwkkrZY0eRj9VEZ2/CoJqevRfEmGSbqv3cTZZDmQsjcQ8akuluJYADfUWTRi2c0mvDSSaWTQ4t2IVQSx3KASx8ANTWXToXjjE0owk+RQWJKZTYbyEazN5A1fPhDttIMNKhQLIZc2fKbuhRcvatqAQwt/erHs3pDOZX66VXMl8kSjKI1RiNL9pr5tT3CvM8j+IRxSca2juxeFPJHl6NC3vSWqwbV6PLDPJGT8rtYDQBScyD8JWsZjMDbVd3Ef1Fd8ZKcVJdM5GqdEGpGBxrQypKnzROsi+KMGA87WqOK9FAdi7Nx6zwxyobrKiyKe5lDD9aKo/wQ211+y1jJu2GdoT9n54/wArAeVFCDYNFFFAFNzwh1ZTuYFT4EWNOUUBx/tPBGGaSI74neP8DFf6VENXb4u7M6na0/KXLMPvrY/mVqpRFCR+FyVtyr3NTEZpeatEyjQ5ntSSedTthbBnxkvVYdM72LHUKqqLAszHQC5HfV3wXwQxJF58RBD3KHmPn8gHqamyOjXWavM1ZDpJsNsHipMO7BiliHAsHVlDKwBJtvtbmDWPhgZzZFZj/Kpb9KiyUS9l7ImxL5IInle18qjcOZJsFHeTVt2f8Hce4BcQwD+eTM45dmIMPzf2qZ8K4MRhcTIWiISVApuVzXRsy2AN7WZ/at33j4ZT6k/4qfVlW90cp7T2e8E0kMlg8TFGsbi41BU8QQQR3HhUVdTlGp5DU+g1reG3eguHbEtNLGHZwCxZiQcoy3K/LuUcKjpJhsOMsaoLfVjVQPUWFUk6dExdqyndAui08zMrI0QDRyq5V0k7LWYRsCChtpfkxtxq/bX6MyN9JYm5xSqkgAy3jQWEYYdoLqSdbm51tpULAdKmjmVkRbXsQSdQ2mp4c93CrNjOk91vmiQeDO41tyt7VEZJPaM8ik/6XRqvG9EcPE7HEFzI5LlASB2iTcZQLAm+hNNZ4Y/4UKr3kC/tr71K6S7eieVnaZWO465jYaLZEuV8LVXJ+kMQvlV35bkU+Zu3qtJO2aQvirMvDtNg4Nge7cPWrPsrGPFGrA4dAQSpeXO5uSTpcvvv6VrObb7n5VRPV2B53PZ/LUOXaErfNIx7gcq/hWw9q4s3iY8zuSO/H5eSGP410WjpFi887SO4DSanMVU6AKAF3kAADQVhX2hGPrM32VI93y/pWJC23UV1QioRUV6OR7di5nBYlRlHK9/6D0pAotXtqsDZ3wD211ePkgJ7OIiuOXWRG48yrN+GiqX0NxrQ7Qwsib1njHiHYIw/CxooDrOiiihAUUUUBpf9oHZlnw04G9XiY94IdfYvWniK6O+NGzOt2U7AXMLpIO4Xyt7Ma5zYUJEinI4i2gF6bNZTZSDKSTvPsP8ATUkFj+GUsmHxyn6sqNGw3neHB8sp48a3UY+tyZswAN2XnvA795B38BvvWjcBjxE6shOdWDKQNxBuN++tgt8REC/vpGTgAOrS+m+5II14C9aKa41RjKL5Whnpr0XQYpZGVWLLbUXNkOm/7R96jQYVEGtlHfYCq70g6exyMcjPv+qvatbi7ZbjwvVcn6Tk3ypc8C7lvZbfrWcm5Oy8Y0qNm4fpDFC6srZmU3FhceZOlqsc/TZcrF5BEotqEAB5nMxsPM1oOXbs7f8AJlB4IAtvBgM3qagyMWN2JY82JY+p1qqRbibL6QdNsPIwJmLn+XPICOGounvVbn6aL/xxMe92C/lXNf1FVensJGC6gmwLAE8gTYmpoJUT5ulWIbcUT7CC/q5Y1jcVinl/iO8mt+2xYA9wJsPKpm0MKFC2zC4JKsVLKQSNcu64tpUHLSiwi1eWpzJXqxE7taAZtRarFszoJjcR/Dw0hHMrlHq1qtuy/gPjHsZZIoh4l29Bp70BrHLTyYQ8a3tsv4FYWPWaSSUjgLIt/LX3q2bP6CYODVMPHccWGY+rXqCUc34DozNMbRQyv3hDb1qz7O+C+OltcJEP52F/IC9dARxgWAAA7gB+lPvELG1CXSNddCfg3FhJlnmk66RDdVC2RW4Eg6kiitgo/qPfuooQ0SaKKKkqFFFFAY7pFs4YjCTwn/kidPMqbe9q5NlQgkHQjQ+I312HXLPTrZnUbRxMfASsR4P2x7MKEldIqXFtAqoCqug3m5J77Xt7VHIry1SB6THyHQuwHIdkeYWwNRgtqXlr3LQCLV7al5KnbP2FPObRQySfZQn33UBjrV7lq97M+Dm0JdTGsQ5yOAfRbmrdsz4BKLGfEk90a2/M39qgGl8lP4bBO5siMx5KpJ9q6O2Z8J9nQ2PU9YRxkYt7bvarPhNmxRC0caIBwVQP0oDm/Znww2hPbLh2RTxeyD0OvtVt2Z8A5TYz4hE5hFLH1NhW7KKAoOy/grgItXDzH+drD0W3vVs2d0aw0A/dQRp3hBf131kqKEABRRRQDDt/enlNxUeT9LinIG0qC7WhIw/fTtNTOQaIn0oQ7asa3HwryluuvjRQm0SqKKKkoFFFFAFaT+N/RlxiFxSKTG6BJCBcK66AtyuLelbspLoCLEAg7wdQaA5BEV6zGzOhmMxFuqw8rA8chC/iawrpfDbFgViVgiU8xGgPqBWRAoSaD2Z8DsZJYytHCO8529F096tuzPgPhlsZppJDyWyL/U+9bPooQV3Znw9wEFsmGjJHFhnPq16z8cQUWUADkBYUuigCiiigCiiigCiiigCiiigCiiigKX0j6RvFiGjZzCMydQQit9IBhkZhrfdIqrcDja1yDU3/AOrYpQbQ35funFxpzffv/wAVZitMD5iKiOnfZrOanFJKq/P9f5MA21sSW/hdkf8A4XufmB/5OYQjuJ40ym18Z1luoATKva6ty2chiwK59FByjeTqasDb6cXdV+X2MuOu2YXZu0cS8oV4Ci3sWKEadWCSDnNu0SNf+v8ANceVYYt1FQ9hWj//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hQSEBUUExQVFRUUFRcUFBcYFBUXFRUVFRQVFRQWFRYXHCYeFxkjGRQUHy8gIycqLCwsFh4xNTAqNSYrLCkBCQoKDgwOGg8PGiocHCQ1KSwsLCwpLyksKSosKSwpKiksLCwsLCwsLCksLCwsKSwpLCwsLCwsLCwsLCksLCwpKf/AABEIAOoA2AMBIgACEQEDEQH/xAAcAAABBAMBAAAAAAAAAAAAAAAAAgMEBgUHCAH/xABBEAACAQIDBAgCBwgDAAEFAAABAgMAEQQSIQUxQVEGEyJhcYGRoQcyFEJygpKisQgjM2LB0eHwQ1KywhVTY4Px/8QAGQEBAAMBAQAAAAAAAAAAAAAAAAECAwQF/8QAKxEAAgICAgIBAgQHAAAAAAAAAAECEQMhEjEEQRNRYRSh8PEFIjJCgZHB/9oADAMBAAIRAxEAPwDeNFFFAFFFFAFFFFAFFFFAFFFeM1hc6UB7RWA2r0+wGGuJsXCpGpUOGf8AAl29qqG0/j/gU0ijnnPMII09ZCG/LQGzqK0LtP8AaFxTaQYaGLvdmlNvAZQD61Udp/FHac98+MkUH6sQWIAcgUAb3oDqHFY6OJc0joijeXYKPUmqrtP4u7Lh34pJDyiDS+6Aj3rmPE4hpGzSM0jc3YufViTTd6A3ptP9oiAXGHwssh4GR1iXxsMzewqpbT+PO0ZLiMQQA7sqF2H3nNj+Gtb3oqSTObR6b46c/vcZiG7hIUX8MeUe1TuhvxCxOBxMbmaV4cwE0buzq0Z0YgNfKwBuCOVqqtFAdoI4IBGoIuDzB3Uqqh8J9t/SdkYdibtGvUPc3OaLsAnxUKfOrfUEBRRRQBRRRQBRRRQBRSZJQouxAA3kmwHmarO1fibs3D3EmLiLDQrGTK1/sxgmgLRRWqtp/tCYVbiDDzyngWyxKfUlvy1UdqfH7HSaQxwQDnZpW9WIX8tAdB1A2lt7D4cXnniiH88ir/6Otcu7S6f7QxGkuMnI5KwjHpEFrAMbnMdSd5OpPiTqaA6V2n8bNmQ3CzNMRwijZge7ObL71Udp/tFcMPg/vTSgfkQH/wBVpi9eXoSXvafxq2nNosqQjlFEt/DNJmPpaqltPbmIxH8eeaW5vZ5HZb9yk5R5CoNFSAy24W8rUXrwmlrCx3KfT+9AIoqVHs5ybaXPDefQVlcH0MnfdG/mAg/NrU0VckjAUDXdrV5wnw3f65RfVz6Gw96zGH6CQr8zO3doo9tfep4lHlSNZLhmPD10rKYDoxJKobOgBNrAM7jWxJRRpz762Vh9gwR/LGunEjMfVrmpeUVbgUeb6Gp+kOwDhXUZmdWF1cpkuRbMMtyQBdd/OsUK2X092fnwhYDWJhJ935W9mv5VrSqyVM1hLkrNx/s8bbtJicKT8wXEIO8fu5fbqvSt31yj8O9ufRNqYaW9lMgik+xL2DfuBKt92urqoWCiiigCiiigCiiigOXviX0pmxmOnWRm6qKV4o4rnIojcpmK7ixK3uedVGrj8WdmdTtfEDhIVmHhIov+ZWqnGhJ5RT+FwEkt+rjZ7WvlF7X3XqR/9DlsLgXLMuUHO4KmzZlXdrUkGPorP4XobM/1GA/mIUeh1rNYP4en67oPAFz6tap4sq5xRRgL7gT4C9OrhGPC3ibVs/C9CYF+bO/i1h+QA+9ZnC7Gij+SFFPPKL+p1q3Eo8q9GpsJ0bmktlR2v/1RiPxbhWcwfw5mb5gq/bfX0S9bJy8zXth31PEo8rK1hOg8KJlIjBK5Syx9u/FlZybG/dy5VNw3RTCp/wAec/zsW9t3tWYA5Cl5T4VZRSKOTYxBh1QWSNUH8qgfpSyprLSbNijTPNLlGg4AXPAE3vTO08NEoUobhv5rgjgRWSzY3Pgnsl45Jcn0Y0p30vDYMyMFUXJ79NOZpeXkK9TEmNg/I6+B0NbPrRmls9fD4dJRDLi8PHKSAI+sUvdvlGUkangONMYzDFHZLg2O/mN4NUba/R6RnnU9SyTSPIsrMwdDI12LAfOQOyBe2gOlW1MZ1jDe1lC3524+NZwk2zWcElo8xeFEkbIx0dSp8GFj+taVkiKMVb5lJVvFSQfcGt527v8AfKtVdOsD1eNc8JQsg5XPZYeq3+9Vsi9jC90V8jSuteg+3PpmzsPPxeMZ+6RezIPxKa5Lren7PO2s2HxGFJ1ikEqDkkoswH31J+9WJ1G3aKKKEBRRRQBRRRQGjv2hNl2nw2IA0dGiY96HOg9HetQmujPjnszrdlGQC5glSTwBPVt7PXOhoSWPoKFaaRGAOZAwB3dgkG43H5x71fIolXQWA5DT9K1l0ZxPV4uIk2BbIfBwVH5ivpW0lAHD2reHRy5dMWhHeakRKT8q+16RBjVjOZlFt2utj4VdJMMgivmPy3zDQbt4G61Y5M3FuKX3KRVlTCtxNvalBBxN6YglJ/iCzHUjxqUp7q0xzU4qS9lU7HRLDHE0spOVSB4klVAHmw/xapWAxUOJw/WQggcmUq4N7EFTy3+BHOsXIydpJYxJHILFcoYHl2Tv1t5gU/FtLKoWOBgo0GcrGBfiLnWs5p2dEKoENx81DKO8+1NwE6kjUkk8BqeHdT2vh/vM1uYDmIw8E+GCTSIFF8yuxzZlPYygEHvv5UiXaEAh6qE5vlCkIyhbEHee4HcONMGIZrhtfX/Fe5b7yx5Xaw8hXOvFgsnyJbNvmfDj6Fru1P8AvnSXUEWsT6ml68gPL+rUhnv9a/hdv00rpMCCNmqP+NCb72v3cAf9vTq4e2ug+yoUf0FPGRQbFsv2mVB7a0nOhH7v94ToBGjSXN/+5uvvVJThB7ezeGHLkVpaGzY8z4XP6VTfiTs+8McoFjG+U7r5ZO4a/MF9aucl9zGxGhBuxB4gjRQaxm3MIs2GliuSWQ5bAWDDtIcqLwYDea0atGMXxkaeq6/B/bf0ba8NzZZw2HfXTti6H8aqPvGqUKcgnZGV00ZGDr9pSGX3ArlO47NoqDsLai4nDQzr8s0aSD7yg28t1TqEBRRRQBRRRQGK6V7L+k4HEQ//AHIXUeJU5fe1cjHvFjxHLurs6uS+mWzfo+0MVF/0ne32XPWL+VxQkwgcqQRvUhh4g3HuK3RhZxIiuo0dQwPCzAEfrWl62j0JxWfAx3OqZo7dyscv5ctbYnujDMtJmakuLHQ2N7c+6pUm05LAKsCC2maQyEX1+VBpv5UwLcvWlonIe39TWebxMWaSlNWzm17PQzFszMG0tfLlHgBy/vT4Pf6UkQm2bWw4gE++6k515X+0f6CtoQUUox6RIo5fE+poEPHL5k16JGtoLD8IrP4XBwiNXOvYDMxuRci9tNANDqe6onJR2y0IuWkYS3fbwFvc0jOv2j3Xb/FZrbPVmIlFVslmVhHvBNiNwDbwdOVYTOxG4Ad5/wDiKmElJWJx4uhTSEA6bgTa4ubC9go4+dVxum11vHEdRoWcAfhQX/NWbnaw1fyFlHpvNV2LY0anM00IU9oA5nNv+rIouDry4Vh5Hya+M7/Afi3J+Qm/pRl9j7VE0Qd17d2DBRcXB01Ym1wVNTxITuT1u39hWOw2FVNcOJCL9t3iVEHABFO7jcnuqU5J+aT0uf00rox3xXLs4s7h8j4Ko+ibgos8mSQqudXRGyxlo3ZTldFsRmHC/OmFwmZOslDiIiZUhxMjRtCkyRBGR8QcxmV4C28ZevcKTl7UGURnTtOf94CmhGAbiCPNxd7sx8iSKrPFydoQy0qZLxeKVpLgiZskfWSLcI0oRRIUzH5SwJ86T1jdwFMXN7swF+QCj0G6vM47z/vM1tGNKjGTt2ar6RYLqsVKnDOXX7L9rTwJI8qx4q2/ELDduKUAC4MbW5jtJ7Z/SqiK5ZqnR3Y5copnQ/wG231uzTCT2sNIU+4/7xPLVh92tlVzt8CdtdTtMxE2XExFP/2R9tPy9ZXRNULBRRRQBRRRQBXPPx22X1e0xIN08Kt4tGSjH0yV0NWpv2g9mZsNh5wP4cpjY8lkQkfmRR50Boo1dfhvjAOujPNZBzNxlb/yvrVLNZroZi+rxifzq0fqMw90FXg6kimRXFm0M55AeO+rH0YIMbEqrENYs28ZrWsLaDfVUa/E2p/Zu3PoxewZw4F7GxBUkgi4I4mt8seUaRyY5Uy7rs2QsQ8gKWI0zZmuLWOtgLHdVOWRrkWCkEg8TcGx31IxHS7ElAUGHQWBAMhklNxpoLAHxFYuIsbl21JJPeTqazwxlbcjTNJaoluB9ZvU3PpUzZ/SSOJAjCQsDZcqXzgte1r77kgeNYtWXgCfYetBDNuAHh/etZwUlTMoT4uzJY/pDK6FRA0YcFM8pCkDjZBr720qGgAHaf00HrUUYdQdW1421PmaWJEG5bn8R/sKQgorQnPkx7rU+qpPfuHqa8JcjRUXS1wiXI73YXpHXNwAX3P+KI4meREDAs7ZVubC9i2psbCyngas0qtlU3dI9a51eRm8y3u2lI6xeC38df8AFWPDdBmNi8o1F+ylyL/zOR/5qqvK4Z0I7UbtG2ltUYrcDgDa/nUQnGTpFpwlFWx8zNyAFJyk2u3zXsADc2te1h3j1phkfiQtJinANg7EghjkF2ynssATu7Rj4jdWfkTljxuUOy/jxjPIoy6JkmBK2JR7EgXIXS+gJFzp/Sse2KB3XP8Avf8A2rKY3B547mIbvnmluw/37VYeWRyzdpFW973GpIBax4jNfdXJ4PkTytqezp8vBDGk4aMb0owjS4V+z8g6wc+xqbX5i4051rutns0f1nL8wAf1rWuJw/Vuyf8AViovvsD2SfKxrqzL2ZeO9NEjY+1Gw2IinXfDIsniFILDzW4867Aw04dFdTdXUMp5hhcfrXGYrpj4Nbc+kbJiBN3gJw7c+xbIT4oUrA6C8UUUUAUUUUAVVPijsv6RsnEra5VOtUfzREOP0NWum8TAHRkO5lKnwIsaA43avcPiDG6uL3RlfTf2SDb2tT2PwRhleI74naM/cYr/AEqMaEm28433vfW5oEg5XrFdH8WHwsTHUhcp8U7J/Ssh1h8BXoLas8t6dEgeQpecf5NZr6VFBhDOIg5RA9tMzaAmxbjqdO6wqF0qx6kwyoVZXUpe9xdTmXja9i/DhXnR8+LyfHXujsfhyUOd/chdaTuF+87qRM5ykklrDRRoCeAAG+mRKTzPsKRKDbU16NHEmS8NsHaE3yYbqhwMjKo9NW9qlYvYGIwkamd0cyMQAl7IQL2LEC99eHCrTB8QsIIlLyHOVGZFjdmDW7QsF58awPSrph9JRYo4JU7YfPKuTQAjsre/Hea8nBPM8i5JnoZVDhqjFEseNqiYvFdVaRSWeJlkULvJRg2W+7W1vOvWTTtuPD/A3000iblUt4/2r1mrVHAnTsveJ+JOCQC0hkOpASN3PmxAVW7iRaqPitq/ScTLMgaFJSrWcrmzBFVj2SQL5QbAn3pQZwBZIY7ADMYwWNuPbvr4AUzicVmN5JGkI3DgL77AaDcPSsMeLi7OjJl5KhTGIfMzOeQ3V5HL2gY4jofmBIa3GzcDa9IWc/UjHidf8UiWRz88gA7v8Vu1ZgtEifLmzGNAec0ryn8K5R7VDlmiLXILnQWVQi6Cwsq1IwmyesAZRmBvZmNgbaGwF2YX4gcDUrF7BkjW+imxNurYA2BYgM1jewPCsrhF1ZrU5KzHpiW+pEq95Fz71T+l2HYYgOxUmRbm1vmWym9u7LVieUHexPcKxPSODNDmCkZGBv3Hsny1B8qZFcScTqRWK2z+z7tvJip8MTpMglQfzx9l/VWX8NamrNdDNs/RNoYafgkqh/sP2H/KxPlXIdp1tRXgNe0ICiiigCiiigOZPi5szqdr4gcJMsw++tj+ZWqmVuH9oTZdpcNONzI8LeKkOnsXrT5oSW7oTi/3UiXHZcMOYDjh5qx86sBJ/wAmqX0RxWTEW07aEa817Q9s1W8v/prtxO4nBmjUzL7M23lQR9XJKy7sqhrjMSDv0sXtu5U1t7FyyoM8QjCsHGaVesO9dEBvxNxWNA43IuLb7actOFJUqPlFcn4DF8vy1vs2/Fz4cCRG7EV6wA+Y37hTJzHebCkGRF5seQ3eZr0DjoeixJVrxAq1iLgkGx3i4pTI7dqRyO8m596d2RC08oTMIlsSWy33cALi586uMHQHDgZpHeQ8mfKB+AC3mao2kaRjJoopniXgXPt/mlDFSt8ihBzsKVtopDiHjiX5TbU5ip4rryNQHeRvmaw8asyKJ+C2f1syRF7vISABc7gSb+QrOx9G4gGtJfKCSwAtccONzfS2ntWC6NbV6ieyG7SWAY7gwOhvwGprPbHaCGSeIyLIqPn6wkZWZwDIRbhmDeteZ5kfK4vJjdRX59L6apv/AEdmKGKaUf7v3/4VXEZ7kM1spI03aG1RzIg4FjTu38VE+KkaJs6kgi1it7AGxGnC/iTUIynuArtxTcoKT7OecOMmi19H8fKYH6qPNJHdAFYKyxuQ2ZS2gb+Nr4VKwm0zPPljYhYhaZGaR2BBBQZGFzITx0Fr3NUePGvGSY2IJFjoCCPssCD6VOxm1omJDNi5xr2XmEUZ0OX93ELb7cv6VhPG3KzeE6VDE/YkdFKhUd1U77hWIB8wKjTgOrKSzZgR3aio6abvevWm77+FdF6Ma3oqpUjQ7xofEaGi19Kk7SS0rW3HtDz3+96jiuRqjsTs6p+G+3Ppey8NKTdwnVyfbi7DepW/nVmrTX7PW2+zicKTuKzp4N2JAPMKfvVuWoAUUUUAUUUUBQPjbszrdlM4FzDIkngL5G9mNc5NXXPSbZgxGCxEJ/5IXTzKm3vauSHUjeLHiOR4ihI5gJ8kqNyYX8L2b2Jq9GUndWvSKueDxheJDxKi/cba+9dGF9o5s8emZXBRK0iLI1lZgCeIBNtK2Ts7ozhFUNkBNgbu2bQ7tCQLnlatRvu3+f8AarjsnpXhooV6yTtBQLqSZMqnMFIysRYnfpuG+wrZx5LujTxscJJ8iL0y6r6QojCqpQHsCysD8p00vvB8KwXXqu4XPtUrpLteOdlyRyINMpZSgyKMoCA6kd9YrrwN1W0ujPyIxU/5Nolpi3zqc2UBhqNLC9ifStoTbdhjjBnxKxAi7AugDFt+t7kHlY1qF3LdwpzDbQWJVEcMXWKSetKZpDck8Tbccu7dVZSdUYKN+6Mr0m2xBNPmwzZ7ljIwUhbkjKFzAX+tr4b6xMjj6xueVeYvHSy2MsmgvYaAC9r2CgAbhu5VF69R8ouedRyb7LKNaRKjcFlupy3Ga1g1r65SdAbUuWbDq10gznnM5kv91Qqg35a2qA8hPzG3cKSZAKh7LLRMxO0Ge3ZjRV+UJGqAXtf5Rc7hvvUYt50wZuVIZ78agmh9pe/0pBlpgvakGblUWTQ8z3pBcUyzczSSw7zUWTQztLWx5aev/wDKgCsjPqpGgrHVjPs2h0Wz4Xbb+i7Vw7k2WRjA/wBmWwH5wldSVxiGI1BsRqDyI1BHnXXPRbbIxeCgxA/5YlY9zW7Q8mvVC5laKKKEBRRRQBXKHTfZvUbRxUXBZmI8HtIvs4rq+ufvjvszq9orLwnhU/ejJVvYpQlGszWe2Hif3WX/AKsfftfqTWCNT9j4jKzDmP0P+avjdSKZFcTO+JpeG2i0RJiYqTYEi2tjcb++oRYnfpXnWgbta6Hs50S5sS8hvI7MebMWI9TTfWgbtajs54m1JEp3LQUSGf8A7G1I+kHco86YYgfMbnkK8aYnd2RUWKHWt9Y3PKkmc8BYe9MZq8LUsmhwyUkt33pppBSc58KrZah1paQXJ7qbLgd9JZ+elLFDhYeNeF/Kms/Kkkgb9TUWWoXn5a0ktzNIMhpF6gmhzP3VEYWNPZqak31SRaKo8Fb7/Z/21nwUuHJ1glzKOPVyjN/7ElaEq+/BXbfUbVRCeziUaE8swGeMnzUj71ULnSVFFFCAooooArVfx/2ZmwkEwH8OUox5LIh/+Sr61tSqx8S9l/SNlYlLXKx9Yv2oyHH/AJoDlsinMLJlcHv/AF0pDCk1KYZmmYnfSes5UyJLi9Get7MKHi3OvDIT3CmM9u+vCSd5sKixQ71gG4XNeFid5pnrOVJJpZNDxkFJLHwpvNSS9RZNDmakNJSeBvxBG/d3jvpWIxOZiwVFvbRFyoLADsrw3XPeSaiyaPL+VJLDxpeGwkkrZY0eRj9VEZ2/CoJqevRfEmGSbqv3cTZZDmQsjcQ8akuluJYADfUWTRi2c0mvDSSaWTQ4t2IVQSx3KASx8ANTWXToXjjE0owk+RQWJKZTYbyEazN5A1fPhDttIMNKhQLIZc2fKbuhRcvatqAQwt/erHs3pDOZX66VXMl8kSjKI1RiNL9pr5tT3CvM8j+IRxSca2juxeFPJHl6NC3vSWqwbV6PLDPJGT8rtYDQBScyD8JWsZjMDbVd3Ef1Fd8ZKcVJdM5GqdEGpGBxrQypKnzROsi+KMGA87WqOK9FAdi7Nx6zwxyobrKiyKe5lDD9aKo/wQ211+y1jJu2GdoT9n54/wArAeVFCDYNFFFAFNzwh1ZTuYFT4EWNOUUBx/tPBGGaSI74neP8DFf6VENXb4u7M6na0/KXLMPvrY/mVqpRFCR+FyVtyr3NTEZpeatEyjQ5ntSSedTthbBnxkvVYdM72LHUKqqLAszHQC5HfV3wXwQxJF58RBD3KHmPn8gHqamyOjXWavM1ZDpJsNsHipMO7BiliHAsHVlDKwBJtvtbmDWPhgZzZFZj/Kpb9KiyUS9l7ImxL5IInle18qjcOZJsFHeTVt2f8Hce4BcQwD+eTM45dmIMPzf2qZ8K4MRhcTIWiISVApuVzXRsy2AN7WZ/at33j4ZT6k/4qfVlW90cp7T2e8E0kMlg8TFGsbi41BU8QQQR3HhUVdTlGp5DU+g1reG3eguHbEtNLGHZwCxZiQcoy3K/LuUcKjpJhsOMsaoLfVjVQPUWFUk6dExdqyndAui08zMrI0QDRyq5V0k7LWYRsCChtpfkxtxq/bX6MyN9JYm5xSqkgAy3jQWEYYdoLqSdbm51tpULAdKmjmVkRbXsQSdQ2mp4c93CrNjOk91vmiQeDO41tyt7VEZJPaM8ik/6XRqvG9EcPE7HEFzI5LlASB2iTcZQLAm+hNNZ4Y/4UKr3kC/tr71K6S7eieVnaZWO465jYaLZEuV8LVXJ+kMQvlV35bkU+Zu3qtJO2aQvirMvDtNg4Nge7cPWrPsrGPFGrA4dAQSpeXO5uSTpcvvv6VrObb7n5VRPV2B53PZ/LUOXaErfNIx7gcq/hWw9q4s3iY8zuSO/H5eSGP410WjpFi887SO4DSanMVU6AKAF3kAADQVhX2hGPrM32VI93y/pWJC23UV1QioRUV6OR7di5nBYlRlHK9/6D0pAotXtqsDZ3wD211ePkgJ7OIiuOXWRG48yrN+GiqX0NxrQ7Qwsib1njHiHYIw/CxooDrOiiihAUUUUBpf9oHZlnw04G9XiY94IdfYvWniK6O+NGzOt2U7AXMLpIO4Xyt7Ma5zYUJEinI4i2gF6bNZTZSDKSTvPsP8ATUkFj+GUsmHxyn6sqNGw3neHB8sp48a3UY+tyZswAN2XnvA795B38BvvWjcBjxE6shOdWDKQNxBuN++tgt8REC/vpGTgAOrS+m+5II14C9aKa41RjKL5Whnpr0XQYpZGVWLLbUXNkOm/7R96jQYVEGtlHfYCq70g6exyMcjPv+qvatbi7ZbjwvVcn6Tk3ypc8C7lvZbfrWcm5Oy8Y0qNm4fpDFC6srZmU3FhceZOlqsc/TZcrF5BEotqEAB5nMxsPM1oOXbs7f8AJlB4IAtvBgM3qagyMWN2JY82JY+p1qqRbibL6QdNsPIwJmLn+XPICOGounvVbn6aL/xxMe92C/lXNf1FVensJGC6gmwLAE8gTYmpoJUT5ulWIbcUT7CC/q5Y1jcVinl/iO8mt+2xYA9wJsPKpm0MKFC2zC4JKsVLKQSNcu64tpUHLSiwi1eWpzJXqxE7taAZtRarFszoJjcR/Dw0hHMrlHq1qtuy/gPjHsZZIoh4l29Bp70BrHLTyYQ8a3tsv4FYWPWaSSUjgLIt/LX3q2bP6CYODVMPHccWGY+rXqCUc34DozNMbRQyv3hDb1qz7O+C+OltcJEP52F/IC9dARxgWAAA7gB+lPvELG1CXSNddCfg3FhJlnmk66RDdVC2RW4Eg6kiitgo/qPfuooQ0SaKKKkqFFFFAY7pFs4YjCTwn/kidPMqbe9q5NlQgkHQjQ+I312HXLPTrZnUbRxMfASsR4P2x7MKEldIqXFtAqoCqug3m5J77Xt7VHIry1SB6THyHQuwHIdkeYWwNRgtqXlr3LQCLV7al5KnbP2FPObRQySfZQn33UBjrV7lq97M+Dm0JdTGsQ5yOAfRbmrdsz4BKLGfEk90a2/M39qgGl8lP4bBO5siMx5KpJ9q6O2Z8J9nQ2PU9YRxkYt7bvarPhNmxRC0caIBwVQP0oDm/Znww2hPbLh2RTxeyD0OvtVt2Z8A5TYz4hE5hFLH1NhW7KKAoOy/grgItXDzH+drD0W3vVs2d0aw0A/dQRp3hBf131kqKEABRRRQDDt/enlNxUeT9LinIG0qC7WhIw/fTtNTOQaIn0oQ7asa3HwryluuvjRQm0SqKKKkoFFFFAFaT+N/RlxiFxSKTG6BJCBcK66AtyuLelbspLoCLEAg7wdQaA5BEV6zGzOhmMxFuqw8rA8chC/iawrpfDbFgViVgiU8xGgPqBWRAoSaD2Z8DsZJYytHCO8529F096tuzPgPhlsZppJDyWyL/U+9bPooQV3Znw9wEFsmGjJHFhnPq16z8cQUWUADkBYUuigCiiigCiiigCiiigCiiigCiiigKX0j6RvFiGjZzCMydQQit9IBhkZhrfdIqrcDja1yDU3/AOrYpQbQ35funFxpzffv/wAVZitMD5iKiOnfZrOanFJKq/P9f5MA21sSW/hdkf8A4XufmB/5OYQjuJ40ym18Z1luoATKva6ty2chiwK59FByjeTqasDb6cXdV+X2MuOu2YXZu0cS8oV4Ci3sWKEadWCSDnNu0SNf+v8ANceVYYt1FQ9hWj//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data:image/jpeg;base64,/9j/4AAQSkZJRgABAQAAAQABAAD/2wCEAAkGBhQSEBUUExQVFRUUFRcUFBcYFBUXFRUVFRQVFRQWFRYXHCYeFxkjGRQUHy8gIycqLCwsFh4xNTAqNSYrLCkBCQoKDgwOGg8PGiocHCQ1KSwsLCwpLyksKSosKSwpKiksLCwsLCwsLCksLCwsKSwpLCwsLCwsLCwsLCksLCwpKf/AABEIAOoA2AMBIgACEQEDEQH/xAAcAAABBAMBAAAAAAAAAAAAAAAAAgMEBgUHCAH/xABBEAACAQIDBAgCBwgDAAEFAAABAgMAEQQSIQUxQVEGEyJhcYGRoQcyFEJygpKisQgjM2LB0eHwQ1KywhVTY4Px/8QAGQEBAAMBAQAAAAAAAAAAAAAAAAECAwQF/8QAKxEAAgICAgIBAgQHAAAAAAAAAAECEQMhEjEEQRNRYRSh8PEFIjJCgZHB/9oADAMBAAIRAxEAPwDeNFFFAFFFFAFFFFAFFFFAFFFeM1hc6UB7RWA2r0+wGGuJsXCpGpUOGf8AAl29qqG0/j/gU0ijnnPMII09ZCG/LQGzqK0LtP8AaFxTaQYaGLvdmlNvAZQD61Udp/FHac98+MkUH6sQWIAcgUAb3oDqHFY6OJc0joijeXYKPUmqrtP4u7Lh34pJDyiDS+6Aj3rmPE4hpGzSM0jc3YufViTTd6A3ptP9oiAXGHwssh4GR1iXxsMzewqpbT+PO0ZLiMQQA7sqF2H3nNj+Gtb3oqSTObR6b46c/vcZiG7hIUX8MeUe1TuhvxCxOBxMbmaV4cwE0buzq0Z0YgNfKwBuCOVqqtFAdoI4IBGoIuDzB3Uqqh8J9t/SdkYdibtGvUPc3OaLsAnxUKfOrfUEBRRRQBRRRQBRRRQBRSZJQouxAA3kmwHmarO1fibs3D3EmLiLDQrGTK1/sxgmgLRRWqtp/tCYVbiDDzyngWyxKfUlvy1UdqfH7HSaQxwQDnZpW9WIX8tAdB1A2lt7D4cXnniiH88ir/6Otcu7S6f7QxGkuMnI5KwjHpEFrAMbnMdSd5OpPiTqaA6V2n8bNmQ3CzNMRwijZge7ObL71Udp/tFcMPg/vTSgfkQH/wBVpi9eXoSXvafxq2nNosqQjlFEt/DNJmPpaqltPbmIxH8eeaW5vZ5HZb9yk5R5CoNFSAy24W8rUXrwmlrCx3KfT+9AIoqVHs5ybaXPDefQVlcH0MnfdG/mAg/NrU0VckjAUDXdrV5wnw3f65RfVz6Gw96zGH6CQr8zO3doo9tfep4lHlSNZLhmPD10rKYDoxJKobOgBNrAM7jWxJRRpz762Vh9gwR/LGunEjMfVrmpeUVbgUeb6Gp+kOwDhXUZmdWF1cpkuRbMMtyQBdd/OsUK2X092fnwhYDWJhJ935W9mv5VrSqyVM1hLkrNx/s8bbtJicKT8wXEIO8fu5fbqvSt31yj8O9ufRNqYaW9lMgik+xL2DfuBKt92urqoWCiiigCiiigCiiigOXviX0pmxmOnWRm6qKV4o4rnIojcpmK7ixK3uedVGrj8WdmdTtfEDhIVmHhIov+ZWqnGhJ5RT+FwEkt+rjZ7WvlF7X3XqR/9DlsLgXLMuUHO4KmzZlXdrUkGPorP4XobM/1GA/mIUeh1rNYP4en67oPAFz6tap4sq5xRRgL7gT4C9OrhGPC3ibVs/C9CYF+bO/i1h+QA+9ZnC7Gij+SFFPPKL+p1q3Eo8q9GpsJ0bmktlR2v/1RiPxbhWcwfw5mb5gq/bfX0S9bJy8zXth31PEo8rK1hOg8KJlIjBK5Syx9u/FlZybG/dy5VNw3RTCp/wAec/zsW9t3tWYA5Cl5T4VZRSKOTYxBh1QWSNUH8qgfpSyprLSbNijTPNLlGg4AXPAE3vTO08NEoUobhv5rgjgRWSzY3Pgnsl45Jcn0Y0p30vDYMyMFUXJ79NOZpeXkK9TEmNg/I6+B0NbPrRmls9fD4dJRDLi8PHKSAI+sUvdvlGUkangONMYzDFHZLg2O/mN4NUba/R6RnnU9SyTSPIsrMwdDI12LAfOQOyBe2gOlW1MZ1jDe1lC3524+NZwk2zWcElo8xeFEkbIx0dSp8GFj+taVkiKMVb5lJVvFSQfcGt527v8AfKtVdOsD1eNc8JQsg5XPZYeq3+9Vsi9jC90V8jSuteg+3PpmzsPPxeMZ+6RezIPxKa5Lren7PO2s2HxGFJ1ikEqDkkoswH31J+9WJ1G3aKKKEBRRRQBRRRQGjv2hNl2nw2IA0dGiY96HOg9HetQmujPjnszrdlGQC5glSTwBPVt7PXOhoSWPoKFaaRGAOZAwB3dgkG43H5x71fIolXQWA5DT9K1l0ZxPV4uIk2BbIfBwVH5ivpW0lAHD2reHRy5dMWhHeakRKT8q+16RBjVjOZlFt2utj4VdJMMgivmPy3zDQbt4G61Y5M3FuKX3KRVlTCtxNvalBBxN6YglJ/iCzHUjxqUp7q0xzU4qS9lU7HRLDHE0spOVSB4klVAHmw/xapWAxUOJw/WQggcmUq4N7EFTy3+BHOsXIydpJYxJHILFcoYHl2Tv1t5gU/FtLKoWOBgo0GcrGBfiLnWs5p2dEKoENx81DKO8+1NwE6kjUkk8BqeHdT2vh/vM1uYDmIw8E+GCTSIFF8yuxzZlPYygEHvv5UiXaEAh6qE5vlCkIyhbEHee4HcONMGIZrhtfX/Fe5b7yx5Xaw8hXOvFgsnyJbNvmfDj6Fru1P8AvnSXUEWsT6ml68gPL+rUhnv9a/hdv00rpMCCNmqP+NCb72v3cAf9vTq4e2ug+yoUf0FPGRQbFsv2mVB7a0nOhH7v94ToBGjSXN/+5uvvVJThB7ezeGHLkVpaGzY8z4XP6VTfiTs+8McoFjG+U7r5ZO4a/MF9aucl9zGxGhBuxB4gjRQaxm3MIs2GliuSWQ5bAWDDtIcqLwYDea0atGMXxkaeq6/B/bf0ba8NzZZw2HfXTti6H8aqPvGqUKcgnZGV00ZGDr9pSGX3ArlO47NoqDsLai4nDQzr8s0aSD7yg28t1TqEBRRRQBRRRQGK6V7L+k4HEQ//AHIXUeJU5fe1cjHvFjxHLurs6uS+mWzfo+0MVF/0ne32XPWL+VxQkwgcqQRvUhh4g3HuK3RhZxIiuo0dQwPCzAEfrWl62j0JxWfAx3OqZo7dyscv5ctbYnujDMtJmakuLHQ2N7c+6pUm05LAKsCC2maQyEX1+VBpv5UwLcvWlonIe39TWebxMWaSlNWzm17PQzFszMG0tfLlHgBy/vT4Pf6UkQm2bWw4gE++6k515X+0f6CtoQUUox6RIo5fE+poEPHL5k16JGtoLD8IrP4XBwiNXOvYDMxuRci9tNANDqe6onJR2y0IuWkYS3fbwFvc0jOv2j3Xb/FZrbPVmIlFVslmVhHvBNiNwDbwdOVYTOxG4Ad5/wDiKmElJWJx4uhTSEA6bgTa4ubC9go4+dVxum11vHEdRoWcAfhQX/NWbnaw1fyFlHpvNV2LY0anM00IU9oA5nNv+rIouDry4Vh5Hya+M7/Afi3J+Qm/pRl9j7VE0Qd17d2DBRcXB01Ym1wVNTxITuT1u39hWOw2FVNcOJCL9t3iVEHABFO7jcnuqU5J+aT0uf00rox3xXLs4s7h8j4Ko+ibgos8mSQqudXRGyxlo3ZTldFsRmHC/OmFwmZOslDiIiZUhxMjRtCkyRBGR8QcxmV4C28ZevcKTl7UGURnTtOf94CmhGAbiCPNxd7sx8iSKrPFydoQy0qZLxeKVpLgiZskfWSLcI0oRRIUzH5SwJ86T1jdwFMXN7swF+QCj0G6vM47z/vM1tGNKjGTt2ar6RYLqsVKnDOXX7L9rTwJI8qx4q2/ELDduKUAC4MbW5jtJ7Z/SqiK5ZqnR3Y5copnQ/wG231uzTCT2sNIU+4/7xPLVh92tlVzt8CdtdTtMxE2XExFP/2R9tPy9ZXRNULBRRRQBRRRQBXPPx22X1e0xIN08Kt4tGSjH0yV0NWpv2g9mZsNh5wP4cpjY8lkQkfmRR50Boo1dfhvjAOujPNZBzNxlb/yvrVLNZroZi+rxifzq0fqMw90FXg6kimRXFm0M55AeO+rH0YIMbEqrENYs28ZrWsLaDfVUa/E2p/Zu3PoxewZw4F7GxBUkgi4I4mt8seUaRyY5Uy7rs2QsQ8gKWI0zZmuLWOtgLHdVOWRrkWCkEg8TcGx31IxHS7ElAUGHQWBAMhklNxpoLAHxFYuIsbl21JJPeTqazwxlbcjTNJaoluB9ZvU3PpUzZ/SSOJAjCQsDZcqXzgte1r77kgeNYtWXgCfYetBDNuAHh/etZwUlTMoT4uzJY/pDK6FRA0YcFM8pCkDjZBr720qGgAHaf00HrUUYdQdW1421PmaWJEG5bn8R/sKQgorQnPkx7rU+qpPfuHqa8JcjRUXS1wiXI73YXpHXNwAX3P+KI4meREDAs7ZVubC9i2psbCyngas0qtlU3dI9a51eRm8y3u2lI6xeC38df8AFWPDdBmNi8o1F+ylyL/zOR/5qqvK4Z0I7UbtG2ltUYrcDgDa/nUQnGTpFpwlFWx8zNyAFJyk2u3zXsADc2te1h3j1phkfiQtJinANg7EghjkF2ynssATu7Rj4jdWfkTljxuUOy/jxjPIoy6JkmBK2JR7EgXIXS+gJFzp/Sse2KB3XP8Avf8A2rKY3B547mIbvnmluw/37VYeWRyzdpFW973GpIBax4jNfdXJ4PkTytqezp8vBDGk4aMb0owjS4V+z8g6wc+xqbX5i4051rutns0f1nL8wAf1rWuJw/Vuyf8AViovvsD2SfKxrqzL2ZeO9NEjY+1Gw2IinXfDIsniFILDzW4867Aw04dFdTdXUMp5hhcfrXGYrpj4Nbc+kbJiBN3gJw7c+xbIT4oUrA6C8UUUUAUUUUAVVPijsv6RsnEra5VOtUfzREOP0NWum8TAHRkO5lKnwIsaA43avcPiDG6uL3RlfTf2SDb2tT2PwRhleI74naM/cYr/AEqMaEm28433vfW5oEg5XrFdH8WHwsTHUhcp8U7J/Ssh1h8BXoLas8t6dEgeQpecf5NZr6VFBhDOIg5RA9tMzaAmxbjqdO6wqF0qx6kwyoVZXUpe9xdTmXja9i/DhXnR8+LyfHXujsfhyUOd/chdaTuF+87qRM5ykklrDRRoCeAAG+mRKTzPsKRKDbU16NHEmS8NsHaE3yYbqhwMjKo9NW9qlYvYGIwkamd0cyMQAl7IQL2LEC99eHCrTB8QsIIlLyHOVGZFjdmDW7QsF58awPSrph9JRYo4JU7YfPKuTQAjsre/Hea8nBPM8i5JnoZVDhqjFEseNqiYvFdVaRSWeJlkULvJRg2W+7W1vOvWTTtuPD/A3000iblUt4/2r1mrVHAnTsveJ+JOCQC0hkOpASN3PmxAVW7iRaqPitq/ScTLMgaFJSrWcrmzBFVj2SQL5QbAn3pQZwBZIY7ADMYwWNuPbvr4AUzicVmN5JGkI3DgL77AaDcPSsMeLi7OjJl5KhTGIfMzOeQ3V5HL2gY4jofmBIa3GzcDa9IWc/UjHidf8UiWRz88gA7v8Vu1ZgtEifLmzGNAec0ryn8K5R7VDlmiLXILnQWVQi6Cwsq1IwmyesAZRmBvZmNgbaGwF2YX4gcDUrF7BkjW+imxNurYA2BYgM1jewPCsrhF1ZrU5KzHpiW+pEq95Fz71T+l2HYYgOxUmRbm1vmWym9u7LVieUHexPcKxPSODNDmCkZGBv3Hsny1B8qZFcScTqRWK2z+z7tvJip8MTpMglQfzx9l/VWX8NamrNdDNs/RNoYafgkqh/sP2H/KxPlXIdp1tRXgNe0ICiiigCiiigOZPi5szqdr4gcJMsw++tj+ZWqmVuH9oTZdpcNONzI8LeKkOnsXrT5oSW7oTi/3UiXHZcMOYDjh5qx86sBJ/wAmqX0RxWTEW07aEa817Q9s1W8v/prtxO4nBmjUzL7M23lQR9XJKy7sqhrjMSDv0sXtu5U1t7FyyoM8QjCsHGaVesO9dEBvxNxWNA43IuLb7actOFJUqPlFcn4DF8vy1vs2/Fz4cCRG7EV6wA+Y37hTJzHebCkGRF5seQ3eZr0DjoeixJVrxAq1iLgkGx3i4pTI7dqRyO8m596d2RC08oTMIlsSWy33cALi586uMHQHDgZpHeQ8mfKB+AC3mao2kaRjJoopniXgXPt/mlDFSt8ihBzsKVtopDiHjiX5TbU5ip4rryNQHeRvmaw8asyKJ+C2f1syRF7vISABc7gSb+QrOx9G4gGtJfKCSwAtccONzfS2ntWC6NbV6ieyG7SWAY7gwOhvwGprPbHaCGSeIyLIqPn6wkZWZwDIRbhmDeteZ5kfK4vJjdRX59L6apv/AEdmKGKaUf7v3/4VXEZ7kM1spI03aG1RzIg4FjTu38VE+KkaJs6kgi1it7AGxGnC/iTUIynuArtxTcoKT7OecOMmi19H8fKYH6qPNJHdAFYKyxuQ2ZS2gb+Nr4VKwm0zPPljYhYhaZGaR2BBBQZGFzITx0Fr3NUePGvGSY2IJFjoCCPssCD6VOxm1omJDNi5xr2XmEUZ0OX93ELb7cv6VhPG3KzeE6VDE/YkdFKhUd1U77hWIB8wKjTgOrKSzZgR3aio6abvevWm77+FdF6Ma3oqpUjQ7xofEaGi19Kk7SS0rW3HtDz3+96jiuRqjsTs6p+G+3Ppey8NKTdwnVyfbi7DepW/nVmrTX7PW2+zicKTuKzp4N2JAPMKfvVuWoAUUUUAUUUUBQPjbszrdlM4FzDIkngL5G9mNc5NXXPSbZgxGCxEJ/5IXTzKm3vauSHUjeLHiOR4ihI5gJ8kqNyYX8L2b2Jq9GUndWvSKueDxheJDxKi/cba+9dGF9o5s8emZXBRK0iLI1lZgCeIBNtK2Ts7ozhFUNkBNgbu2bQ7tCQLnlatRvu3+f8AarjsnpXhooV6yTtBQLqSZMqnMFIysRYnfpuG+wrZx5LujTxscJJ8iL0y6r6QojCqpQHsCysD8p00vvB8KwXXqu4XPtUrpLteOdlyRyINMpZSgyKMoCA6kd9YrrwN1W0ujPyIxU/5Nolpi3zqc2UBhqNLC9ifStoTbdhjjBnxKxAi7AugDFt+t7kHlY1qF3LdwpzDbQWJVEcMXWKSetKZpDck8Tbccu7dVZSdUYKN+6Mr0m2xBNPmwzZ7ljIwUhbkjKFzAX+tr4b6xMjj6xueVeYvHSy2MsmgvYaAC9r2CgAbhu5VF69R8ouedRyb7LKNaRKjcFlupy3Ga1g1r65SdAbUuWbDq10gznnM5kv91Qqg35a2qA8hPzG3cKSZAKh7LLRMxO0Ge3ZjRV+UJGqAXtf5Rc7hvvUYt50wZuVIZ78agmh9pe/0pBlpgvakGblUWTQ8z3pBcUyzczSSw7zUWTQztLWx5aev/wDKgCsjPqpGgrHVjPs2h0Wz4Xbb+i7Vw7k2WRjA/wBmWwH5wldSVxiGI1BsRqDyI1BHnXXPRbbIxeCgxA/5YlY9zW7Q8mvVC5laKKKEBRRRQBXKHTfZvUbRxUXBZmI8HtIvs4rq+ufvjvszq9orLwnhU/ejJVvYpQlGszWe2Hif3WX/AKsfftfqTWCNT9j4jKzDmP0P+avjdSKZFcTO+JpeG2i0RJiYqTYEi2tjcb++oRYnfpXnWgbta6Hs50S5sS8hvI7MebMWI9TTfWgbtajs54m1JEp3LQUSGf8A7G1I+kHco86YYgfMbnkK8aYnd2RUWKHWt9Y3PKkmc8BYe9MZq8LUsmhwyUkt33pppBSc58KrZah1paQXJ7qbLgd9JZ+elLFDhYeNeF/Kms/Kkkgb9TUWWoXn5a0ktzNIMhpF6gmhzP3VEYWNPZqak31SRaKo8Fb7/Z/21nwUuHJ1glzKOPVyjN/7ElaEq+/BXbfUbVRCeziUaE8swGeMnzUj71ULnSVFFFCAooooArVfx/2ZmwkEwH8OUox5LIh/+Sr61tSqx8S9l/SNlYlLXKx9Yv2oyHH/AJoDlsinMLJlcHv/AF0pDCk1KYZmmYnfSes5UyJLi9Get7MKHi3OvDIT3CmM9u+vCSd5sKixQ71gG4XNeFid5pnrOVJJpZNDxkFJLHwpvNSS9RZNDmakNJSeBvxBG/d3jvpWIxOZiwVFvbRFyoLADsrw3XPeSaiyaPL+VJLDxpeGwkkrZY0eRj9VEZ2/CoJqevRfEmGSbqv3cTZZDmQsjcQ8akuluJYADfUWTRi2c0mvDSSaWTQ4t2IVQSx3KASx8ANTWXToXjjE0owk+RQWJKZTYbyEazN5A1fPhDttIMNKhQLIZc2fKbuhRcvatqAQwt/erHs3pDOZX66VXMl8kSjKI1RiNL9pr5tT3CvM8j+IRxSca2juxeFPJHl6NC3vSWqwbV6PLDPJGT8rtYDQBScyD8JWsZjMDbVd3Ef1Fd8ZKcVJdM5GqdEGpGBxrQypKnzROsi+KMGA87WqOK9FAdi7Nx6zwxyobrKiyKe5lDD9aKo/wQ211+y1jJu2GdoT9n54/wArAeVFCDYNFFFAFNzwh1ZTuYFT4EWNOUUBx/tPBGGaSI74neP8DFf6VENXb4u7M6na0/KXLMPvrY/mVqpRFCR+FyVtyr3NTEZpeatEyjQ5ntSSedTthbBnxkvVYdM72LHUKqqLAszHQC5HfV3wXwQxJF58RBD3KHmPn8gHqamyOjXWavM1ZDpJsNsHipMO7BiliHAsHVlDKwBJtvtbmDWPhgZzZFZj/Kpb9KiyUS9l7ImxL5IInle18qjcOZJsFHeTVt2f8Hce4BcQwD+eTM45dmIMPzf2qZ8K4MRhcTIWiISVApuVzXRsy2AN7WZ/at33j4ZT6k/4qfVlW90cp7T2e8E0kMlg8TFGsbi41BU8QQQR3HhUVdTlGp5DU+g1reG3eguHbEtNLGHZwCxZiQcoy3K/LuUcKjpJhsOMsaoLfVjVQPUWFUk6dExdqyndAui08zMrI0QDRyq5V0k7LWYRsCChtpfkxtxq/bX6MyN9JYm5xSqkgAy3jQWEYYdoLqSdbm51tpULAdKmjmVkRbXsQSdQ2mp4c93CrNjOk91vmiQeDO41tyt7VEZJPaM8ik/6XRqvG9EcPE7HEFzI5LlASB2iTcZQLAm+hNNZ4Y/4UKr3kC/tr71K6S7eieVnaZWO465jYaLZEuV8LVXJ+kMQvlV35bkU+Zu3qtJO2aQvirMvDtNg4Nge7cPWrPsrGPFGrA4dAQSpeXO5uSTpcvvv6VrObb7n5VRPV2B53PZ/LUOXaErfNIx7gcq/hWw9q4s3iY8zuSO/H5eSGP410WjpFi887SO4DSanMVU6AKAF3kAADQVhX2hGPrM32VI93y/pWJC23UV1QioRUV6OR7di5nBYlRlHK9/6D0pAotXtqsDZ3wD211ePkgJ7OIiuOXWRG48yrN+GiqX0NxrQ7Qwsib1njHiHYIw/CxooDrOiiihAUUUUBpf9oHZlnw04G9XiY94IdfYvWniK6O+NGzOt2U7AXMLpIO4Xyt7Ma5zYUJEinI4i2gF6bNZTZSDKSTvPsP8ATUkFj+GUsmHxyn6sqNGw3neHB8sp48a3UY+tyZswAN2XnvA795B38BvvWjcBjxE6shOdWDKQNxBuN++tgt8REC/vpGTgAOrS+m+5II14C9aKa41RjKL5Whnpr0XQYpZGVWLLbUXNkOm/7R96jQYVEGtlHfYCq70g6exyMcjPv+qvatbi7ZbjwvVcn6Tk3ypc8C7lvZbfrWcm5Oy8Y0qNm4fpDFC6srZmU3FhceZOlqsc/TZcrF5BEotqEAB5nMxsPM1oOXbs7f8AJlB4IAtvBgM3qagyMWN2JY82JY+p1qqRbibL6QdNsPIwJmLn+XPICOGounvVbn6aL/xxMe92C/lXNf1FVensJGC6gmwLAE8gTYmpoJUT5ulWIbcUT7CC/q5Y1jcVinl/iO8mt+2xYA9wJsPKpm0MKFC2zC4JKsVLKQSNcu64tpUHLSiwi1eWpzJXqxE7taAZtRarFszoJjcR/Dw0hHMrlHq1qtuy/gPjHsZZIoh4l29Bp70BrHLTyYQ8a3tsv4FYWPWaSSUjgLIt/LX3q2bP6CYODVMPHccWGY+rXqCUc34DozNMbRQyv3hDb1qz7O+C+OltcJEP52F/IC9dARxgWAAA7gB+lPvELG1CXSNddCfg3FhJlnmk66RDdVC2RW4Eg6kiitgo/qPfuooQ0SaKKKkqFFFFAY7pFs4YjCTwn/kidPMqbe9q5NlQgkHQjQ+I312HXLPTrZnUbRxMfASsR4P2x7MKEldIqXFtAqoCqug3m5J77Xt7VHIry1SB6THyHQuwHIdkeYWwNRgtqXlr3LQCLV7al5KnbP2FPObRQySfZQn33UBjrV7lq97M+Dm0JdTGsQ5yOAfRbmrdsz4BKLGfEk90a2/M39qgGl8lP4bBO5siMx5KpJ9q6O2Z8J9nQ2PU9YRxkYt7bvarPhNmxRC0caIBwVQP0oDm/Znww2hPbLh2RTxeyD0OvtVt2Z8A5TYz4hE5hFLH1NhW7KKAoOy/grgItXDzH+drD0W3vVs2d0aw0A/dQRp3hBf131kqKEABRRRQDDt/enlNxUeT9LinIG0qC7WhIw/fTtNTOQaIn0oQ7asa3HwryluuvjRQm0SqKKKkoFFFFAFaT+N/RlxiFxSKTG6BJCBcK66AtyuLelbspLoCLEAg7wdQaA5BEV6zGzOhmMxFuqw8rA8chC/iawrpfDbFgViVgiU8xGgPqBWRAoSaD2Z8DsZJYytHCO8529F096tuzPgPhlsZppJDyWyL/U+9bPooQV3Znw9wEFsmGjJHFhnPq16z8cQUWUADkBYUuigCiiigCiiigCiiigCiiigCiiigKX0j6RvFiGjZzCMydQQit9IBhkZhrfdIqrcDja1yDU3/AOrYpQbQ35funFxpzffv/wAVZitMD5iKiOnfZrOanFJKq/P9f5MA21sSW/hdkf8A4XufmB/5OYQjuJ40ym18Z1luoATKva6ty2chiwK59FByjeTqasDb6cXdV+X2MuOu2YXZu0cS8oV4Ci3sWKEadWCSDnNu0SNf+v8ANceVYYt1FQ9hWj//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data:image/jpeg;base64,/9j/4AAQSkZJRgABAQAAAQABAAD/2wCEAAkGBhQSEBUUExQVFRUUFRcUFBcYFBUXFRUVFRQVFRQWFRYXHCYeFxkjGRQUHy8gIycqLCwsFh4xNTAqNSYrLCkBCQoKDgwOGg8PGiocHCQ1KSwsLCwpLyksKSosKSwpKiksLCwsLCwsLCksLCwsKSwpLCwsLCwsLCwsLCksLCwpKf/AABEIAOoA2AMBIgACEQEDEQH/xAAcAAABBAMBAAAAAAAAAAAAAAAAAgMEBgUHCAH/xABBEAACAQIDBAgCBwgDAAEFAAABAgMAEQQSIQUxQVEGEyJhcYGRoQcyFEJygpKisQgjM2LB0eHwQ1KywhVTY4Px/8QAGQEBAAMBAQAAAAAAAAAAAAAAAAECAwQF/8QAKxEAAgICAgIBAgQHAAAAAAAAAAECEQMhEjEEQRNRYRSh8PEFIjJCgZHB/9oADAMBAAIRAxEAPwDeNFFFAFFFFAFFFFAFFFFAFFFeM1hc6UB7RWA2r0+wGGuJsXCpGpUOGf8AAl29qqG0/j/gU0ijnnPMII09ZCG/LQGzqK0LtP8AaFxTaQYaGLvdmlNvAZQD61Udp/FHac98+MkUH6sQWIAcgUAb3oDqHFY6OJc0joijeXYKPUmqrtP4u7Lh34pJDyiDS+6Aj3rmPE4hpGzSM0jc3YufViTTd6A3ptP9oiAXGHwssh4GR1iXxsMzewqpbT+PO0ZLiMQQA7sqF2H3nNj+Gtb3oqSTObR6b46c/vcZiG7hIUX8MeUe1TuhvxCxOBxMbmaV4cwE0buzq0Z0YgNfKwBuCOVqqtFAdoI4IBGoIuDzB3Uqqh8J9t/SdkYdibtGvUPc3OaLsAnxUKfOrfUEBRRRQBRRRQBRRRQBRSZJQouxAA3kmwHmarO1fibs3D3EmLiLDQrGTK1/sxgmgLRRWqtp/tCYVbiDDzyngWyxKfUlvy1UdqfH7HSaQxwQDnZpW9WIX8tAdB1A2lt7D4cXnniiH88ir/6Otcu7S6f7QxGkuMnI5KwjHpEFrAMbnMdSd5OpPiTqaA6V2n8bNmQ3CzNMRwijZge7ObL71Udp/tFcMPg/vTSgfkQH/wBVpi9eXoSXvafxq2nNosqQjlFEt/DNJmPpaqltPbmIxH8eeaW5vZ5HZb9yk5R5CoNFSAy24W8rUXrwmlrCx3KfT+9AIoqVHs5ybaXPDefQVlcH0MnfdG/mAg/NrU0VckjAUDXdrV5wnw3f65RfVz6Gw96zGH6CQr8zO3doo9tfep4lHlSNZLhmPD10rKYDoxJKobOgBNrAM7jWxJRRpz762Vh9gwR/LGunEjMfVrmpeUVbgUeb6Gp+kOwDhXUZmdWF1cpkuRbMMtyQBdd/OsUK2X092fnwhYDWJhJ935W9mv5VrSqyVM1hLkrNx/s8bbtJicKT8wXEIO8fu5fbqvSt31yj8O9ufRNqYaW9lMgik+xL2DfuBKt92urqoWCiiigCiiigCiiigOXviX0pmxmOnWRm6qKV4o4rnIojcpmK7ixK3uedVGrj8WdmdTtfEDhIVmHhIov+ZWqnGhJ5RT+FwEkt+rjZ7WvlF7X3XqR/9DlsLgXLMuUHO4KmzZlXdrUkGPorP4XobM/1GA/mIUeh1rNYP4en67oPAFz6tap4sq5xRRgL7gT4C9OrhGPC3ibVs/C9CYF+bO/i1h+QA+9ZnC7Gij+SFFPPKL+p1q3Eo8q9GpsJ0bmktlR2v/1RiPxbhWcwfw5mb5gq/bfX0S9bJy8zXth31PEo8rK1hOg8KJlIjBK5Syx9u/FlZybG/dy5VNw3RTCp/wAec/zsW9t3tWYA5Cl5T4VZRSKOTYxBh1QWSNUH8qgfpSyprLSbNijTPNLlGg4AXPAE3vTO08NEoUobhv5rgjgRWSzY3Pgnsl45Jcn0Y0p30vDYMyMFUXJ79NOZpeXkK9TEmNg/I6+B0NbPrRmls9fD4dJRDLi8PHKSAI+sUvdvlGUkangONMYzDFHZLg2O/mN4NUba/R6RnnU9SyTSPIsrMwdDI12LAfOQOyBe2gOlW1MZ1jDe1lC3524+NZwk2zWcElo8xeFEkbIx0dSp8GFj+taVkiKMVb5lJVvFSQfcGt527v8AfKtVdOsD1eNc8JQsg5XPZYeq3+9Vsi9jC90V8jSuteg+3PpmzsPPxeMZ+6RezIPxKa5Lren7PO2s2HxGFJ1ikEqDkkoswH31J+9WJ1G3aKKKEBRRRQBRRRQGjv2hNl2nw2IA0dGiY96HOg9HetQmujPjnszrdlGQC5glSTwBPVt7PXOhoSWPoKFaaRGAOZAwB3dgkG43H5x71fIolXQWA5DT9K1l0ZxPV4uIk2BbIfBwVH5ivpW0lAHD2reHRy5dMWhHeakRKT8q+16RBjVjOZlFt2utj4VdJMMgivmPy3zDQbt4G61Y5M3FuKX3KRVlTCtxNvalBBxN6YglJ/iCzHUjxqUp7q0xzU4qS9lU7HRLDHE0spOVSB4klVAHmw/xapWAxUOJw/WQggcmUq4N7EFTy3+BHOsXIydpJYxJHILFcoYHl2Tv1t5gU/FtLKoWOBgo0GcrGBfiLnWs5p2dEKoENx81DKO8+1NwE6kjUkk8BqeHdT2vh/vM1uYDmIw8E+GCTSIFF8yuxzZlPYygEHvv5UiXaEAh6qE5vlCkIyhbEHee4HcONMGIZrhtfX/Fe5b7yx5Xaw8hXOvFgsnyJbNvmfDj6Fru1P8AvnSXUEWsT6ml68gPL+rUhnv9a/hdv00rpMCCNmqP+NCb72v3cAf9vTq4e2ug+yoUf0FPGRQbFsv2mVB7a0nOhH7v94ToBGjSXN/+5uvvVJThB7ezeGHLkVpaGzY8z4XP6VTfiTs+8McoFjG+U7r5ZO4a/MF9aucl9zGxGhBuxB4gjRQaxm3MIs2GliuSWQ5bAWDDtIcqLwYDea0atGMXxkaeq6/B/bf0ba8NzZZw2HfXTti6H8aqPvGqUKcgnZGV00ZGDr9pSGX3ArlO47NoqDsLai4nDQzr8s0aSD7yg28t1TqEBRRRQBRRRQGK6V7L+k4HEQ//AHIXUeJU5fe1cjHvFjxHLurs6uS+mWzfo+0MVF/0ne32XPWL+VxQkwgcqQRvUhh4g3HuK3RhZxIiuo0dQwPCzAEfrWl62j0JxWfAx3OqZo7dyscv5ctbYnujDMtJmakuLHQ2N7c+6pUm05LAKsCC2maQyEX1+VBpv5UwLcvWlonIe39TWebxMWaSlNWzm17PQzFszMG0tfLlHgBy/vT4Pf6UkQm2bWw4gE++6k515X+0f6CtoQUUox6RIo5fE+poEPHL5k16JGtoLD8IrP4XBwiNXOvYDMxuRci9tNANDqe6onJR2y0IuWkYS3fbwFvc0jOv2j3Xb/FZrbPVmIlFVslmVhHvBNiNwDbwdOVYTOxG4Ad5/wDiKmElJWJx4uhTSEA6bgTa4ubC9go4+dVxum11vHEdRoWcAfhQX/NWbnaw1fyFlHpvNV2LY0anM00IU9oA5nNv+rIouDry4Vh5Hya+M7/Afi3J+Qm/pRl9j7VE0Qd17d2DBRcXB01Ym1wVNTxITuT1u39hWOw2FVNcOJCL9t3iVEHABFO7jcnuqU5J+aT0uf00rox3xXLs4s7h8j4Ko+ibgos8mSQqudXRGyxlo3ZTldFsRmHC/OmFwmZOslDiIiZUhxMjRtCkyRBGR8QcxmV4C28ZevcKTl7UGURnTtOf94CmhGAbiCPNxd7sx8iSKrPFydoQy0qZLxeKVpLgiZskfWSLcI0oRRIUzH5SwJ86T1jdwFMXN7swF+QCj0G6vM47z/vM1tGNKjGTt2ar6RYLqsVKnDOXX7L9rTwJI8qx4q2/ELDduKUAC4MbW5jtJ7Z/SqiK5ZqnR3Y5copnQ/wG231uzTCT2sNIU+4/7xPLVh92tlVzt8CdtdTtMxE2XExFP/2R9tPy9ZXRNULBRRRQBRRRQBXPPx22X1e0xIN08Kt4tGSjH0yV0NWpv2g9mZsNh5wP4cpjY8lkQkfmRR50Boo1dfhvjAOujPNZBzNxlb/yvrVLNZroZi+rxifzq0fqMw90FXg6kimRXFm0M55AeO+rH0YIMbEqrENYs28ZrWsLaDfVUa/E2p/Zu3PoxewZw4F7GxBUkgi4I4mt8seUaRyY5Uy7rs2QsQ8gKWI0zZmuLWOtgLHdVOWRrkWCkEg8TcGx31IxHS7ElAUGHQWBAMhklNxpoLAHxFYuIsbl21JJPeTqazwxlbcjTNJaoluB9ZvU3PpUzZ/SSOJAjCQsDZcqXzgte1r77kgeNYtWXgCfYetBDNuAHh/etZwUlTMoT4uzJY/pDK6FRA0YcFM8pCkDjZBr720qGgAHaf00HrUUYdQdW1421PmaWJEG5bn8R/sKQgorQnPkx7rU+qpPfuHqa8JcjRUXS1wiXI73YXpHXNwAX3P+KI4meREDAs7ZVubC9i2psbCyngas0qtlU3dI9a51eRm8y3u2lI6xeC38df8AFWPDdBmNi8o1F+ylyL/zOR/5qqvK4Z0I7UbtG2ltUYrcDgDa/nUQnGTpFpwlFWx8zNyAFJyk2u3zXsADc2te1h3j1phkfiQtJinANg7EghjkF2ynssATu7Rj4jdWfkTljxuUOy/jxjPIoy6JkmBK2JR7EgXIXS+gJFzp/Sse2KB3XP8Avf8A2rKY3B547mIbvnmluw/37VYeWRyzdpFW973GpIBax4jNfdXJ4PkTytqezp8vBDGk4aMb0owjS4V+z8g6wc+xqbX5i4051rutns0f1nL8wAf1rWuJw/Vuyf8AViovvsD2SfKxrqzL2ZeO9NEjY+1Gw2IinXfDIsniFILDzW4867Aw04dFdTdXUMp5hhcfrXGYrpj4Nbc+kbJiBN3gJw7c+xbIT4oUrA6C8UUUUAUUUUAVVPijsv6RsnEra5VOtUfzREOP0NWum8TAHRkO5lKnwIsaA43avcPiDG6uL3RlfTf2SDb2tT2PwRhleI74naM/cYr/AEqMaEm28433vfW5oEg5XrFdH8WHwsTHUhcp8U7J/Ssh1h8BXoLas8t6dEgeQpecf5NZr6VFBhDOIg5RA9tMzaAmxbjqdO6wqF0qx6kwyoVZXUpe9xdTmXja9i/DhXnR8+LyfHXujsfhyUOd/chdaTuF+87qRM5ykklrDRRoCeAAG+mRKTzPsKRKDbU16NHEmS8NsHaE3yYbqhwMjKo9NW9qlYvYGIwkamd0cyMQAl7IQL2LEC99eHCrTB8QsIIlLyHOVGZFjdmDW7QsF58awPSrph9JRYo4JU7YfPKuTQAjsre/Hea8nBPM8i5JnoZVDhqjFEseNqiYvFdVaRSWeJlkULvJRg2W+7W1vOvWTTtuPD/A3000iblUt4/2r1mrVHAnTsveJ+JOCQC0hkOpASN3PmxAVW7iRaqPitq/ScTLMgaFJSrWcrmzBFVj2SQL5QbAn3pQZwBZIY7ADMYwWNuPbvr4AUzicVmN5JGkI3DgL77AaDcPSsMeLi7OjJl5KhTGIfMzOeQ3V5HL2gY4jofmBIa3GzcDa9IWc/UjHidf8UiWRz88gA7v8Vu1ZgtEifLmzGNAec0ryn8K5R7VDlmiLXILnQWVQi6Cwsq1IwmyesAZRmBvZmNgbaGwF2YX4gcDUrF7BkjW+imxNurYA2BYgM1jewPCsrhF1ZrU5KzHpiW+pEq95Fz71T+l2HYYgOxUmRbm1vmWym9u7LVieUHexPcKxPSODNDmCkZGBv3Hsny1B8qZFcScTqRWK2z+z7tvJip8MTpMglQfzx9l/VWX8NamrNdDNs/RNoYafgkqh/sP2H/KxPlXIdp1tRXgNe0ICiiigCiiigOZPi5szqdr4gcJMsw++tj+ZWqmVuH9oTZdpcNONzI8LeKkOnsXrT5oSW7oTi/3UiXHZcMOYDjh5qx86sBJ/wAmqX0RxWTEW07aEa817Q9s1W8v/prtxO4nBmjUzL7M23lQR9XJKy7sqhrjMSDv0sXtu5U1t7FyyoM8QjCsHGaVesO9dEBvxNxWNA43IuLb7actOFJUqPlFcn4DF8vy1vs2/Fz4cCRG7EV6wA+Y37hTJzHebCkGRF5seQ3eZr0DjoeixJVrxAq1iLgkGx3i4pTI7dqRyO8m596d2RC08oTMIlsSWy33cALi586uMHQHDgZpHeQ8mfKB+AC3mao2kaRjJoopniXgXPt/mlDFSt8ihBzsKVtopDiHjiX5TbU5ip4rryNQHeRvmaw8asyKJ+C2f1syRF7vISABc7gSb+QrOx9G4gGtJfKCSwAtccONzfS2ntWC6NbV6ieyG7SWAY7gwOhvwGprPbHaCGSeIyLIqPn6wkZWZwDIRbhmDeteZ5kfK4vJjdRX59L6apv/AEdmKGKaUf7v3/4VXEZ7kM1spI03aG1RzIg4FjTu38VE+KkaJs6kgi1it7AGxGnC/iTUIynuArtxTcoKT7OecOMmi19H8fKYH6qPNJHdAFYKyxuQ2ZS2gb+Nr4VKwm0zPPljYhYhaZGaR2BBBQZGFzITx0Fr3NUePGvGSY2IJFjoCCPssCD6VOxm1omJDNi5xr2XmEUZ0OX93ELb7cv6VhPG3KzeE6VDE/YkdFKhUd1U77hWIB8wKjTgOrKSzZgR3aio6abvevWm77+FdF6Ma3oqpUjQ7xofEaGi19Kk7SS0rW3HtDz3+96jiuRqjsTs6p+G+3Ppey8NKTdwnVyfbi7DepW/nVmrTX7PW2+zicKTuKzp4N2JAPMKfvVuWoAUUUUAUUUUBQPjbszrdlM4FzDIkngL5G9mNc5NXXPSbZgxGCxEJ/5IXTzKm3vauSHUjeLHiOR4ihI5gJ8kqNyYX8L2b2Jq9GUndWvSKueDxheJDxKi/cba+9dGF9o5s8emZXBRK0iLI1lZgCeIBNtK2Ts7ozhFUNkBNgbu2bQ7tCQLnlatRvu3+f8AarjsnpXhooV6yTtBQLqSZMqnMFIysRYnfpuG+wrZx5LujTxscJJ8iL0y6r6QojCqpQHsCysD8p00vvB8KwXXqu4XPtUrpLteOdlyRyINMpZSgyKMoCA6kd9YrrwN1W0ujPyIxU/5Nolpi3zqc2UBhqNLC9ifStoTbdhjjBnxKxAi7AugDFt+t7kHlY1qF3LdwpzDbQWJVEcMXWKSetKZpDck8Tbccu7dVZSdUYKN+6Mr0m2xBNPmwzZ7ljIwUhbkjKFzAX+tr4b6xMjj6xueVeYvHSy2MsmgvYaAC9r2CgAbhu5VF69R8ouedRyb7LKNaRKjcFlupy3Ga1g1r65SdAbUuWbDq10gznnM5kv91Qqg35a2qA8hPzG3cKSZAKh7LLRMxO0Ge3ZjRV+UJGqAXtf5Rc7hvvUYt50wZuVIZ78agmh9pe/0pBlpgvakGblUWTQ8z3pBcUyzczSSw7zUWTQztLWx5aev/wDKgCsjPqpGgrHVjPs2h0Wz4Xbb+i7Vw7k2WRjA/wBmWwH5wldSVxiGI1BsRqDyI1BHnXXPRbbIxeCgxA/5YlY9zW7Q8mvVC5laKKKEBRRRQBXKHTfZvUbRxUXBZmI8HtIvs4rq+ufvjvszq9orLwnhU/ejJVvYpQlGszWe2Hif3WX/AKsfftfqTWCNT9j4jKzDmP0P+avjdSKZFcTO+JpeG2i0RJiYqTYEi2tjcb++oRYnfpXnWgbta6Hs50S5sS8hvI7MebMWI9TTfWgbtajs54m1JEp3LQUSGf8A7G1I+kHco86YYgfMbnkK8aYnd2RUWKHWt9Y3PKkmc8BYe9MZq8LUsmhwyUkt33pppBSc58KrZah1paQXJ7qbLgd9JZ+elLFDhYeNeF/Kms/Kkkgb9TUWWoXn5a0ktzNIMhpF6gmhzP3VEYWNPZqak31SRaKo8Fb7/Z/21nwUuHJ1glzKOPVyjN/7ElaEq+/BXbfUbVRCeziUaE8swGeMnzUj71ULnSVFFFCAooooArVfx/2ZmwkEwH8OUox5LIh/+Sr61tSqx8S9l/SNlYlLXKx9Yv2oyHH/AJoDlsinMLJlcHv/AF0pDCk1KYZmmYnfSes5UyJLi9Get7MKHi3OvDIT3CmM9u+vCSd5sKixQ71gG4XNeFid5pnrOVJJpZNDxkFJLHwpvNSS9RZNDmakNJSeBvxBG/d3jvpWIxOZiwVFvbRFyoLADsrw3XPeSaiyaPL+VJLDxpeGwkkrZY0eRj9VEZ2/CoJqevRfEmGSbqv3cTZZDmQsjcQ8akuluJYADfUWTRi2c0mvDSSaWTQ4t2IVQSx3KASx8ANTWXToXjjE0owk+RQWJKZTYbyEazN5A1fPhDttIMNKhQLIZc2fKbuhRcvatqAQwt/erHs3pDOZX66VXMl8kSjKI1RiNL9pr5tT3CvM8j+IRxSca2juxeFPJHl6NC3vSWqwbV6PLDPJGT8rtYDQBScyD8JWsZjMDbVd3Ef1Fd8ZKcVJdM5GqdEGpGBxrQypKnzROsi+KMGA87WqOK9FAdi7Nx6zwxyobrKiyKe5lDD9aKo/wQ211+y1jJu2GdoT9n54/wArAeVFCDYNFFFAFNzwh1ZTuYFT4EWNOUUBx/tPBGGaSI74neP8DFf6VENXb4u7M6na0/KXLMPvrY/mVqpRFCR+FyVtyr3NTEZpeatEyjQ5ntSSedTthbBnxkvVYdM72LHUKqqLAszHQC5HfV3wXwQxJF58RBD3KHmPn8gHqamyOjXWavM1ZDpJsNsHipMO7BiliHAsHVlDKwBJtvtbmDWPhgZzZFZj/Kpb9KiyUS9l7ImxL5IInle18qjcOZJsFHeTVt2f8Hce4BcQwD+eTM45dmIMPzf2qZ8K4MRhcTIWiISVApuVzXRsy2AN7WZ/at33j4ZT6k/4qfVlW90cp7T2e8E0kMlg8TFGsbi41BU8QQQR3HhUVdTlGp5DU+g1reG3eguHbEtNLGHZwCxZiQcoy3K/LuUcKjpJhsOMsaoLfVjVQPUWFUk6dExdqyndAui08zMrI0QDRyq5V0k7LWYRsCChtpfkxtxq/bX6MyN9JYm5xSqkgAy3jQWEYYdoLqSdbm51tpULAdKmjmVkRbXsQSdQ2mp4c93CrNjOk91vmiQeDO41tyt7VEZJPaM8ik/6XRqvG9EcPE7HEFzI5LlASB2iTcZQLAm+hNNZ4Y/4UKr3kC/tr71K6S7eieVnaZWO465jYaLZEuV8LVXJ+kMQvlV35bkU+Zu3qtJO2aQvirMvDtNg4Nge7cPWrPsrGPFGrA4dAQSpeXO5uSTpcvvv6VrObb7n5VRPV2B53PZ/LUOXaErfNIx7gcq/hWw9q4s3iY8zuSO/H5eSGP410WjpFi887SO4DSanMVU6AKAF3kAADQVhX2hGPrM32VI93y/pWJC23UV1QioRUV6OR7di5nBYlRlHK9/6D0pAotXtqsDZ3wD211ePkgJ7OIiuOXWRG48yrN+GiqX0NxrQ7Qwsib1njHiHYIw/CxooDrOiiihAUUUUBpf9oHZlnw04G9XiY94IdfYvWniK6O+NGzOt2U7AXMLpIO4Xyt7Ma5zYUJEinI4i2gF6bNZTZSDKSTvPsP8ATUkFj+GUsmHxyn6sqNGw3neHB8sp48a3UY+tyZswAN2XnvA795B38BvvWjcBjxE6shOdWDKQNxBuN++tgt8REC/vpGTgAOrS+m+5II14C9aKa41RjKL5Whnpr0XQYpZGVWLLbUXNkOm/7R96jQYVEGtlHfYCq70g6exyMcjPv+qvatbi7ZbjwvVcn6Tk3ypc8C7lvZbfrWcm5Oy8Y0qNm4fpDFC6srZmU3FhceZOlqsc/TZcrF5BEotqEAB5nMxsPM1oOXbs7f8AJlB4IAtvBgM3qagyMWN2JY82JY+p1qqRbibL6QdNsPIwJmLn+XPICOGounvVbn6aL/xxMe92C/lXNf1FVensJGC6gmwLAE8gTYmpoJUT5ulWIbcUT7CC/q5Y1jcVinl/iO8mt+2xYA9wJsPKpm0MKFC2zC4JKsVLKQSNcu64tpUHLSiwi1eWpzJXqxE7taAZtRarFszoJjcR/Dw0hHMrlHq1qtuy/gPjHsZZIoh4l29Bp70BrHLTyYQ8a3tsv4FYWPWaSSUjgLIt/LX3q2bP6CYODVMPHccWGY+rXqCUc34DozNMbRQyv3hDb1qz7O+C+OltcJEP52F/IC9dARxgWAAA7gB+lPvELG1CXSNddCfg3FhJlnmk66RDdVC2RW4Eg6kiitgo/qPfuooQ0SaKKKkqFFFFAY7pFs4YjCTwn/kidPMqbe9q5NlQgkHQjQ+I312HXLPTrZnUbRxMfASsR4P2x7MKEldIqXFtAqoCqug3m5J77Xt7VHIry1SB6THyHQuwHIdkeYWwNRgtqXlr3LQCLV7al5KnbP2FPObRQySfZQn33UBjrV7lq97M+Dm0JdTGsQ5yOAfRbmrdsz4BKLGfEk90a2/M39qgGl8lP4bBO5siMx5KpJ9q6O2Z8J9nQ2PU9YRxkYt7bvarPhNmxRC0caIBwVQP0oDm/Znww2hPbLh2RTxeyD0OvtVt2Z8A5TYz4hE5hFLH1NhW7KKAoOy/grgItXDzH+drD0W3vVs2d0aw0A/dQRp3hBf131kqKEABRRRQDDt/enlNxUeT9LinIG0qC7WhIw/fTtNTOQaIn0oQ7asa3HwryluuvjRQm0SqKKKkoFFFFAFaT+N/RlxiFxSKTG6BJCBcK66AtyuLelbspLoCLEAg7wdQaA5BEV6zGzOhmMxFuqw8rA8chC/iawrpfDbFgViVgiU8xGgPqBWRAoSaD2Z8DsZJYytHCO8529F096tuzPgPhlsZppJDyWyL/U+9bPooQV3Znw9wEFsmGjJHFhnPq16z8cQUWUADkBYUuigCiiigCiiigCiiigCiiigCiiigKX0j6RvFiGjZzCMydQQit9IBhkZhrfdIqrcDja1yDU3/AOrYpQbQ35funFxpzffv/wAVZitMD5iKiOnfZrOanFJKq/P9f5MA21sSW/hdkf8A4XufmB/5OYQjuJ40ym18Z1luoATKva6ty2chiwK59FByjeTqasDb6cXdV+X2MuOu2YXZu0cS8oV4Ci3sWKEadWCSDnNu0SNf+v8ANceVYYt1FQ9hWj//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http://content.hwigroup.net/images/products/xl/1649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6910" y="3258274"/>
            <a:ext cx="1349100" cy="1458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5750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Stochastic</a:t>
            </a:r>
            <a:r>
              <a:rPr lang="en-US" dirty="0" smtClean="0"/>
              <a:t> Semantics of TA</a:t>
            </a:r>
            <a:endParaRPr lang="en-US" dirty="0"/>
          </a:p>
        </p:txBody>
      </p:sp>
      <p:sp>
        <p:nvSpPr>
          <p:cNvPr id="3" name="Footer Placeholder 2"/>
          <p:cNvSpPr>
            <a:spLocks noGrp="1"/>
          </p:cNvSpPr>
          <p:nvPr>
            <p:ph type="ftr" sz="quarter" idx="10"/>
          </p:nvPr>
        </p:nvSpPr>
        <p:spPr/>
        <p:txBody>
          <a:bodyPr/>
          <a:lstStyle/>
          <a:p>
            <a:r>
              <a:rPr lang="en-US" smtClean="0"/>
              <a:t>AVACS Autumn School 2015</a:t>
            </a:r>
            <a:endParaRPr lang="en-GB" dirty="0"/>
          </a:p>
        </p:txBody>
      </p:sp>
      <p:sp>
        <p:nvSpPr>
          <p:cNvPr id="4" name="Slide Number Placeholder 3"/>
          <p:cNvSpPr>
            <a:spLocks noGrp="1"/>
          </p:cNvSpPr>
          <p:nvPr>
            <p:ph type="sldNum" sz="quarter" idx="11"/>
          </p:nvPr>
        </p:nvSpPr>
        <p:spPr/>
        <p:txBody>
          <a:bodyPr/>
          <a:lstStyle/>
          <a:p>
            <a:r>
              <a:rPr lang="en-GB" smtClean="0"/>
              <a:t>Kim Larsen [</a:t>
            </a:r>
            <a:fld id="{3C55F532-70EC-4BB0-8F7B-D5093D26A9F4}" type="slidenum">
              <a:rPr lang="en-GB" smtClean="0"/>
              <a:pPr/>
              <a:t>26</a:t>
            </a:fld>
            <a:r>
              <a:rPr lang="en-GB" smtClean="0"/>
              <a:t>]</a:t>
            </a:r>
            <a:endParaRPr lang="en-GB" dirty="0"/>
          </a:p>
        </p:txBody>
      </p:sp>
      <p:pic>
        <p:nvPicPr>
          <p:cNvPr id="5" name="Picture 3"/>
          <p:cNvPicPr>
            <a:picLocks noChangeAspect="1" noChangeArrowheads="1"/>
          </p:cNvPicPr>
          <p:nvPr/>
        </p:nvPicPr>
        <p:blipFill>
          <a:blip r:embed="rId2"/>
          <a:srcRect l="34444" t="23793" r="20556" b="8621"/>
          <a:stretch>
            <a:fillRect/>
          </a:stretch>
        </p:blipFill>
        <p:spPr bwMode="auto">
          <a:xfrm>
            <a:off x="342900" y="1905000"/>
            <a:ext cx="4554116" cy="4132439"/>
          </a:xfrm>
          <a:prstGeom prst="rect">
            <a:avLst/>
          </a:prstGeom>
          <a:noFill/>
          <a:ln w="9525">
            <a:noFill/>
            <a:miter lim="800000"/>
            <a:headEnd/>
            <a:tailEnd/>
          </a:ln>
          <a:effectLst/>
        </p:spPr>
      </p:pic>
      <p:sp>
        <p:nvSpPr>
          <p:cNvPr id="7" name="Line Callout 1 6"/>
          <p:cNvSpPr/>
          <p:nvPr/>
        </p:nvSpPr>
        <p:spPr bwMode="auto">
          <a:xfrm>
            <a:off x="4229100" y="1371600"/>
            <a:ext cx="2496196" cy="369332"/>
          </a:xfrm>
          <a:prstGeom prst="borderCallout1">
            <a:avLst>
              <a:gd name="adj1" fmla="val 95586"/>
              <a:gd name="adj2" fmla="val -2153"/>
              <a:gd name="adj3" fmla="val 160878"/>
              <a:gd name="adj4" fmla="val -29776"/>
            </a:avLst>
          </a:prstGeom>
          <a:solidFill>
            <a:schemeClr val="bg2">
              <a:lumMod val="20000"/>
              <a:lumOff val="8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latin typeface="+mn-lt"/>
              </a:rPr>
              <a:t>Uniform Distribution</a:t>
            </a:r>
            <a:endParaRPr kumimoji="0" lang="en-US" sz="1800" b="0" i="0" u="none" strike="noStrike" cap="none" normalizeH="0" baseline="0" dirty="0" smtClean="0">
              <a:ln>
                <a:noFill/>
              </a:ln>
              <a:solidFill>
                <a:schemeClr val="tx1"/>
              </a:solidFill>
              <a:effectLst/>
              <a:latin typeface="+mn-lt"/>
            </a:endParaRPr>
          </a:p>
        </p:txBody>
      </p:sp>
      <p:sp>
        <p:nvSpPr>
          <p:cNvPr id="8" name="Line Callout 1 7"/>
          <p:cNvSpPr/>
          <p:nvPr/>
        </p:nvSpPr>
        <p:spPr bwMode="auto">
          <a:xfrm>
            <a:off x="419100" y="1181100"/>
            <a:ext cx="2906566" cy="369332"/>
          </a:xfrm>
          <a:prstGeom prst="borderCallout1">
            <a:avLst>
              <a:gd name="adj1" fmla="val 109815"/>
              <a:gd name="adj2" fmla="val 61779"/>
              <a:gd name="adj3" fmla="val 362928"/>
              <a:gd name="adj4" fmla="val 8818"/>
            </a:avLst>
          </a:prstGeom>
          <a:solidFill>
            <a:schemeClr val="bg2">
              <a:lumMod val="20000"/>
              <a:lumOff val="8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latin typeface="+mn-lt"/>
              </a:rPr>
              <a:t>Exponential Distribution</a:t>
            </a:r>
            <a:endParaRPr kumimoji="0" lang="en-US" sz="1800" b="0" i="0" u="none" strike="noStrike" cap="none" normalizeH="0" baseline="0" dirty="0" smtClean="0">
              <a:ln>
                <a:noFill/>
              </a:ln>
              <a:solidFill>
                <a:schemeClr val="tx1"/>
              </a:solidFill>
              <a:effectLst/>
              <a:latin typeface="+mn-lt"/>
            </a:endParaRPr>
          </a:p>
        </p:txBody>
      </p:sp>
      <p:sp>
        <p:nvSpPr>
          <p:cNvPr id="10" name="Line Callout 1 9"/>
          <p:cNvSpPr/>
          <p:nvPr/>
        </p:nvSpPr>
        <p:spPr bwMode="auto">
          <a:xfrm>
            <a:off x="228600" y="5638800"/>
            <a:ext cx="1728358" cy="369332"/>
          </a:xfrm>
          <a:prstGeom prst="borderCallout1">
            <a:avLst>
              <a:gd name="adj1" fmla="val -952"/>
              <a:gd name="adj2" fmla="val 102420"/>
              <a:gd name="adj3" fmla="val -53727"/>
              <a:gd name="adj4" fmla="val 111149"/>
            </a:avLst>
          </a:prstGeom>
          <a:solidFill>
            <a:schemeClr val="bg2">
              <a:lumMod val="20000"/>
              <a:lumOff val="8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Input enabled</a:t>
            </a:r>
          </a:p>
        </p:txBody>
      </p:sp>
      <p:sp>
        <p:nvSpPr>
          <p:cNvPr id="13" name="TextBox 12"/>
          <p:cNvSpPr txBox="1"/>
          <p:nvPr/>
        </p:nvSpPr>
        <p:spPr>
          <a:xfrm>
            <a:off x="4114801" y="5448300"/>
            <a:ext cx="4489724" cy="923330"/>
          </a:xfrm>
          <a:prstGeom prst="rect">
            <a:avLst/>
          </a:prstGeom>
          <a:solidFill>
            <a:srgbClr val="FFC000"/>
          </a:solidFill>
          <a:ln>
            <a:solidFill>
              <a:schemeClr val="tx2"/>
            </a:solidFill>
          </a:ln>
        </p:spPr>
        <p:txBody>
          <a:bodyPr wrap="square" rtlCol="0">
            <a:spAutoFit/>
          </a:bodyPr>
          <a:lstStyle/>
          <a:p>
            <a:pPr algn="l"/>
            <a:r>
              <a:rPr lang="en-US" b="1" dirty="0" smtClean="0">
                <a:latin typeface="+mn-lt"/>
              </a:rPr>
              <a:t>Composition =</a:t>
            </a:r>
            <a:endParaRPr lang="en-US" dirty="0" smtClean="0">
              <a:latin typeface="+mn-lt"/>
            </a:endParaRPr>
          </a:p>
          <a:p>
            <a:pPr algn="l"/>
            <a:r>
              <a:rPr lang="en-US" dirty="0" smtClean="0">
                <a:latin typeface="+mn-lt"/>
              </a:rPr>
              <a:t>Repeated races between components for </a:t>
            </a:r>
            <a:r>
              <a:rPr lang="en-US" b="1" dirty="0" smtClean="0">
                <a:latin typeface="+mn-lt"/>
              </a:rPr>
              <a:t>outputting</a:t>
            </a:r>
          </a:p>
        </p:txBody>
      </p:sp>
      <p:pic>
        <p:nvPicPr>
          <p:cNvPr id="1360898" name="Picture 2"/>
          <p:cNvPicPr>
            <a:picLocks noChangeAspect="1" noChangeArrowheads="1"/>
          </p:cNvPicPr>
          <p:nvPr/>
        </p:nvPicPr>
        <p:blipFill rotWithShape="1">
          <a:blip r:embed="rId3"/>
          <a:srcRect l="32326" t="13953" r="4040" b="775"/>
          <a:stretch/>
        </p:blipFill>
        <p:spPr bwMode="auto">
          <a:xfrm>
            <a:off x="5676900" y="3581400"/>
            <a:ext cx="2507730" cy="1828800"/>
          </a:xfrm>
          <a:prstGeom prst="rect">
            <a:avLst/>
          </a:prstGeom>
          <a:noFill/>
          <a:ln w="9525">
            <a:noFill/>
            <a:miter lim="800000"/>
            <a:headEnd/>
            <a:tailEnd/>
          </a:ln>
          <a:effectLst/>
        </p:spPr>
      </p:pic>
      <p:sp>
        <p:nvSpPr>
          <p:cNvPr id="12" name="Rectangle 11"/>
          <p:cNvSpPr/>
          <p:nvPr/>
        </p:nvSpPr>
        <p:spPr bwMode="auto">
          <a:xfrm>
            <a:off x="190500" y="2552700"/>
            <a:ext cx="1333500" cy="304800"/>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latin typeface="+mn-lt"/>
            </a:endParaRPr>
          </a:p>
        </p:txBody>
      </p:sp>
      <p:grpSp>
        <p:nvGrpSpPr>
          <p:cNvPr id="14" name="Group 13"/>
          <p:cNvGrpSpPr/>
          <p:nvPr/>
        </p:nvGrpSpPr>
        <p:grpSpPr>
          <a:xfrm>
            <a:off x="5570530" y="1739180"/>
            <a:ext cx="2486841" cy="1677010"/>
            <a:chOff x="2507614" y="1828800"/>
            <a:chExt cx="2486841" cy="1677010"/>
          </a:xfrm>
        </p:grpSpPr>
        <p:sp>
          <p:nvSpPr>
            <p:cNvPr id="16" name="Rectangle 15"/>
            <p:cNvSpPr/>
            <p:nvPr/>
          </p:nvSpPr>
          <p:spPr bwMode="auto">
            <a:xfrm>
              <a:off x="2574940" y="1828800"/>
              <a:ext cx="2419515" cy="1676400"/>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l"/>
              <a:endParaRPr lang="en-US" dirty="0" smtClean="0">
                <a:latin typeface="Tahoma" charset="0"/>
                <a:ea typeface="ＭＳ Ｐゴシック" charset="0"/>
              </a:endParaRPr>
            </a:p>
          </p:txBody>
        </p:sp>
        <p:sp>
          <p:nvSpPr>
            <p:cNvPr id="17" name="Rectangle 16"/>
            <p:cNvSpPr/>
            <p:nvPr/>
          </p:nvSpPr>
          <p:spPr bwMode="auto">
            <a:xfrm>
              <a:off x="2843775" y="1969610"/>
              <a:ext cx="1920250" cy="1305770"/>
            </a:xfrm>
            <a:prstGeom prst="rect">
              <a:avLst/>
            </a:prstGeom>
            <a:solidFill>
              <a:schemeClr val="bg1"/>
            </a:solidFill>
            <a:ln w="12700" cap="flat" cmpd="sng" algn="ctr">
              <a:solidFill>
                <a:schemeClr val="bg2"/>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l"/>
              <a:endParaRPr lang="en-US" dirty="0" smtClean="0">
                <a:latin typeface="Tahoma" charset="0"/>
                <a:ea typeface="ＭＳ Ｐゴシック" charset="0"/>
              </a:endParaRPr>
            </a:p>
          </p:txBody>
        </p:sp>
        <p:sp>
          <p:nvSpPr>
            <p:cNvPr id="18" name="TextBox 17"/>
            <p:cNvSpPr txBox="1"/>
            <p:nvPr/>
          </p:nvSpPr>
          <p:spPr>
            <a:xfrm>
              <a:off x="2586820" y="2084825"/>
              <a:ext cx="274434" cy="261610"/>
            </a:xfrm>
            <a:prstGeom prst="rect">
              <a:avLst/>
            </a:prstGeom>
            <a:noFill/>
          </p:spPr>
          <p:txBody>
            <a:bodyPr wrap="none" rtlCol="0">
              <a:spAutoFit/>
            </a:bodyPr>
            <a:lstStyle/>
            <a:p>
              <a:r>
                <a:rPr lang="da-DK" sz="1100" dirty="0" smtClean="0">
                  <a:latin typeface="+mn-lt"/>
                </a:rPr>
                <a:t>1</a:t>
              </a:r>
              <a:endParaRPr lang="en-US" sz="1100" dirty="0" smtClean="0">
                <a:latin typeface="+mn-lt"/>
              </a:endParaRPr>
            </a:p>
          </p:txBody>
        </p:sp>
        <p:sp>
          <p:nvSpPr>
            <p:cNvPr id="19" name="TextBox 18"/>
            <p:cNvSpPr txBox="1"/>
            <p:nvPr/>
          </p:nvSpPr>
          <p:spPr>
            <a:xfrm>
              <a:off x="3458255" y="3236975"/>
              <a:ext cx="274435" cy="261610"/>
            </a:xfrm>
            <a:prstGeom prst="rect">
              <a:avLst/>
            </a:prstGeom>
            <a:noFill/>
          </p:spPr>
          <p:txBody>
            <a:bodyPr wrap="none" rtlCol="0">
              <a:spAutoFit/>
            </a:bodyPr>
            <a:lstStyle/>
            <a:p>
              <a:r>
                <a:rPr lang="da-DK" sz="1100" dirty="0" smtClean="0">
                  <a:latin typeface="+mn-lt"/>
                </a:rPr>
                <a:t>2</a:t>
              </a:r>
              <a:endParaRPr lang="en-US" sz="1100" dirty="0" smtClean="0">
                <a:latin typeface="+mn-lt"/>
              </a:endParaRPr>
            </a:p>
          </p:txBody>
        </p:sp>
        <p:sp>
          <p:nvSpPr>
            <p:cNvPr id="20" name="TextBox 19"/>
            <p:cNvSpPr txBox="1"/>
            <p:nvPr/>
          </p:nvSpPr>
          <p:spPr>
            <a:xfrm>
              <a:off x="3836706" y="3244200"/>
              <a:ext cx="274435" cy="261610"/>
            </a:xfrm>
            <a:prstGeom prst="rect">
              <a:avLst/>
            </a:prstGeom>
            <a:noFill/>
          </p:spPr>
          <p:txBody>
            <a:bodyPr wrap="none" rtlCol="0">
              <a:spAutoFit/>
            </a:bodyPr>
            <a:lstStyle/>
            <a:p>
              <a:r>
                <a:rPr lang="da-DK" sz="1100" dirty="0">
                  <a:latin typeface="+mn-lt"/>
                </a:rPr>
                <a:t>3</a:t>
              </a:r>
              <a:endParaRPr lang="en-US" sz="1100" dirty="0" smtClean="0">
                <a:latin typeface="+mn-lt"/>
              </a:endParaRPr>
            </a:p>
          </p:txBody>
        </p:sp>
        <p:sp>
          <p:nvSpPr>
            <p:cNvPr id="21" name="TextBox 20"/>
            <p:cNvSpPr txBox="1"/>
            <p:nvPr/>
          </p:nvSpPr>
          <p:spPr>
            <a:xfrm>
              <a:off x="4182351" y="3236975"/>
              <a:ext cx="274435" cy="261610"/>
            </a:xfrm>
            <a:prstGeom prst="rect">
              <a:avLst/>
            </a:prstGeom>
            <a:noFill/>
          </p:spPr>
          <p:txBody>
            <a:bodyPr wrap="none" rtlCol="0">
              <a:spAutoFit/>
            </a:bodyPr>
            <a:lstStyle/>
            <a:p>
              <a:r>
                <a:rPr lang="da-DK" sz="1100" dirty="0">
                  <a:latin typeface="+mn-lt"/>
                </a:rPr>
                <a:t>4</a:t>
              </a:r>
              <a:endParaRPr lang="en-US" sz="1100" dirty="0" smtClean="0">
                <a:latin typeface="+mn-lt"/>
              </a:endParaRPr>
            </a:p>
          </p:txBody>
        </p:sp>
        <p:sp>
          <p:nvSpPr>
            <p:cNvPr id="22" name="TextBox 21"/>
            <p:cNvSpPr txBox="1"/>
            <p:nvPr/>
          </p:nvSpPr>
          <p:spPr>
            <a:xfrm>
              <a:off x="4527996" y="3244200"/>
              <a:ext cx="274435" cy="261610"/>
            </a:xfrm>
            <a:prstGeom prst="rect">
              <a:avLst/>
            </a:prstGeom>
            <a:noFill/>
          </p:spPr>
          <p:txBody>
            <a:bodyPr wrap="none" rtlCol="0">
              <a:spAutoFit/>
            </a:bodyPr>
            <a:lstStyle/>
            <a:p>
              <a:r>
                <a:rPr lang="da-DK" sz="1100" dirty="0">
                  <a:latin typeface="+mn-lt"/>
                </a:rPr>
                <a:t>5</a:t>
              </a:r>
              <a:endParaRPr lang="en-US" sz="1100" dirty="0" smtClean="0">
                <a:latin typeface="+mn-lt"/>
              </a:endParaRPr>
            </a:p>
          </p:txBody>
        </p:sp>
        <p:cxnSp>
          <p:nvCxnSpPr>
            <p:cNvPr id="23" name="Straight Connector 22"/>
            <p:cNvCxnSpPr/>
            <p:nvPr/>
          </p:nvCxnSpPr>
          <p:spPr bwMode="auto">
            <a:xfrm>
              <a:off x="3243380" y="3198570"/>
              <a:ext cx="0" cy="76810"/>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cxnSp>
          <p:nvCxnSpPr>
            <p:cNvPr id="24" name="Straight Connector 23"/>
            <p:cNvCxnSpPr/>
            <p:nvPr/>
          </p:nvCxnSpPr>
          <p:spPr bwMode="auto">
            <a:xfrm>
              <a:off x="3611875" y="3198570"/>
              <a:ext cx="0" cy="76810"/>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cxnSp>
          <p:nvCxnSpPr>
            <p:cNvPr id="25" name="Straight Connector 24"/>
            <p:cNvCxnSpPr/>
            <p:nvPr/>
          </p:nvCxnSpPr>
          <p:spPr bwMode="auto">
            <a:xfrm>
              <a:off x="3957520" y="3198570"/>
              <a:ext cx="0" cy="76810"/>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cxnSp>
          <p:nvCxnSpPr>
            <p:cNvPr id="26" name="Straight Connector 25"/>
            <p:cNvCxnSpPr/>
            <p:nvPr/>
          </p:nvCxnSpPr>
          <p:spPr bwMode="auto">
            <a:xfrm>
              <a:off x="4303165" y="3198570"/>
              <a:ext cx="0" cy="76810"/>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cxnSp>
          <p:nvCxnSpPr>
            <p:cNvPr id="27" name="Straight Connector 26"/>
            <p:cNvCxnSpPr/>
            <p:nvPr/>
          </p:nvCxnSpPr>
          <p:spPr bwMode="auto">
            <a:xfrm>
              <a:off x="4648810" y="3198570"/>
              <a:ext cx="0" cy="76810"/>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sp>
          <p:nvSpPr>
            <p:cNvPr id="28" name="TextBox 27"/>
            <p:cNvSpPr txBox="1"/>
            <p:nvPr/>
          </p:nvSpPr>
          <p:spPr>
            <a:xfrm>
              <a:off x="2507614" y="2514505"/>
              <a:ext cx="409087" cy="261610"/>
            </a:xfrm>
            <a:prstGeom prst="rect">
              <a:avLst/>
            </a:prstGeom>
            <a:noFill/>
          </p:spPr>
          <p:txBody>
            <a:bodyPr wrap="none" rtlCol="0">
              <a:spAutoFit/>
            </a:bodyPr>
            <a:lstStyle/>
            <a:p>
              <a:r>
                <a:rPr lang="da-DK" sz="1100" dirty="0" smtClean="0">
                  <a:latin typeface="+mn-lt"/>
                </a:rPr>
                <a:t>0.5</a:t>
              </a:r>
              <a:endParaRPr lang="en-US" sz="1100" dirty="0" smtClean="0">
                <a:latin typeface="+mn-lt"/>
              </a:endParaRPr>
            </a:p>
          </p:txBody>
        </p:sp>
        <p:cxnSp>
          <p:nvCxnSpPr>
            <p:cNvPr id="29" name="Straight Connector 28"/>
            <p:cNvCxnSpPr>
              <a:stCxn id="18" idx="3"/>
            </p:cNvCxnSpPr>
            <p:nvPr/>
          </p:nvCxnSpPr>
          <p:spPr bwMode="auto">
            <a:xfrm>
              <a:off x="2861254" y="2215630"/>
              <a:ext cx="1902771" cy="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0" name="Straight Connector 29"/>
            <p:cNvCxnSpPr/>
            <p:nvPr/>
          </p:nvCxnSpPr>
          <p:spPr bwMode="auto">
            <a:xfrm>
              <a:off x="2843775" y="2699305"/>
              <a:ext cx="1902771" cy="0"/>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1" name="Straight Connector 30"/>
            <p:cNvCxnSpPr/>
            <p:nvPr/>
          </p:nvCxnSpPr>
          <p:spPr bwMode="auto">
            <a:xfrm>
              <a:off x="4303165" y="1969610"/>
              <a:ext cx="0" cy="1267365"/>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2" name="Straight Connector 31"/>
            <p:cNvCxnSpPr/>
            <p:nvPr/>
          </p:nvCxnSpPr>
          <p:spPr bwMode="auto">
            <a:xfrm>
              <a:off x="4648810" y="1969610"/>
              <a:ext cx="0" cy="1267365"/>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3" name="Straight Connector 32"/>
            <p:cNvCxnSpPr/>
            <p:nvPr/>
          </p:nvCxnSpPr>
          <p:spPr bwMode="auto">
            <a:xfrm>
              <a:off x="3957520" y="1969610"/>
              <a:ext cx="0" cy="1267365"/>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4" name="Straight Connector 33"/>
            <p:cNvCxnSpPr/>
            <p:nvPr/>
          </p:nvCxnSpPr>
          <p:spPr bwMode="auto">
            <a:xfrm>
              <a:off x="3611875" y="1969610"/>
              <a:ext cx="0" cy="1267365"/>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cxnSp>
          <p:nvCxnSpPr>
            <p:cNvPr id="35" name="Straight Connector 34"/>
            <p:cNvCxnSpPr/>
            <p:nvPr/>
          </p:nvCxnSpPr>
          <p:spPr bwMode="auto">
            <a:xfrm>
              <a:off x="3227825" y="1969610"/>
              <a:ext cx="0" cy="1267365"/>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p:spPr>
        </p:cxnSp>
        <p:sp>
          <p:nvSpPr>
            <p:cNvPr id="36" name="TextBox 35"/>
            <p:cNvSpPr txBox="1"/>
            <p:nvPr/>
          </p:nvSpPr>
          <p:spPr>
            <a:xfrm>
              <a:off x="3112610" y="3244200"/>
              <a:ext cx="274435" cy="261610"/>
            </a:xfrm>
            <a:prstGeom prst="rect">
              <a:avLst/>
            </a:prstGeom>
            <a:noFill/>
          </p:spPr>
          <p:txBody>
            <a:bodyPr wrap="none" rtlCol="0">
              <a:spAutoFit/>
            </a:bodyPr>
            <a:lstStyle/>
            <a:p>
              <a:r>
                <a:rPr lang="da-DK" sz="1100" dirty="0">
                  <a:latin typeface="+mn-lt"/>
                </a:rPr>
                <a:t>1</a:t>
              </a:r>
              <a:endParaRPr lang="en-US" sz="1100" dirty="0" smtClean="0">
                <a:latin typeface="+mn-lt"/>
              </a:endParaRPr>
            </a:p>
          </p:txBody>
        </p:sp>
        <p:sp>
          <p:nvSpPr>
            <p:cNvPr id="37" name="Rectangle 36"/>
            <p:cNvSpPr/>
            <p:nvPr/>
          </p:nvSpPr>
          <p:spPr bwMode="auto">
            <a:xfrm>
              <a:off x="3957520" y="2852925"/>
              <a:ext cx="707693" cy="422455"/>
            </a:xfrm>
            <a:prstGeom prst="rect">
              <a:avLst/>
            </a:prstGeom>
            <a:solidFill>
              <a:srgbClr val="8393E1"/>
            </a:solidFill>
            <a:ln w="2857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l"/>
              <a:endParaRPr lang="en-US" dirty="0" smtClean="0">
                <a:latin typeface="Tahoma" charset="0"/>
                <a:ea typeface="ＭＳ Ｐゴシック" charset="0"/>
              </a:endParaRPr>
            </a:p>
          </p:txBody>
        </p:sp>
      </p:grpSp>
    </p:spTree>
    <p:extLst>
      <p:ext uri="{BB962C8B-B14F-4D97-AF65-F5344CB8AC3E}">
        <p14:creationId xmlns:p14="http://schemas.microsoft.com/office/powerpoint/2010/main" val="418757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60898"/>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3"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3600" dirty="0" smtClean="0"/>
              <a:t>Stochastic Semantics of </a:t>
            </a:r>
            <a:br>
              <a:rPr lang="en-US" sz="3600" dirty="0" smtClean="0"/>
            </a:br>
            <a:r>
              <a:rPr lang="en-US" sz="3600" dirty="0" smtClean="0"/>
              <a:t>Timed Automata</a:t>
            </a:r>
            <a:endParaRPr lang="en-US" sz="3600" dirty="0"/>
          </a:p>
        </p:txBody>
      </p:sp>
      <p:pic>
        <p:nvPicPr>
          <p:cNvPr id="1027" name="Picture 3"/>
          <p:cNvPicPr>
            <a:picLocks noChangeAspect="1" noChangeArrowheads="1"/>
          </p:cNvPicPr>
          <p:nvPr/>
        </p:nvPicPr>
        <p:blipFill>
          <a:blip r:embed="rId2"/>
          <a:srcRect l="24000" t="23333" r="4000" b="8667"/>
          <a:stretch>
            <a:fillRect/>
          </a:stretch>
        </p:blipFill>
        <p:spPr bwMode="auto">
          <a:xfrm>
            <a:off x="1224690" y="1600200"/>
            <a:ext cx="3765176" cy="2667000"/>
          </a:xfrm>
          <a:prstGeom prst="rect">
            <a:avLst/>
          </a:prstGeom>
          <a:noFill/>
          <a:ln w="9525">
            <a:noFill/>
            <a:miter lim="800000"/>
            <a:headEnd/>
            <a:tailEnd/>
          </a:ln>
          <a:effectLst/>
        </p:spPr>
      </p:pic>
      <p:sp>
        <p:nvSpPr>
          <p:cNvPr id="27" name="TextBox 26"/>
          <p:cNvSpPr txBox="1"/>
          <p:nvPr/>
        </p:nvSpPr>
        <p:spPr>
          <a:xfrm>
            <a:off x="616285" y="4657960"/>
            <a:ext cx="3898824" cy="1569660"/>
          </a:xfrm>
          <a:prstGeom prst="rect">
            <a:avLst/>
          </a:prstGeom>
          <a:noFill/>
        </p:spPr>
        <p:txBody>
          <a:bodyPr wrap="none" rtlCol="0">
            <a:spAutoFit/>
          </a:bodyPr>
          <a:lstStyle/>
          <a:p>
            <a:pPr algn="l"/>
            <a:r>
              <a:rPr lang="en-US" sz="2400" dirty="0" smtClean="0"/>
              <a:t>Delay Density Function</a:t>
            </a:r>
          </a:p>
          <a:p>
            <a:pPr algn="l"/>
            <a:r>
              <a:rPr lang="en-US" sz="2400" dirty="0" smtClean="0"/>
              <a:t>	 </a:t>
            </a:r>
            <a:r>
              <a:rPr lang="en-US" sz="2400" dirty="0" smtClean="0">
                <a:latin typeface="cmmi10"/>
              </a:rPr>
              <a:t>¹</a:t>
            </a:r>
            <a:r>
              <a:rPr lang="en-US" sz="2400" baseline="-25000" dirty="0" smtClean="0"/>
              <a:t>s</a:t>
            </a:r>
            <a:r>
              <a:rPr lang="en-US" sz="2400" dirty="0" smtClean="0"/>
              <a:t>: </a:t>
            </a:r>
            <a:r>
              <a:rPr lang="en-US" sz="2400" b="1" dirty="0" smtClean="0"/>
              <a:t>R</a:t>
            </a:r>
            <a:r>
              <a:rPr lang="en-US" sz="2400" b="1" dirty="0" smtClean="0">
                <a:latin typeface="cmsy10"/>
              </a:rPr>
              <a:t>!</a:t>
            </a:r>
            <a:r>
              <a:rPr lang="en-US" sz="2400" dirty="0" smtClean="0"/>
              <a:t> </a:t>
            </a:r>
            <a:r>
              <a:rPr lang="en-US" sz="2400" b="1" dirty="0" smtClean="0"/>
              <a:t>R</a:t>
            </a:r>
          </a:p>
          <a:p>
            <a:pPr algn="l"/>
            <a:r>
              <a:rPr lang="en-US" sz="2400" dirty="0" smtClean="0"/>
              <a:t>Output Probability Function</a:t>
            </a:r>
          </a:p>
          <a:p>
            <a:pPr algn="l"/>
            <a:r>
              <a:rPr lang="en-US" sz="2400" dirty="0" smtClean="0"/>
              <a:t>	</a:t>
            </a:r>
            <a:r>
              <a:rPr lang="en-US" sz="2400" dirty="0" smtClean="0">
                <a:latin typeface="cmmi10"/>
              </a:rPr>
              <a:t>°</a:t>
            </a:r>
            <a:r>
              <a:rPr lang="en-US" sz="2400" baseline="-25000" dirty="0" smtClean="0">
                <a:latin typeface="cmmi10"/>
              </a:rPr>
              <a:t>s</a:t>
            </a:r>
            <a:r>
              <a:rPr lang="en-US" sz="2400" dirty="0" smtClean="0"/>
              <a:t>: </a:t>
            </a:r>
            <a:r>
              <a:rPr lang="en-US" sz="2400" dirty="0" smtClean="0">
                <a:latin typeface="cmmi10"/>
              </a:rPr>
              <a:t>§</a:t>
            </a:r>
            <a:r>
              <a:rPr lang="en-US" sz="2400" baseline="-25000" dirty="0" smtClean="0">
                <a:latin typeface="cmmi10"/>
              </a:rPr>
              <a:t>o</a:t>
            </a:r>
            <a:r>
              <a:rPr lang="en-US" sz="2400" dirty="0" smtClean="0">
                <a:latin typeface="cmsy10"/>
              </a:rPr>
              <a:t>!</a:t>
            </a:r>
            <a:r>
              <a:rPr lang="en-US" sz="2400" dirty="0" smtClean="0"/>
              <a:t> [0,1]</a:t>
            </a:r>
            <a:endParaRPr lang="en-US" sz="2400" dirty="0"/>
          </a:p>
        </p:txBody>
      </p:sp>
      <p:sp>
        <p:nvSpPr>
          <p:cNvPr id="28" name="TextBox 27"/>
          <p:cNvSpPr txBox="1"/>
          <p:nvPr/>
        </p:nvSpPr>
        <p:spPr>
          <a:xfrm>
            <a:off x="4953000" y="5486400"/>
            <a:ext cx="4068743" cy="707886"/>
          </a:xfrm>
          <a:prstGeom prst="rect">
            <a:avLst/>
          </a:prstGeom>
          <a:noFill/>
        </p:spPr>
        <p:txBody>
          <a:bodyPr wrap="none" rtlCol="0">
            <a:spAutoFit/>
          </a:bodyPr>
          <a:lstStyle/>
          <a:p>
            <a:pPr algn="l">
              <a:buFont typeface="Arial" pitchFamily="34" charset="0"/>
              <a:buChar char="•"/>
            </a:pPr>
            <a:r>
              <a:rPr lang="en-US" sz="2000" dirty="0" smtClean="0">
                <a:latin typeface="cmmi10"/>
              </a:rPr>
              <a:t>  ¹</a:t>
            </a:r>
            <a:r>
              <a:rPr lang="en-US" sz="2000" baseline="-25000" dirty="0" smtClean="0"/>
              <a:t>s </a:t>
            </a:r>
            <a:r>
              <a:rPr lang="en-US" sz="2000" dirty="0" smtClean="0"/>
              <a:t>uniform on [ </a:t>
            </a:r>
            <a:r>
              <a:rPr lang="en-US" sz="2000" dirty="0" err="1" smtClean="0">
                <a:latin typeface="Calibri"/>
              </a:rPr>
              <a:t>d</a:t>
            </a:r>
            <a:r>
              <a:rPr lang="en-US" sz="2000" baseline="-25000" dirty="0" err="1" smtClean="0">
                <a:latin typeface="Calibri"/>
              </a:rPr>
              <a:t>min</a:t>
            </a:r>
            <a:r>
              <a:rPr lang="en-US" sz="2000" dirty="0" smtClean="0">
                <a:latin typeface="Calibri"/>
              </a:rPr>
              <a:t>, </a:t>
            </a:r>
            <a:r>
              <a:rPr lang="en-US" sz="2000" dirty="0" err="1" smtClean="0">
                <a:latin typeface="Calibri"/>
              </a:rPr>
              <a:t>d</a:t>
            </a:r>
            <a:r>
              <a:rPr lang="en-US" sz="2000" baseline="-25000" dirty="0" err="1" smtClean="0">
                <a:latin typeface="Calibri"/>
              </a:rPr>
              <a:t>max</a:t>
            </a:r>
            <a:r>
              <a:rPr lang="en-US" sz="2000" baseline="-25000" dirty="0" smtClean="0">
                <a:latin typeface="Calibri"/>
              </a:rPr>
              <a:t> </a:t>
            </a:r>
            <a:r>
              <a:rPr lang="en-US" sz="2000" dirty="0" smtClean="0"/>
              <a:t>]</a:t>
            </a:r>
          </a:p>
          <a:p>
            <a:pPr algn="l">
              <a:buFont typeface="Arial" pitchFamily="34" charset="0"/>
              <a:buChar char="•"/>
            </a:pPr>
            <a:r>
              <a:rPr lang="en-US" sz="2000" dirty="0" smtClean="0">
                <a:latin typeface="cmmi10"/>
              </a:rPr>
              <a:t>  °</a:t>
            </a:r>
            <a:r>
              <a:rPr lang="en-US" sz="2000" baseline="-25000" dirty="0" smtClean="0">
                <a:latin typeface="cmmi10"/>
              </a:rPr>
              <a:t>s  </a:t>
            </a:r>
            <a:r>
              <a:rPr lang="en-US" sz="2000" dirty="0" smtClean="0"/>
              <a:t>uniform over enabled outputs</a:t>
            </a:r>
          </a:p>
        </p:txBody>
      </p:sp>
      <p:sp>
        <p:nvSpPr>
          <p:cNvPr id="3" name="Footer Placeholder 2"/>
          <p:cNvSpPr>
            <a:spLocks noGrp="1"/>
          </p:cNvSpPr>
          <p:nvPr>
            <p:ph type="ftr" sz="quarter" idx="10"/>
          </p:nvPr>
        </p:nvSpPr>
        <p:spPr/>
        <p:txBody>
          <a:bodyPr/>
          <a:lstStyle/>
          <a:p>
            <a:r>
              <a:rPr lang="en-US" smtClean="0"/>
              <a:t>AVACS Autumn School 2015</a:t>
            </a:r>
            <a:endParaRPr lang="en-GB" dirty="0"/>
          </a:p>
        </p:txBody>
      </p:sp>
      <p:sp>
        <p:nvSpPr>
          <p:cNvPr id="4" name="Slide Number Placeholder 3"/>
          <p:cNvSpPr>
            <a:spLocks noGrp="1"/>
          </p:cNvSpPr>
          <p:nvPr>
            <p:ph type="sldNum" sz="quarter" idx="11"/>
          </p:nvPr>
        </p:nvSpPr>
        <p:spPr/>
        <p:txBody>
          <a:bodyPr/>
          <a:lstStyle/>
          <a:p>
            <a:r>
              <a:rPr lang="en-GB" smtClean="0"/>
              <a:t>Kim Larsen [</a:t>
            </a:r>
            <a:fld id="{3C55F532-70EC-4BB0-8F7B-D5093D26A9F4}" type="slidenum">
              <a:rPr lang="en-GB" smtClean="0"/>
              <a:pPr/>
              <a:t>27</a:t>
            </a:fld>
            <a:r>
              <a:rPr lang="en-GB" smtClean="0"/>
              <a:t>]</a:t>
            </a:r>
            <a:endParaRPr lang="en-GB" dirty="0"/>
          </a:p>
        </p:txBody>
      </p:sp>
      <p:sp>
        <p:nvSpPr>
          <p:cNvPr id="5" name="Rectangle 4"/>
          <p:cNvSpPr/>
          <p:nvPr/>
        </p:nvSpPr>
        <p:spPr bwMode="auto">
          <a:xfrm>
            <a:off x="2846825" y="2362200"/>
            <a:ext cx="2915730" cy="952500"/>
          </a:xfrm>
          <a:prstGeom prst="rect">
            <a:avLst/>
          </a:prstGeom>
          <a:solidFill>
            <a:schemeClr val="bg1"/>
          </a:solidFill>
          <a:ln w="28575">
            <a:solidFill>
              <a:schemeClr val="bg1"/>
            </a:solidFill>
            <a:round/>
            <a:headEnd/>
            <a:tailEnd type="triangle" w="med" len="med"/>
          </a:ln>
          <a:effectLst/>
        </p:spPr>
        <p:txBody>
          <a:bodyPr wrap="none" rtlCol="0" anchor="ctr">
            <a:spAutoFit/>
          </a:bodyPr>
          <a:lstStyle/>
          <a:p>
            <a:pPr algn="ctr"/>
            <a:endParaRPr lang="en-US"/>
          </a:p>
        </p:txBody>
      </p:sp>
      <p:sp>
        <p:nvSpPr>
          <p:cNvPr id="7" name="Rectangle 6"/>
          <p:cNvSpPr/>
          <p:nvPr/>
        </p:nvSpPr>
        <p:spPr bwMode="auto">
          <a:xfrm>
            <a:off x="3803900" y="3048794"/>
            <a:ext cx="1776814" cy="1218406"/>
          </a:xfrm>
          <a:prstGeom prst="rect">
            <a:avLst/>
          </a:prstGeom>
          <a:solidFill>
            <a:schemeClr val="bg1"/>
          </a:solidFill>
          <a:ln w="28575">
            <a:solidFill>
              <a:schemeClr val="bg1"/>
            </a:solidFill>
            <a:round/>
            <a:headEnd/>
            <a:tailEnd type="triangle" w="med" len="med"/>
          </a:ln>
          <a:effectLst/>
        </p:spPr>
        <p:txBody>
          <a:bodyPr wrap="none" rtlCol="0" anchor="ctr">
            <a:spAutoFit/>
          </a:bodyPr>
          <a:lstStyle/>
          <a:p>
            <a:pPr algn="ctr"/>
            <a:endParaRPr lang="en-US"/>
          </a:p>
        </p:txBody>
      </p:sp>
      <p:sp>
        <p:nvSpPr>
          <p:cNvPr id="9" name="Rectangle 8"/>
          <p:cNvSpPr/>
          <p:nvPr/>
        </p:nvSpPr>
        <p:spPr bwMode="auto">
          <a:xfrm>
            <a:off x="2536535" y="2362200"/>
            <a:ext cx="345645" cy="184666"/>
          </a:xfrm>
          <a:prstGeom prst="rect">
            <a:avLst/>
          </a:prstGeom>
          <a:solidFill>
            <a:schemeClr val="bg1"/>
          </a:solidFill>
          <a:ln w="28575">
            <a:solidFill>
              <a:schemeClr val="bg1"/>
            </a:solidFill>
            <a:round/>
            <a:headEnd/>
            <a:tailEnd type="triangle" w="med" len="med"/>
          </a:ln>
          <a:effectLst/>
        </p:spPr>
        <p:txBody>
          <a:bodyPr wrap="none" rtlCol="0" anchor="ctr">
            <a:spAutoFit/>
          </a:bodyPr>
          <a:lstStyle/>
          <a:p>
            <a:pPr algn="ctr"/>
            <a:endParaRPr lang="en-US"/>
          </a:p>
        </p:txBody>
      </p:sp>
      <p:sp>
        <p:nvSpPr>
          <p:cNvPr id="10" name="Rectangle 9"/>
          <p:cNvSpPr/>
          <p:nvPr/>
        </p:nvSpPr>
        <p:spPr bwMode="auto">
          <a:xfrm>
            <a:off x="2344510" y="2209800"/>
            <a:ext cx="192025" cy="152400"/>
          </a:xfrm>
          <a:prstGeom prst="rect">
            <a:avLst/>
          </a:prstGeom>
          <a:solidFill>
            <a:schemeClr val="bg1"/>
          </a:solidFill>
          <a:ln w="28575">
            <a:solidFill>
              <a:schemeClr val="bg1"/>
            </a:solidFill>
            <a:round/>
            <a:headEnd/>
            <a:tailEnd type="triangle" w="med" len="med"/>
          </a:ln>
          <a:effectLst/>
        </p:spPr>
        <p:txBody>
          <a:bodyPr wrap="none" rtlCol="0" anchor="ctr">
            <a:spAutoFit/>
          </a:bodyPr>
          <a:lstStyle/>
          <a:p>
            <a:pPr algn="ctr"/>
            <a:endParaRPr lang="en-US"/>
          </a:p>
        </p:txBody>
      </p:sp>
      <p:sp>
        <p:nvSpPr>
          <p:cNvPr id="16" name="Rectangle 15"/>
          <p:cNvSpPr/>
          <p:nvPr/>
        </p:nvSpPr>
        <p:spPr>
          <a:xfrm>
            <a:off x="6172200" y="2209800"/>
            <a:ext cx="1981200" cy="1219200"/>
          </a:xfrm>
          <a:prstGeom prst="rect">
            <a:avLst/>
          </a:prstGeom>
          <a:solidFill>
            <a:srgbClr val="FF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p:cNvCxnSpPr/>
          <p:nvPr/>
        </p:nvCxnSpPr>
        <p:spPr>
          <a:xfrm rot="5400000" flipH="1" flipV="1">
            <a:off x="3657600" y="3048000"/>
            <a:ext cx="3505200" cy="1588"/>
          </a:xfrm>
          <a:prstGeom prst="straightConnector1">
            <a:avLst/>
          </a:prstGeom>
          <a:ln w="2857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410200" y="4800600"/>
            <a:ext cx="3429000" cy="1588"/>
          </a:xfrm>
          <a:prstGeom prst="straightConnector1">
            <a:avLst/>
          </a:prstGeom>
          <a:ln w="2857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410200" y="2209800"/>
            <a:ext cx="2743200" cy="1588"/>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6858000" y="3505200"/>
            <a:ext cx="2590800" cy="1588"/>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858000" y="2209800"/>
            <a:ext cx="1295400" cy="2209800"/>
          </a:xfrm>
          <a:prstGeom prst="rect">
            <a:avLst/>
          </a:pr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248400" y="2362200"/>
            <a:ext cx="410690" cy="369332"/>
          </a:xfrm>
          <a:prstGeom prst="rect">
            <a:avLst/>
          </a:prstGeom>
          <a:noFill/>
        </p:spPr>
        <p:txBody>
          <a:bodyPr wrap="none" rtlCol="0">
            <a:spAutoFit/>
          </a:bodyPr>
          <a:lstStyle/>
          <a:p>
            <a:r>
              <a:rPr lang="en-US" dirty="0" smtClean="0"/>
              <a:t>g1</a:t>
            </a:r>
            <a:endParaRPr lang="en-US" dirty="0"/>
          </a:p>
        </p:txBody>
      </p:sp>
      <p:sp>
        <p:nvSpPr>
          <p:cNvPr id="19" name="TextBox 18"/>
          <p:cNvSpPr txBox="1"/>
          <p:nvPr/>
        </p:nvSpPr>
        <p:spPr>
          <a:xfrm>
            <a:off x="7620000" y="3810000"/>
            <a:ext cx="410690" cy="369332"/>
          </a:xfrm>
          <a:prstGeom prst="rect">
            <a:avLst/>
          </a:prstGeom>
          <a:noFill/>
        </p:spPr>
        <p:txBody>
          <a:bodyPr wrap="none" rtlCol="0">
            <a:spAutoFit/>
          </a:bodyPr>
          <a:lstStyle/>
          <a:p>
            <a:r>
              <a:rPr lang="en-US" dirty="0" smtClean="0"/>
              <a:t>g2</a:t>
            </a:r>
            <a:endParaRPr lang="en-US" dirty="0"/>
          </a:p>
        </p:txBody>
      </p:sp>
      <p:sp>
        <p:nvSpPr>
          <p:cNvPr id="20" name="Oval 19"/>
          <p:cNvSpPr/>
          <p:nvPr/>
        </p:nvSpPr>
        <p:spPr>
          <a:xfrm>
            <a:off x="6248400" y="44196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a:stCxn id="20" idx="7"/>
          </p:cNvCxnSpPr>
          <p:nvPr/>
        </p:nvCxnSpPr>
        <p:spPr>
          <a:xfrm rot="5400000" flipH="1" flipV="1">
            <a:off x="6275341" y="2552701"/>
            <a:ext cx="1916159" cy="18399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H="1" flipV="1">
            <a:off x="6819900" y="2552700"/>
            <a:ext cx="1371600" cy="12954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324600" y="4343400"/>
            <a:ext cx="381000" cy="381000"/>
          </a:xfrm>
          <a:prstGeom prst="rect">
            <a:avLst/>
          </a:prstGeom>
          <a:noFill/>
        </p:spPr>
        <p:txBody>
          <a:bodyPr wrap="square" rtlCol="0">
            <a:spAutoFit/>
          </a:bodyPr>
          <a:lstStyle/>
          <a:p>
            <a:r>
              <a:rPr lang="en-US" dirty="0" smtClean="0"/>
              <a:t>s</a:t>
            </a:r>
            <a:endParaRPr lang="en-US" dirty="0"/>
          </a:p>
        </p:txBody>
      </p:sp>
    </p:spTree>
    <p:extLst>
      <p:ext uri="{BB962C8B-B14F-4D97-AF65-F5344CB8AC3E}">
        <p14:creationId xmlns:p14="http://schemas.microsoft.com/office/powerpoint/2010/main" val="257440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16" grpId="0" animBg="1"/>
      <p:bldP spid="17" grpId="0" animBg="1"/>
      <p:bldP spid="18" grpId="0"/>
      <p:bldP spid="19" grpId="0"/>
      <p:bldP spid="20" grpId="0" animBg="1"/>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TP_tmp.emf"/>
          <p:cNvPicPr>
            <a:picLocks noChangeAspect="1"/>
          </p:cNvPicPr>
          <p:nvPr>
            <p:custDataLst>
              <p:tags r:id="rId1"/>
            </p:custDataLst>
          </p:nvPr>
        </p:nvPicPr>
        <p:blipFill>
          <a:blip r:embed="rId3"/>
          <a:stretch>
            <a:fillRect/>
          </a:stretch>
        </p:blipFill>
        <p:spPr bwMode="auto">
          <a:xfrm>
            <a:off x="5153315" y="1584909"/>
            <a:ext cx="3747383" cy="830501"/>
          </a:xfrm>
          <a:prstGeom prst="rect">
            <a:avLst/>
          </a:prstGeom>
          <a:noFill/>
          <a:ln/>
          <a:effectLst/>
        </p:spPr>
      </p:pic>
      <p:pic>
        <p:nvPicPr>
          <p:cNvPr id="3074" name="Picture 2"/>
          <p:cNvPicPr>
            <a:picLocks noChangeAspect="1" noChangeArrowheads="1"/>
          </p:cNvPicPr>
          <p:nvPr/>
        </p:nvPicPr>
        <p:blipFill rotWithShape="1">
          <a:blip r:embed="rId4"/>
          <a:srcRect l="33333" t="36444" r="20556" b="38170"/>
          <a:stretch/>
        </p:blipFill>
        <p:spPr bwMode="auto">
          <a:xfrm>
            <a:off x="914400" y="3886201"/>
            <a:ext cx="3248025" cy="11176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5"/>
          <a:srcRect l="37222" t="37333" r="25000" b="29778"/>
          <a:stretch>
            <a:fillRect/>
          </a:stretch>
        </p:blipFill>
        <p:spPr bwMode="auto">
          <a:xfrm>
            <a:off x="914400" y="1295400"/>
            <a:ext cx="2590470" cy="1409520"/>
          </a:xfrm>
          <a:prstGeom prst="rect">
            <a:avLst/>
          </a:prstGeom>
          <a:noFill/>
          <a:ln w="9525">
            <a:noFill/>
            <a:miter lim="800000"/>
            <a:headEnd/>
            <a:tailEnd/>
          </a:ln>
          <a:effectLst/>
        </p:spPr>
      </p:pic>
      <p:pic>
        <p:nvPicPr>
          <p:cNvPr id="3082" name="Picture 10"/>
          <p:cNvPicPr>
            <a:picLocks noChangeAspect="1" noChangeArrowheads="1"/>
          </p:cNvPicPr>
          <p:nvPr/>
        </p:nvPicPr>
        <p:blipFill>
          <a:blip r:embed="rId6"/>
          <a:srcRect/>
          <a:stretch>
            <a:fillRect/>
          </a:stretch>
        </p:blipFill>
        <p:spPr bwMode="auto">
          <a:xfrm>
            <a:off x="5128798" y="3083355"/>
            <a:ext cx="3771900" cy="2514600"/>
          </a:xfrm>
          <a:prstGeom prst="rect">
            <a:avLst/>
          </a:prstGeom>
          <a:noFill/>
          <a:ln w="9525">
            <a:noFill/>
            <a:miter lim="800000"/>
            <a:headEnd/>
            <a:tailEnd/>
          </a:ln>
          <a:effectLst/>
        </p:spPr>
      </p:pic>
      <p:pic>
        <p:nvPicPr>
          <p:cNvPr id="3083" name="Picture 11"/>
          <p:cNvPicPr>
            <a:picLocks noChangeAspect="1" noChangeArrowheads="1"/>
          </p:cNvPicPr>
          <p:nvPr/>
        </p:nvPicPr>
        <p:blipFill>
          <a:blip r:embed="rId7"/>
          <a:srcRect l="36667" t="39111" r="26111" b="28889"/>
          <a:stretch>
            <a:fillRect/>
          </a:stretch>
        </p:blipFill>
        <p:spPr bwMode="auto">
          <a:xfrm>
            <a:off x="838200" y="2514600"/>
            <a:ext cx="2819400" cy="1514901"/>
          </a:xfrm>
          <a:prstGeom prst="rect">
            <a:avLst/>
          </a:prstGeom>
          <a:noFill/>
          <a:ln w="9525">
            <a:noFill/>
            <a:miter lim="800000"/>
            <a:headEnd/>
            <a:tailEnd/>
          </a:ln>
          <a:effectLst/>
        </p:spPr>
      </p:pic>
      <p:sp>
        <p:nvSpPr>
          <p:cNvPr id="16" name="TextBox 15"/>
          <p:cNvSpPr txBox="1"/>
          <p:nvPr/>
        </p:nvSpPr>
        <p:spPr>
          <a:xfrm>
            <a:off x="3505200" y="762000"/>
            <a:ext cx="184731" cy="646331"/>
          </a:xfrm>
          <a:prstGeom prst="rect">
            <a:avLst/>
          </a:prstGeom>
          <a:noFill/>
        </p:spPr>
        <p:txBody>
          <a:bodyPr wrap="none" rtlCol="0">
            <a:spAutoFit/>
          </a:bodyPr>
          <a:lstStyle/>
          <a:p>
            <a:endParaRPr lang="en-US" baseline="0" dirty="0" smtClean="0"/>
          </a:p>
          <a:p>
            <a:endParaRPr lang="en-US" dirty="0"/>
          </a:p>
        </p:txBody>
      </p:sp>
      <p:sp>
        <p:nvSpPr>
          <p:cNvPr id="23" name="Title 22"/>
          <p:cNvSpPr>
            <a:spLocks noGrp="1"/>
          </p:cNvSpPr>
          <p:nvPr>
            <p:ph type="title"/>
          </p:nvPr>
        </p:nvSpPr>
        <p:spPr>
          <a:xfrm>
            <a:off x="304800" y="93865"/>
            <a:ext cx="7791450" cy="762000"/>
          </a:xfrm>
        </p:spPr>
        <p:txBody>
          <a:bodyPr>
            <a:normAutofit/>
          </a:bodyPr>
          <a:lstStyle/>
          <a:p>
            <a:pPr algn="l"/>
            <a:r>
              <a:rPr lang="en-US" dirty="0" smtClean="0">
                <a:solidFill>
                  <a:srgbClr val="FF0000"/>
                </a:solidFill>
              </a:rPr>
              <a:t>Composition </a:t>
            </a:r>
            <a:r>
              <a:rPr lang="en-US" dirty="0" smtClean="0"/>
              <a:t>of STA</a:t>
            </a:r>
            <a:endParaRPr lang="en-US" dirty="0"/>
          </a:p>
        </p:txBody>
      </p:sp>
      <p:sp>
        <p:nvSpPr>
          <p:cNvPr id="25" name="TextBox 24"/>
          <p:cNvSpPr txBox="1"/>
          <p:nvPr/>
        </p:nvSpPr>
        <p:spPr>
          <a:xfrm>
            <a:off x="304800" y="5448300"/>
            <a:ext cx="4717958" cy="646331"/>
          </a:xfrm>
          <a:prstGeom prst="rect">
            <a:avLst/>
          </a:prstGeom>
          <a:solidFill>
            <a:srgbClr val="FFC000"/>
          </a:solidFill>
        </p:spPr>
        <p:txBody>
          <a:bodyPr wrap="none" rtlCol="0">
            <a:spAutoFit/>
          </a:bodyPr>
          <a:lstStyle/>
          <a:p>
            <a:pPr algn="ctr"/>
            <a:r>
              <a:rPr lang="en-US" dirty="0" smtClean="0"/>
              <a:t> </a:t>
            </a:r>
            <a:r>
              <a:rPr lang="en-US" b="1" dirty="0" smtClean="0">
                <a:solidFill>
                  <a:srgbClr val="333399"/>
                </a:solidFill>
              </a:rPr>
              <a:t>Composition</a:t>
            </a:r>
            <a:r>
              <a:rPr lang="en-US" dirty="0" smtClean="0"/>
              <a:t> = Race between components</a:t>
            </a:r>
          </a:p>
          <a:p>
            <a:pPr algn="ctr"/>
            <a:r>
              <a:rPr lang="en-US" dirty="0"/>
              <a:t>f</a:t>
            </a:r>
            <a:r>
              <a:rPr lang="en-US" dirty="0" smtClean="0"/>
              <a:t>or outputting </a:t>
            </a:r>
            <a:endParaRPr lang="en-US" dirty="0"/>
          </a:p>
        </p:txBody>
      </p:sp>
      <p:sp>
        <p:nvSpPr>
          <p:cNvPr id="14" name="Slide Number Placeholder 13"/>
          <p:cNvSpPr>
            <a:spLocks noGrp="1"/>
          </p:cNvSpPr>
          <p:nvPr>
            <p:ph type="sldNum" sz="quarter" idx="11"/>
          </p:nvPr>
        </p:nvSpPr>
        <p:spPr/>
        <p:txBody>
          <a:bodyPr/>
          <a:lstStyle/>
          <a:p>
            <a:r>
              <a:rPr lang="en-GB" smtClean="0"/>
              <a:t>Kim Larsen [</a:t>
            </a:r>
            <a:fld id="{3C55F532-70EC-4BB0-8F7B-D5093D26A9F4}" type="slidenum">
              <a:rPr lang="en-GB" smtClean="0"/>
              <a:pPr/>
              <a:t>28</a:t>
            </a:fld>
            <a:r>
              <a:rPr lang="en-GB" smtClean="0"/>
              <a:t>]</a:t>
            </a:r>
            <a:endParaRPr lang="en-GB" dirty="0"/>
          </a:p>
        </p:txBody>
      </p:sp>
      <p:sp>
        <p:nvSpPr>
          <p:cNvPr id="15" name="Footer Placeholder 14"/>
          <p:cNvSpPr>
            <a:spLocks noGrp="1"/>
          </p:cNvSpPr>
          <p:nvPr>
            <p:ph type="ftr" sz="quarter" idx="10"/>
          </p:nvPr>
        </p:nvSpPr>
        <p:spPr/>
        <p:txBody>
          <a:bodyPr/>
          <a:lstStyle/>
          <a:p>
            <a:r>
              <a:rPr lang="en-US" smtClean="0"/>
              <a:t>AVACS Autumn School 2015</a:t>
            </a:r>
            <a:endParaRPr lang="en-GB" dirty="0"/>
          </a:p>
        </p:txBody>
      </p:sp>
      <p:sp>
        <p:nvSpPr>
          <p:cNvPr id="21" name="TextBox 20"/>
          <p:cNvSpPr txBox="1"/>
          <p:nvPr/>
        </p:nvSpPr>
        <p:spPr>
          <a:xfrm>
            <a:off x="4618508" y="1085165"/>
            <a:ext cx="2753318" cy="400110"/>
          </a:xfrm>
          <a:prstGeom prst="rect">
            <a:avLst/>
          </a:prstGeom>
          <a:solidFill>
            <a:srgbClr val="CCECFF"/>
          </a:solidFill>
        </p:spPr>
        <p:txBody>
          <a:bodyPr wrap="none" rtlCol="0">
            <a:spAutoFit/>
          </a:bodyPr>
          <a:lstStyle/>
          <a:p>
            <a:r>
              <a:rPr lang="en-US" sz="2000" dirty="0" smtClean="0"/>
              <a:t>Pr[time&lt;=2](&lt;&gt; T.T3) ?</a:t>
            </a:r>
            <a:endParaRPr lang="en-US" sz="2000" dirty="0"/>
          </a:p>
        </p:txBody>
      </p:sp>
      <p:sp>
        <p:nvSpPr>
          <p:cNvPr id="10" name="TextBox 9"/>
          <p:cNvSpPr txBox="1"/>
          <p:nvPr/>
        </p:nvSpPr>
        <p:spPr>
          <a:xfrm>
            <a:off x="4607820" y="2598808"/>
            <a:ext cx="2767745" cy="400110"/>
          </a:xfrm>
          <a:prstGeom prst="rect">
            <a:avLst/>
          </a:prstGeom>
          <a:solidFill>
            <a:srgbClr val="CCECFF"/>
          </a:solidFill>
        </p:spPr>
        <p:txBody>
          <a:bodyPr wrap="none" rtlCol="0">
            <a:spAutoFit/>
          </a:bodyPr>
          <a:lstStyle/>
          <a:p>
            <a:r>
              <a:rPr lang="en-US" sz="2000" dirty="0" smtClean="0"/>
              <a:t>Pr[time&lt;=</a:t>
            </a:r>
            <a:r>
              <a:rPr lang="en-US" sz="2000" dirty="0" smtClean="0">
                <a:solidFill>
                  <a:srgbClr val="FF0000"/>
                </a:solidFill>
              </a:rPr>
              <a:t>T</a:t>
            </a:r>
            <a:r>
              <a:rPr lang="en-US" sz="2000" dirty="0" smtClean="0"/>
              <a:t>](&lt;&gt; T.T3) ?</a:t>
            </a:r>
            <a:endParaRPr lang="en-US" sz="2000" dirty="0"/>
          </a:p>
        </p:txBody>
      </p:sp>
    </p:spTree>
    <p:extLst>
      <p:ext uri="{BB962C8B-B14F-4D97-AF65-F5344CB8AC3E}">
        <p14:creationId xmlns:p14="http://schemas.microsoft.com/office/powerpoint/2010/main" val="59583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133350"/>
            <a:ext cx="8594341" cy="762000"/>
          </a:xfrm>
        </p:spPr>
        <p:txBody>
          <a:bodyPr>
            <a:noAutofit/>
          </a:bodyPr>
          <a:lstStyle/>
          <a:p>
            <a:pPr algn="l"/>
            <a:r>
              <a:rPr lang="en-US" sz="3200" dirty="0" smtClean="0">
                <a:solidFill>
                  <a:srgbClr val="FF0000"/>
                </a:solidFill>
              </a:rPr>
              <a:t>Stochastic</a:t>
            </a:r>
            <a:r>
              <a:rPr lang="en-US" sz="3200" dirty="0" smtClean="0"/>
              <a:t> Semantics of TA</a:t>
            </a:r>
            <a:endParaRPr lang="en-US" sz="3200" dirty="0"/>
          </a:p>
        </p:txBody>
      </p:sp>
      <p:pic>
        <p:nvPicPr>
          <p:cNvPr id="3" name="Picture 2"/>
          <p:cNvPicPr>
            <a:picLocks noChangeAspect="1" noChangeArrowheads="1"/>
          </p:cNvPicPr>
          <p:nvPr/>
        </p:nvPicPr>
        <p:blipFill>
          <a:blip r:embed="rId3" cstate="print"/>
          <a:srcRect l="33333" t="36444" r="20556" b="28000"/>
          <a:stretch>
            <a:fillRect/>
          </a:stretch>
        </p:blipFill>
        <p:spPr bwMode="auto">
          <a:xfrm>
            <a:off x="270640" y="3276600"/>
            <a:ext cx="1623806" cy="782557"/>
          </a:xfrm>
          <a:prstGeom prst="rect">
            <a:avLst/>
          </a:prstGeom>
          <a:noFill/>
          <a:ln w="9525">
            <a:noFill/>
            <a:miter lim="800000"/>
            <a:headEnd/>
            <a:tailEnd/>
          </a:ln>
          <a:effectLst/>
        </p:spPr>
      </p:pic>
      <p:pic>
        <p:nvPicPr>
          <p:cNvPr id="4" name="Picture 3"/>
          <p:cNvPicPr>
            <a:picLocks noChangeAspect="1" noChangeArrowheads="1"/>
          </p:cNvPicPr>
          <p:nvPr/>
        </p:nvPicPr>
        <p:blipFill>
          <a:blip r:embed="rId4" cstate="print"/>
          <a:srcRect l="37222" t="37333" r="25000" b="29778"/>
          <a:stretch>
            <a:fillRect/>
          </a:stretch>
        </p:blipFill>
        <p:spPr bwMode="auto">
          <a:xfrm>
            <a:off x="270640" y="1828800"/>
            <a:ext cx="1295070" cy="704670"/>
          </a:xfrm>
          <a:prstGeom prst="rect">
            <a:avLst/>
          </a:prstGeom>
          <a:noFill/>
          <a:ln w="9525">
            <a:noFill/>
            <a:miter lim="800000"/>
            <a:headEnd/>
            <a:tailEnd/>
          </a:ln>
          <a:effectLst/>
        </p:spPr>
      </p:pic>
      <p:pic>
        <p:nvPicPr>
          <p:cNvPr id="5" name="Picture 11"/>
          <p:cNvPicPr>
            <a:picLocks noChangeAspect="1" noChangeArrowheads="1"/>
          </p:cNvPicPr>
          <p:nvPr/>
        </p:nvPicPr>
        <p:blipFill>
          <a:blip r:embed="rId5" cstate="print"/>
          <a:srcRect l="36667" t="39111" r="26111" b="28889"/>
          <a:stretch>
            <a:fillRect/>
          </a:stretch>
        </p:blipFill>
        <p:spPr bwMode="auto">
          <a:xfrm>
            <a:off x="270640" y="2514600"/>
            <a:ext cx="1409520" cy="757354"/>
          </a:xfrm>
          <a:prstGeom prst="rect">
            <a:avLst/>
          </a:prstGeom>
          <a:noFill/>
          <a:ln w="9525">
            <a:noFill/>
            <a:miter lim="800000"/>
            <a:headEnd/>
            <a:tailEnd/>
          </a:ln>
          <a:effectLst/>
        </p:spPr>
      </p:pic>
      <p:sp>
        <p:nvSpPr>
          <p:cNvPr id="6" name="TextBox 5"/>
          <p:cNvSpPr txBox="1"/>
          <p:nvPr/>
        </p:nvSpPr>
        <p:spPr>
          <a:xfrm>
            <a:off x="1845245" y="1124700"/>
            <a:ext cx="3740126" cy="1477328"/>
          </a:xfrm>
          <a:prstGeom prst="rect">
            <a:avLst/>
          </a:prstGeom>
          <a:noFill/>
          <a:ln w="28575">
            <a:solidFill>
              <a:schemeClr val="tx1"/>
            </a:solidFill>
          </a:ln>
        </p:spPr>
        <p:txBody>
          <a:bodyPr wrap="none" rtlCol="0">
            <a:spAutoFit/>
          </a:bodyPr>
          <a:lstStyle/>
          <a:p>
            <a:pPr algn="l"/>
            <a:r>
              <a:rPr lang="en-US" b="1" dirty="0" smtClean="0"/>
              <a:t>Assumptions:</a:t>
            </a:r>
          </a:p>
          <a:p>
            <a:pPr algn="l"/>
            <a:r>
              <a:rPr lang="en-US" dirty="0" smtClean="0"/>
              <a:t> Component TAs are:</a:t>
            </a:r>
          </a:p>
          <a:p>
            <a:pPr lvl="1" algn="l">
              <a:buFont typeface="Arial" pitchFamily="34" charset="0"/>
              <a:buChar char="•"/>
            </a:pPr>
            <a:r>
              <a:rPr lang="en-US" dirty="0" smtClean="0"/>
              <a:t> Input enabled</a:t>
            </a:r>
          </a:p>
          <a:p>
            <a:pPr lvl="1" algn="l">
              <a:buFont typeface="Arial" pitchFamily="34" charset="0"/>
              <a:buChar char="•"/>
            </a:pPr>
            <a:r>
              <a:rPr lang="en-US" dirty="0" smtClean="0"/>
              <a:t> Deterministic</a:t>
            </a:r>
          </a:p>
          <a:p>
            <a:pPr lvl="1" algn="l">
              <a:buFont typeface="Arial" pitchFamily="34" charset="0"/>
              <a:buChar char="•"/>
            </a:pPr>
            <a:r>
              <a:rPr lang="en-US" dirty="0" smtClean="0"/>
              <a:t> Disjoint set of output actions </a:t>
            </a:r>
            <a:endParaRPr lang="en-US" dirty="0"/>
          </a:p>
        </p:txBody>
      </p:sp>
      <p:sp>
        <p:nvSpPr>
          <p:cNvPr id="8" name="TextBox 7"/>
          <p:cNvSpPr txBox="1"/>
          <p:nvPr/>
        </p:nvSpPr>
        <p:spPr>
          <a:xfrm>
            <a:off x="3777428" y="2743200"/>
            <a:ext cx="4903907" cy="1200329"/>
          </a:xfrm>
          <a:prstGeom prst="rect">
            <a:avLst/>
          </a:prstGeom>
          <a:noFill/>
          <a:ln w="28575">
            <a:solidFill>
              <a:schemeClr val="tx1"/>
            </a:solidFill>
          </a:ln>
        </p:spPr>
        <p:txBody>
          <a:bodyPr wrap="none" rtlCol="0">
            <a:spAutoFit/>
          </a:bodyPr>
          <a:lstStyle/>
          <a:p>
            <a:pPr algn="l"/>
            <a:r>
              <a:rPr lang="en-US" dirty="0" smtClean="0">
                <a:latin typeface="cmmi10"/>
              </a:rPr>
              <a:t>¼</a:t>
            </a:r>
            <a:r>
              <a:rPr lang="en-US" dirty="0" smtClean="0"/>
              <a:t> ( </a:t>
            </a:r>
            <a:r>
              <a:rPr lang="en-US" b="1" dirty="0" smtClean="0"/>
              <a:t>s</a:t>
            </a:r>
            <a:r>
              <a:rPr lang="en-US" dirty="0" smtClean="0"/>
              <a:t> , </a:t>
            </a:r>
            <a:r>
              <a:rPr lang="en-US" dirty="0" smtClean="0">
                <a:latin typeface="Calibri"/>
              </a:rPr>
              <a:t>a</a:t>
            </a:r>
            <a:r>
              <a:rPr lang="en-US" baseline="-25000" dirty="0" smtClean="0">
                <a:latin typeface="Calibri"/>
              </a:rPr>
              <a:t>1</a:t>
            </a:r>
            <a:r>
              <a:rPr lang="en-US" dirty="0" smtClean="0"/>
              <a:t> </a:t>
            </a:r>
            <a:r>
              <a:rPr lang="en-US" dirty="0" smtClean="0">
                <a:latin typeface="Calibri"/>
              </a:rPr>
              <a:t>a</a:t>
            </a:r>
            <a:r>
              <a:rPr lang="en-US" baseline="-25000" dirty="0" smtClean="0">
                <a:latin typeface="Calibri"/>
              </a:rPr>
              <a:t>2</a:t>
            </a:r>
            <a:r>
              <a:rPr lang="en-US" dirty="0" smtClean="0"/>
              <a:t> …. </a:t>
            </a:r>
            <a:r>
              <a:rPr lang="en-US" dirty="0" smtClean="0">
                <a:latin typeface="Calibri"/>
              </a:rPr>
              <a:t>a</a:t>
            </a:r>
            <a:r>
              <a:rPr lang="en-US" baseline="-25000" dirty="0" smtClean="0">
                <a:latin typeface="Calibri"/>
              </a:rPr>
              <a:t>n</a:t>
            </a:r>
            <a:r>
              <a:rPr lang="en-US" dirty="0" smtClean="0"/>
              <a:t> ) : </a:t>
            </a:r>
            <a:br>
              <a:rPr lang="en-US" dirty="0" smtClean="0"/>
            </a:br>
            <a:r>
              <a:rPr lang="en-US" dirty="0" smtClean="0"/>
              <a:t>    the set of maximal runs from </a:t>
            </a:r>
            <a:r>
              <a:rPr lang="en-US" b="1" dirty="0" smtClean="0"/>
              <a:t> s</a:t>
            </a:r>
            <a:r>
              <a:rPr lang="en-US" dirty="0" smtClean="0"/>
              <a:t> with a prefix</a:t>
            </a:r>
          </a:p>
          <a:p>
            <a:pPr algn="l"/>
            <a:r>
              <a:rPr lang="en-US" dirty="0" smtClean="0"/>
              <a:t>	 </a:t>
            </a:r>
            <a:r>
              <a:rPr lang="en-US" dirty="0" smtClean="0">
                <a:latin typeface="Calibri"/>
              </a:rPr>
              <a:t>t</a:t>
            </a:r>
            <a:r>
              <a:rPr lang="en-US" baseline="-25000" dirty="0" smtClean="0">
                <a:latin typeface="Calibri"/>
              </a:rPr>
              <a:t>1</a:t>
            </a:r>
            <a:r>
              <a:rPr lang="en-US" dirty="0" smtClean="0"/>
              <a:t> </a:t>
            </a:r>
            <a:r>
              <a:rPr lang="en-US" dirty="0" smtClean="0">
                <a:latin typeface="Calibri"/>
              </a:rPr>
              <a:t>a</a:t>
            </a:r>
            <a:r>
              <a:rPr lang="en-US" b="1" baseline="-25000" dirty="0" smtClean="0">
                <a:latin typeface="Calibri"/>
              </a:rPr>
              <a:t>1</a:t>
            </a:r>
            <a:r>
              <a:rPr lang="en-US" dirty="0" smtClean="0"/>
              <a:t> </a:t>
            </a:r>
            <a:r>
              <a:rPr lang="en-US" dirty="0" smtClean="0">
                <a:latin typeface="Calibri"/>
              </a:rPr>
              <a:t>t</a:t>
            </a:r>
            <a:r>
              <a:rPr lang="en-US" b="1" baseline="-25000" dirty="0" smtClean="0">
                <a:latin typeface="Calibri"/>
              </a:rPr>
              <a:t>2</a:t>
            </a:r>
            <a:r>
              <a:rPr lang="en-US" dirty="0" smtClean="0"/>
              <a:t> </a:t>
            </a:r>
            <a:r>
              <a:rPr lang="en-US" dirty="0" smtClean="0">
                <a:latin typeface="Calibri"/>
              </a:rPr>
              <a:t>a</a:t>
            </a:r>
            <a:r>
              <a:rPr lang="en-US" b="1" baseline="-25000" dirty="0" smtClean="0">
                <a:latin typeface="Calibri"/>
              </a:rPr>
              <a:t>2</a:t>
            </a:r>
            <a:r>
              <a:rPr lang="en-US" dirty="0" smtClean="0"/>
              <a:t> … </a:t>
            </a:r>
            <a:r>
              <a:rPr lang="en-US" dirty="0" err="1" smtClean="0">
                <a:latin typeface="Calibri"/>
              </a:rPr>
              <a:t>t</a:t>
            </a:r>
            <a:r>
              <a:rPr lang="en-US" b="1" baseline="-25000" dirty="0" err="1" smtClean="0">
                <a:latin typeface="Calibri"/>
              </a:rPr>
              <a:t>n</a:t>
            </a:r>
            <a:r>
              <a:rPr lang="en-US" dirty="0" smtClean="0"/>
              <a:t> </a:t>
            </a:r>
            <a:r>
              <a:rPr lang="en-US" dirty="0" err="1" smtClean="0">
                <a:latin typeface="Calibri"/>
              </a:rPr>
              <a:t>a</a:t>
            </a:r>
            <a:r>
              <a:rPr lang="en-US" b="1" baseline="-25000" dirty="0" err="1" smtClean="0">
                <a:latin typeface="Calibri"/>
              </a:rPr>
              <a:t>k</a:t>
            </a:r>
            <a:endParaRPr lang="en-US" b="1" baseline="-25000" dirty="0" smtClean="0">
              <a:latin typeface="Calibri"/>
            </a:endParaRPr>
          </a:p>
          <a:p>
            <a:pPr algn="l"/>
            <a:r>
              <a:rPr lang="en-US" dirty="0" smtClean="0"/>
              <a:t>    for some </a:t>
            </a:r>
            <a:r>
              <a:rPr lang="en-US" dirty="0" smtClean="0">
                <a:latin typeface="Calibri"/>
              </a:rPr>
              <a:t>t</a:t>
            </a:r>
            <a:r>
              <a:rPr lang="en-US" b="1" baseline="-25000" dirty="0" smtClean="0">
                <a:latin typeface="Calibri"/>
              </a:rPr>
              <a:t>1</a:t>
            </a:r>
            <a:r>
              <a:rPr lang="en-US" dirty="0" smtClean="0"/>
              <a:t>,…,</a:t>
            </a:r>
            <a:r>
              <a:rPr lang="en-US" dirty="0" err="1" smtClean="0">
                <a:latin typeface="Calibri"/>
              </a:rPr>
              <a:t>t</a:t>
            </a:r>
            <a:r>
              <a:rPr lang="en-US" b="1" baseline="-25000" dirty="0" err="1" smtClean="0">
                <a:latin typeface="Calibri"/>
              </a:rPr>
              <a:t>n</a:t>
            </a:r>
            <a:r>
              <a:rPr lang="en-US" dirty="0" smtClean="0"/>
              <a:t> </a:t>
            </a:r>
            <a:r>
              <a:rPr lang="en-US" dirty="0" smtClean="0">
                <a:latin typeface="cmsy10"/>
              </a:rPr>
              <a:t>2</a:t>
            </a:r>
            <a:r>
              <a:rPr lang="en-US" dirty="0" smtClean="0"/>
              <a:t> </a:t>
            </a:r>
            <a:r>
              <a:rPr lang="en-US" b="1" dirty="0" smtClean="0"/>
              <a:t>R</a:t>
            </a:r>
            <a:r>
              <a:rPr lang="en-US" dirty="0" smtClean="0"/>
              <a:t>. </a:t>
            </a:r>
            <a:endParaRPr lang="en-US" dirty="0"/>
          </a:p>
        </p:txBody>
      </p:sp>
      <p:pic>
        <p:nvPicPr>
          <p:cNvPr id="2051" name="Picture 3"/>
          <p:cNvPicPr>
            <a:picLocks noChangeAspect="1" noChangeArrowheads="1"/>
          </p:cNvPicPr>
          <p:nvPr/>
        </p:nvPicPr>
        <p:blipFill>
          <a:blip r:embed="rId6"/>
          <a:srcRect/>
          <a:stretch>
            <a:fillRect/>
          </a:stretch>
        </p:blipFill>
        <p:spPr bwMode="auto">
          <a:xfrm>
            <a:off x="1219200" y="4267200"/>
            <a:ext cx="7248525" cy="1245146"/>
          </a:xfrm>
          <a:prstGeom prst="rect">
            <a:avLst/>
          </a:prstGeom>
          <a:noFill/>
          <a:ln w="9525">
            <a:noFill/>
            <a:miter lim="800000"/>
            <a:headEnd/>
            <a:tailEnd/>
          </a:ln>
          <a:effectLst/>
        </p:spPr>
      </p:pic>
      <p:pic>
        <p:nvPicPr>
          <p:cNvPr id="2052" name="Picture 4"/>
          <p:cNvPicPr>
            <a:picLocks noChangeAspect="1" noChangeArrowheads="1"/>
          </p:cNvPicPr>
          <p:nvPr/>
        </p:nvPicPr>
        <p:blipFill>
          <a:blip r:embed="rId7"/>
          <a:srcRect/>
          <a:stretch>
            <a:fillRect/>
          </a:stretch>
        </p:blipFill>
        <p:spPr bwMode="auto">
          <a:xfrm>
            <a:off x="1219200" y="5486400"/>
            <a:ext cx="5191125" cy="311078"/>
          </a:xfrm>
          <a:prstGeom prst="rect">
            <a:avLst/>
          </a:prstGeom>
          <a:noFill/>
          <a:ln w="9525">
            <a:noFill/>
            <a:miter lim="800000"/>
            <a:headEnd/>
            <a:tailEnd/>
          </a:ln>
          <a:effectLst/>
        </p:spPr>
      </p:pic>
      <p:sp>
        <p:nvSpPr>
          <p:cNvPr id="12" name="Rectangle 11"/>
          <p:cNvSpPr/>
          <p:nvPr/>
        </p:nvSpPr>
        <p:spPr>
          <a:xfrm>
            <a:off x="1066800" y="4191000"/>
            <a:ext cx="7620000" cy="1905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3" name="Picture 5"/>
          <p:cNvPicPr>
            <a:picLocks noChangeAspect="1" noChangeArrowheads="1"/>
          </p:cNvPicPr>
          <p:nvPr/>
        </p:nvPicPr>
        <p:blipFill>
          <a:blip r:embed="rId8"/>
          <a:srcRect/>
          <a:stretch>
            <a:fillRect/>
          </a:stretch>
        </p:blipFill>
        <p:spPr bwMode="auto">
          <a:xfrm>
            <a:off x="346840" y="1428750"/>
            <a:ext cx="400050" cy="400050"/>
          </a:xfrm>
          <a:prstGeom prst="rect">
            <a:avLst/>
          </a:prstGeom>
          <a:noFill/>
          <a:ln w="9525">
            <a:noFill/>
            <a:miter lim="800000"/>
            <a:headEnd/>
            <a:tailEnd/>
          </a:ln>
          <a:effectLst/>
        </p:spPr>
      </p:pic>
      <p:sp>
        <p:nvSpPr>
          <p:cNvPr id="13" name="Slide Number Placeholder 12"/>
          <p:cNvSpPr>
            <a:spLocks noGrp="1"/>
          </p:cNvSpPr>
          <p:nvPr>
            <p:ph type="sldNum" sz="quarter" idx="11"/>
          </p:nvPr>
        </p:nvSpPr>
        <p:spPr/>
        <p:txBody>
          <a:bodyPr/>
          <a:lstStyle/>
          <a:p>
            <a:r>
              <a:rPr lang="en-GB" smtClean="0"/>
              <a:t>Kim Larsen [</a:t>
            </a:r>
            <a:fld id="{3C55F532-70EC-4BB0-8F7B-D5093D26A9F4}" type="slidenum">
              <a:rPr lang="en-GB" smtClean="0"/>
              <a:pPr/>
              <a:t>29</a:t>
            </a:fld>
            <a:r>
              <a:rPr lang="en-GB" smtClean="0"/>
              <a:t>]</a:t>
            </a:r>
            <a:endParaRPr lang="en-GB" dirty="0"/>
          </a:p>
        </p:txBody>
      </p:sp>
      <p:sp>
        <p:nvSpPr>
          <p:cNvPr id="14" name="Footer Placeholder 13"/>
          <p:cNvSpPr>
            <a:spLocks noGrp="1"/>
          </p:cNvSpPr>
          <p:nvPr>
            <p:ph type="ftr" sz="quarter" idx="10"/>
          </p:nvPr>
        </p:nvSpPr>
        <p:spPr/>
        <p:txBody>
          <a:bodyPr/>
          <a:lstStyle/>
          <a:p>
            <a:r>
              <a:rPr lang="en-US" smtClean="0"/>
              <a:t>AVACS Autumn School 2015</a:t>
            </a:r>
            <a:endParaRPr lang="en-GB" dirty="0"/>
          </a:p>
        </p:txBody>
      </p:sp>
      <p:sp>
        <p:nvSpPr>
          <p:cNvPr id="15" name="TextBox 14"/>
          <p:cNvSpPr txBox="1"/>
          <p:nvPr/>
        </p:nvSpPr>
        <p:spPr>
          <a:xfrm>
            <a:off x="5719321" y="1124700"/>
            <a:ext cx="3256020" cy="1200329"/>
          </a:xfrm>
          <a:prstGeom prst="rect">
            <a:avLst/>
          </a:prstGeom>
          <a:noFill/>
          <a:ln w="28575">
            <a:solidFill>
              <a:schemeClr val="tx1"/>
            </a:solidFill>
          </a:ln>
        </p:spPr>
        <p:txBody>
          <a:bodyPr wrap="none" rtlCol="0">
            <a:spAutoFit/>
          </a:bodyPr>
          <a:lstStyle/>
          <a:p>
            <a:pPr marL="285750" indent="-285750" algn="l">
              <a:buFont typeface="Arial" panose="020B0604020202020204" pitchFamily="34" charset="0"/>
              <a:buChar char="•"/>
            </a:pPr>
            <a:r>
              <a:rPr lang="en-US" dirty="0" smtClean="0"/>
              <a:t>Delay Density Function</a:t>
            </a:r>
          </a:p>
          <a:p>
            <a:pPr algn="l"/>
            <a:r>
              <a:rPr lang="en-US" dirty="0" smtClean="0"/>
              <a:t>	 </a:t>
            </a:r>
            <a:r>
              <a:rPr lang="en-US" dirty="0" smtClean="0">
                <a:latin typeface="cmmi10"/>
              </a:rPr>
              <a:t>¹</a:t>
            </a:r>
            <a:r>
              <a:rPr lang="en-US" baseline="-25000" dirty="0" smtClean="0"/>
              <a:t>s</a:t>
            </a:r>
            <a:r>
              <a:rPr lang="en-US" dirty="0" smtClean="0"/>
              <a:t>: </a:t>
            </a:r>
            <a:r>
              <a:rPr lang="en-US" b="1" dirty="0" smtClean="0"/>
              <a:t>R</a:t>
            </a:r>
            <a:r>
              <a:rPr lang="en-US" b="1" dirty="0" smtClean="0">
                <a:latin typeface="cmsy10"/>
              </a:rPr>
              <a:t>!</a:t>
            </a:r>
            <a:r>
              <a:rPr lang="en-US" dirty="0" smtClean="0"/>
              <a:t> </a:t>
            </a:r>
            <a:r>
              <a:rPr lang="en-US" b="1" dirty="0" smtClean="0"/>
              <a:t>R</a:t>
            </a:r>
          </a:p>
          <a:p>
            <a:pPr marL="285750" indent="-285750" algn="l">
              <a:buFont typeface="Arial" panose="020B0604020202020204" pitchFamily="34" charset="0"/>
              <a:buChar char="•"/>
            </a:pPr>
            <a:r>
              <a:rPr lang="en-US" dirty="0" smtClean="0"/>
              <a:t>Output Probability Function</a:t>
            </a:r>
          </a:p>
          <a:p>
            <a:pPr algn="l"/>
            <a:r>
              <a:rPr lang="en-US" dirty="0" smtClean="0"/>
              <a:t>	</a:t>
            </a:r>
            <a:r>
              <a:rPr lang="en-US" dirty="0" smtClean="0">
                <a:latin typeface="cmmi10"/>
              </a:rPr>
              <a:t>°</a:t>
            </a:r>
            <a:r>
              <a:rPr lang="en-US" baseline="-25000" dirty="0" smtClean="0">
                <a:latin typeface="cmmi10"/>
              </a:rPr>
              <a:t>s</a:t>
            </a:r>
            <a:r>
              <a:rPr lang="en-US" dirty="0" smtClean="0"/>
              <a:t>: </a:t>
            </a:r>
            <a:r>
              <a:rPr lang="en-US" dirty="0" smtClean="0">
                <a:latin typeface="cmmi10"/>
              </a:rPr>
              <a:t>§</a:t>
            </a:r>
            <a:r>
              <a:rPr lang="en-US" baseline="-25000" dirty="0" smtClean="0">
                <a:latin typeface="cmmi10"/>
              </a:rPr>
              <a:t>o</a:t>
            </a:r>
            <a:r>
              <a:rPr lang="en-US" dirty="0" smtClean="0">
                <a:latin typeface="cmsy10"/>
              </a:rPr>
              <a:t>!</a:t>
            </a:r>
            <a:r>
              <a:rPr lang="en-US" dirty="0" smtClean="0"/>
              <a:t> [0,1]</a:t>
            </a:r>
            <a:endParaRPr lang="en-US" dirty="0"/>
          </a:p>
        </p:txBody>
      </p:sp>
    </p:spTree>
    <p:extLst>
      <p:ext uri="{BB962C8B-B14F-4D97-AF65-F5344CB8AC3E}">
        <p14:creationId xmlns:p14="http://schemas.microsoft.com/office/powerpoint/2010/main" val="85910307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Computer Science to                 </a:t>
            </a:r>
            <a:br>
              <a:rPr lang="en-US" dirty="0" smtClean="0"/>
            </a:br>
            <a:r>
              <a:rPr lang="en-US" dirty="0" smtClean="0"/>
              <a:t>		Cyber Physical Systems</a:t>
            </a:r>
            <a:endParaRPr lang="en-US" dirty="0"/>
          </a:p>
        </p:txBody>
      </p:sp>
      <p:sp>
        <p:nvSpPr>
          <p:cNvPr id="3" name="Footer Placeholder 2"/>
          <p:cNvSpPr>
            <a:spLocks noGrp="1"/>
          </p:cNvSpPr>
          <p:nvPr>
            <p:ph type="ftr" sz="quarter" idx="10"/>
          </p:nvPr>
        </p:nvSpPr>
        <p:spPr/>
        <p:txBody>
          <a:bodyPr/>
          <a:lstStyle/>
          <a:p>
            <a:r>
              <a:rPr lang="en-GB" smtClean="0"/>
              <a:t>AVACS Final Colloquium</a:t>
            </a:r>
            <a:endParaRPr lang="en-GB"/>
          </a:p>
        </p:txBody>
      </p:sp>
      <p:pic>
        <p:nvPicPr>
          <p:cNvPr id="2050" name="Picture 2"/>
          <p:cNvPicPr>
            <a:picLocks noChangeAspect="1" noChangeArrowheads="1"/>
          </p:cNvPicPr>
          <p:nvPr/>
        </p:nvPicPr>
        <p:blipFill>
          <a:blip r:embed="rId3"/>
          <a:srcRect/>
          <a:stretch>
            <a:fillRect/>
          </a:stretch>
        </p:blipFill>
        <p:spPr bwMode="auto">
          <a:xfrm>
            <a:off x="457199" y="1295400"/>
            <a:ext cx="2998381" cy="2743200"/>
          </a:xfrm>
          <a:prstGeom prst="rect">
            <a:avLst/>
          </a:prstGeom>
          <a:noFill/>
          <a:ln w="9525">
            <a:noFill/>
            <a:miter lim="800000"/>
            <a:headEnd/>
            <a:tailEnd/>
          </a:ln>
          <a:effectLst>
            <a:glow rad="139700">
              <a:schemeClr val="accent4">
                <a:satMod val="175000"/>
                <a:alpha val="40000"/>
              </a:schemeClr>
            </a:glow>
          </a:effectLst>
        </p:spPr>
      </p:pic>
      <p:pic>
        <p:nvPicPr>
          <p:cNvPr id="2051" name="Picture 3"/>
          <p:cNvPicPr>
            <a:picLocks noChangeAspect="1" noChangeArrowheads="1"/>
          </p:cNvPicPr>
          <p:nvPr/>
        </p:nvPicPr>
        <p:blipFill>
          <a:blip r:embed="rId4"/>
          <a:srcRect/>
          <a:stretch>
            <a:fillRect/>
          </a:stretch>
        </p:blipFill>
        <p:spPr bwMode="auto">
          <a:xfrm>
            <a:off x="3688685" y="1295400"/>
            <a:ext cx="3188225" cy="2279581"/>
          </a:xfrm>
          <a:prstGeom prst="rect">
            <a:avLst/>
          </a:prstGeom>
          <a:noFill/>
          <a:ln w="9525">
            <a:noFill/>
            <a:miter lim="800000"/>
            <a:headEnd/>
            <a:tailEnd/>
          </a:ln>
          <a:effectLst/>
        </p:spPr>
      </p:pic>
      <p:pic>
        <p:nvPicPr>
          <p:cNvPr id="15" name="Picture 4"/>
          <p:cNvPicPr>
            <a:picLocks noChangeAspect="1" noChangeArrowheads="1"/>
          </p:cNvPicPr>
          <p:nvPr/>
        </p:nvPicPr>
        <p:blipFill>
          <a:blip r:embed="rId5"/>
          <a:srcRect/>
          <a:stretch>
            <a:fillRect/>
          </a:stretch>
        </p:blipFill>
        <p:spPr bwMode="auto">
          <a:xfrm>
            <a:off x="457200" y="4191000"/>
            <a:ext cx="2895600" cy="1980079"/>
          </a:xfrm>
          <a:prstGeom prst="rect">
            <a:avLst/>
          </a:prstGeom>
          <a:noFill/>
          <a:ln w="9525" cap="flat" cmpd="sng" algn="ctr">
            <a:noFill/>
            <a:prstDash val="solid"/>
            <a:miter lim="800000"/>
            <a:headEnd type="none" w="med" len="med"/>
            <a:tailEnd type="none" w="med" len="med"/>
          </a:ln>
          <a:effectLst/>
        </p:spPr>
      </p:pic>
      <p:pic>
        <p:nvPicPr>
          <p:cNvPr id="6146" name="Picture 2"/>
          <p:cNvPicPr>
            <a:picLocks noChangeAspect="1" noChangeArrowheads="1"/>
          </p:cNvPicPr>
          <p:nvPr/>
        </p:nvPicPr>
        <p:blipFill>
          <a:blip r:embed="rId6"/>
          <a:srcRect l="22778" t="23111" r="60555" b="52889"/>
          <a:stretch>
            <a:fillRect/>
          </a:stretch>
        </p:blipFill>
        <p:spPr bwMode="auto">
          <a:xfrm>
            <a:off x="3688685" y="4098355"/>
            <a:ext cx="2286000" cy="20574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7"/>
          <a:srcRect l="58889" t="23333" r="23889" b="52667"/>
          <a:stretch>
            <a:fillRect/>
          </a:stretch>
        </p:blipFill>
        <p:spPr bwMode="auto">
          <a:xfrm>
            <a:off x="6664986" y="4038600"/>
            <a:ext cx="2362200" cy="2057400"/>
          </a:xfrm>
          <a:prstGeom prst="rect">
            <a:avLst/>
          </a:prstGeom>
          <a:noFill/>
          <a:ln w="9525">
            <a:noFill/>
            <a:miter lim="800000"/>
            <a:headEnd/>
            <a:tailEnd/>
          </a:ln>
          <a:effectLst/>
        </p:spPr>
      </p:pic>
      <p:sp>
        <p:nvSpPr>
          <p:cNvPr id="5" name="Slide Number Placeholder 4"/>
          <p:cNvSpPr>
            <a:spLocks noGrp="1"/>
          </p:cNvSpPr>
          <p:nvPr>
            <p:ph type="sldNum" sz="quarter" idx="11"/>
          </p:nvPr>
        </p:nvSpPr>
        <p:spPr/>
        <p:txBody>
          <a:bodyPr/>
          <a:lstStyle/>
          <a:p>
            <a:r>
              <a:rPr lang="en-GB" smtClean="0"/>
              <a:t>Kim Larsen [</a:t>
            </a:r>
            <a:fld id="{3C55F532-70EC-4BB0-8F7B-D5093D26A9F4}" type="slidenum">
              <a:rPr lang="en-GB" smtClean="0"/>
              <a:pPr/>
              <a:t>3</a:t>
            </a:fld>
            <a:r>
              <a:rPr lang="en-GB" smtClean="0"/>
              <a:t>]</a:t>
            </a:r>
            <a:endParaRPr lang="en-GB" dirty="0"/>
          </a:p>
        </p:txBody>
      </p:sp>
      <p:pic>
        <p:nvPicPr>
          <p:cNvPr id="11" name="Picture 2" descr="http://www.djc.com/blogs/BuildingGreen/wp-content/uploads/2011/02/smart-gri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5580" y="4120290"/>
            <a:ext cx="292311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a:blip r:embed="rId9"/>
          <a:srcRect/>
          <a:stretch>
            <a:fillRect/>
          </a:stretch>
        </p:blipFill>
        <p:spPr bwMode="auto">
          <a:xfrm>
            <a:off x="7051819" y="1379276"/>
            <a:ext cx="1951860" cy="2013684"/>
          </a:xfrm>
          <a:prstGeom prst="rect">
            <a:avLst/>
          </a:prstGeom>
          <a:noFill/>
          <a:ln w="9525">
            <a:noFill/>
            <a:miter lim="800000"/>
            <a:headEnd/>
            <a:tailEnd/>
          </a:ln>
          <a:effectLst/>
        </p:spPr>
      </p:pic>
      <p:sp>
        <p:nvSpPr>
          <p:cNvPr id="14" name="TextBox 13"/>
          <p:cNvSpPr txBox="1"/>
          <p:nvPr/>
        </p:nvSpPr>
        <p:spPr>
          <a:xfrm>
            <a:off x="266950" y="1610788"/>
            <a:ext cx="4115229" cy="3662541"/>
          </a:xfrm>
          <a:prstGeom prst="rect">
            <a:avLst/>
          </a:prstGeom>
          <a:solidFill>
            <a:schemeClr val="bg2">
              <a:lumMod val="40000"/>
              <a:lumOff val="60000"/>
            </a:schemeClr>
          </a:solidFill>
          <a:effectLst>
            <a:glow rad="228600">
              <a:schemeClr val="accent4">
                <a:satMod val="175000"/>
                <a:alpha val="40000"/>
              </a:schemeClr>
            </a:glow>
          </a:effectLst>
        </p:spPr>
        <p:txBody>
          <a:bodyPr wrap="none" rtlCol="0">
            <a:spAutoFit/>
          </a:bodyPr>
          <a:lstStyle/>
          <a:p>
            <a:r>
              <a:rPr lang="en-US" sz="3200" b="1" dirty="0" smtClean="0"/>
              <a:t>New Foundation</a:t>
            </a:r>
          </a:p>
          <a:p>
            <a:endParaRPr lang="en-US" dirty="0" smtClean="0"/>
          </a:p>
          <a:p>
            <a:r>
              <a:rPr lang="en-US" sz="2400" dirty="0" smtClean="0"/>
              <a:t>Discrete Models</a:t>
            </a:r>
          </a:p>
          <a:p>
            <a:r>
              <a:rPr lang="en-US" sz="2400" dirty="0" smtClean="0">
                <a:solidFill>
                  <a:srgbClr val="006600"/>
                </a:solidFill>
              </a:rPr>
              <a:t>(Boolean </a:t>
            </a:r>
            <a:r>
              <a:rPr lang="en-US" sz="2400" dirty="0">
                <a:solidFill>
                  <a:srgbClr val="006600"/>
                </a:solidFill>
              </a:rPr>
              <a:t>c</a:t>
            </a:r>
            <a:r>
              <a:rPr lang="en-US" sz="2400" dirty="0" smtClean="0">
                <a:solidFill>
                  <a:srgbClr val="006600"/>
                </a:solidFill>
              </a:rPr>
              <a:t>orrectness)</a:t>
            </a:r>
          </a:p>
          <a:p>
            <a:r>
              <a:rPr lang="en-US" sz="2400" dirty="0" smtClean="0">
                <a:sym typeface="Wingdings" pitchFamily="2" charset="2"/>
              </a:rPr>
              <a:t></a:t>
            </a:r>
          </a:p>
          <a:p>
            <a:r>
              <a:rPr lang="en-US" sz="2400" dirty="0" err="1" smtClean="0">
                <a:sym typeface="Wingdings" pitchFamily="2" charset="2"/>
              </a:rPr>
              <a:t>Quantitive</a:t>
            </a:r>
            <a:r>
              <a:rPr lang="en-US" sz="2400" dirty="0" smtClean="0">
                <a:sym typeface="Wingdings" pitchFamily="2" charset="2"/>
              </a:rPr>
              <a:t> Models</a:t>
            </a:r>
          </a:p>
          <a:p>
            <a:r>
              <a:rPr lang="en-US" dirty="0" smtClean="0">
                <a:sym typeface="Wingdings" pitchFamily="2" charset="2"/>
              </a:rPr>
              <a:t>(time, resources,</a:t>
            </a:r>
          </a:p>
          <a:p>
            <a:r>
              <a:rPr lang="en-US" dirty="0">
                <a:sym typeface="Wingdings" pitchFamily="2" charset="2"/>
              </a:rPr>
              <a:t>p</a:t>
            </a:r>
            <a:r>
              <a:rPr lang="en-US" dirty="0" smtClean="0">
                <a:sym typeface="Wingdings" pitchFamily="2" charset="2"/>
              </a:rPr>
              <a:t>robabilistic, stochastic,</a:t>
            </a:r>
          </a:p>
          <a:p>
            <a:r>
              <a:rPr lang="en-US" dirty="0" smtClean="0">
                <a:sym typeface="Wingdings" pitchFamily="2" charset="2"/>
              </a:rPr>
              <a:t>continuous,..)</a:t>
            </a:r>
          </a:p>
          <a:p>
            <a:r>
              <a:rPr lang="en-US" sz="2400" dirty="0" smtClean="0">
                <a:sym typeface="Wingdings" pitchFamily="2" charset="2"/>
              </a:rPr>
              <a:t> </a:t>
            </a:r>
            <a:r>
              <a:rPr lang="en-US" sz="2400" dirty="0" smtClean="0">
                <a:solidFill>
                  <a:srgbClr val="006600"/>
                </a:solidFill>
                <a:sym typeface="Wingdings" pitchFamily="2" charset="2"/>
              </a:rPr>
              <a:t>(Quantitative correctness)</a:t>
            </a:r>
            <a:endParaRPr lang="en-US" sz="2400" dirty="0">
              <a:solidFill>
                <a:srgbClr val="006600"/>
              </a:solidFill>
            </a:endParaRPr>
          </a:p>
        </p:txBody>
      </p:sp>
      <p:sp>
        <p:nvSpPr>
          <p:cNvPr id="16" name="TextBox 15"/>
          <p:cNvSpPr txBox="1"/>
          <p:nvPr/>
        </p:nvSpPr>
        <p:spPr>
          <a:xfrm>
            <a:off x="5061143" y="4293087"/>
            <a:ext cx="3616696" cy="769441"/>
          </a:xfrm>
          <a:prstGeom prst="rect">
            <a:avLst/>
          </a:prstGeom>
          <a:solidFill>
            <a:srgbClr val="CCECFF"/>
          </a:solidFill>
          <a:effectLst>
            <a:glow rad="228600">
              <a:schemeClr val="accent4">
                <a:satMod val="175000"/>
                <a:alpha val="40000"/>
              </a:schemeClr>
            </a:glow>
          </a:effectLst>
        </p:spPr>
        <p:txBody>
          <a:bodyPr wrap="none" rtlCol="0">
            <a:spAutoFit/>
          </a:bodyPr>
          <a:lstStyle/>
          <a:p>
            <a:r>
              <a:rPr lang="da-DK" sz="4400" dirty="0" err="1" smtClean="0">
                <a:latin typeface="+mn-lt"/>
              </a:rPr>
              <a:t>Stochasticity</a:t>
            </a:r>
            <a:endParaRPr lang="da-DK" sz="4400" dirty="0" smtClean="0">
              <a:latin typeface="+mn-lt"/>
            </a:endParaRPr>
          </a:p>
        </p:txBody>
      </p:sp>
      <p:sp>
        <p:nvSpPr>
          <p:cNvPr id="17" name="TextBox 16"/>
          <p:cNvSpPr txBox="1"/>
          <p:nvPr/>
        </p:nvSpPr>
        <p:spPr>
          <a:xfrm>
            <a:off x="6066646" y="2083637"/>
            <a:ext cx="2871299" cy="769441"/>
          </a:xfrm>
          <a:prstGeom prst="rect">
            <a:avLst/>
          </a:prstGeom>
          <a:solidFill>
            <a:srgbClr val="CCECFF"/>
          </a:solidFill>
          <a:effectLst>
            <a:glow rad="228600">
              <a:schemeClr val="accent4">
                <a:satMod val="175000"/>
                <a:alpha val="40000"/>
              </a:schemeClr>
            </a:glow>
          </a:effectLst>
        </p:spPr>
        <p:txBody>
          <a:bodyPr wrap="none" rtlCol="0">
            <a:spAutoFit/>
          </a:bodyPr>
          <a:lstStyle/>
          <a:p>
            <a:r>
              <a:rPr lang="da-DK" sz="4400" dirty="0" smtClean="0">
                <a:latin typeface="+mn-lt"/>
              </a:rPr>
              <a:t>Real Time</a:t>
            </a:r>
          </a:p>
        </p:txBody>
      </p:sp>
      <p:sp>
        <p:nvSpPr>
          <p:cNvPr id="18" name="TextBox 17"/>
          <p:cNvSpPr txBox="1"/>
          <p:nvPr/>
        </p:nvSpPr>
        <p:spPr>
          <a:xfrm>
            <a:off x="4648200" y="3135211"/>
            <a:ext cx="2959465" cy="769441"/>
          </a:xfrm>
          <a:prstGeom prst="rect">
            <a:avLst/>
          </a:prstGeom>
          <a:solidFill>
            <a:srgbClr val="CCECFF"/>
          </a:solidFill>
          <a:effectLst>
            <a:glow rad="228600">
              <a:schemeClr val="accent4">
                <a:satMod val="175000"/>
                <a:alpha val="40000"/>
              </a:schemeClr>
            </a:glow>
          </a:effectLst>
        </p:spPr>
        <p:txBody>
          <a:bodyPr wrap="none" rtlCol="0">
            <a:spAutoFit/>
          </a:bodyPr>
          <a:lstStyle/>
          <a:p>
            <a:r>
              <a:rPr lang="da-DK" sz="4400" dirty="0" smtClean="0">
                <a:latin typeface="+mn-lt"/>
              </a:rPr>
              <a:t>Resources</a:t>
            </a:r>
          </a:p>
        </p:txBody>
      </p:sp>
      <p:sp>
        <p:nvSpPr>
          <p:cNvPr id="19" name="TextBox 18"/>
          <p:cNvSpPr txBox="1"/>
          <p:nvPr/>
        </p:nvSpPr>
        <p:spPr>
          <a:xfrm>
            <a:off x="6031390" y="5506056"/>
            <a:ext cx="2356735" cy="769441"/>
          </a:xfrm>
          <a:prstGeom prst="rect">
            <a:avLst/>
          </a:prstGeom>
          <a:solidFill>
            <a:srgbClr val="CCECFF"/>
          </a:solidFill>
          <a:effectLst>
            <a:glow rad="228600">
              <a:schemeClr val="accent4">
                <a:satMod val="175000"/>
                <a:alpha val="40000"/>
              </a:schemeClr>
            </a:glow>
          </a:effectLst>
        </p:spPr>
        <p:txBody>
          <a:bodyPr wrap="none" rtlCol="0">
            <a:spAutoFit/>
          </a:bodyPr>
          <a:lstStyle/>
          <a:p>
            <a:r>
              <a:rPr lang="da-DK" sz="4400" dirty="0" smtClean="0">
                <a:latin typeface="+mn-lt"/>
              </a:rPr>
              <a:t> Hybrid </a:t>
            </a:r>
          </a:p>
        </p:txBody>
      </p:sp>
      <p:sp>
        <p:nvSpPr>
          <p:cNvPr id="21" name="TextBox 20"/>
          <p:cNvSpPr txBox="1"/>
          <p:nvPr/>
        </p:nvSpPr>
        <p:spPr>
          <a:xfrm>
            <a:off x="5418194" y="1135559"/>
            <a:ext cx="2417650" cy="769441"/>
          </a:xfrm>
          <a:prstGeom prst="rect">
            <a:avLst/>
          </a:prstGeom>
          <a:solidFill>
            <a:srgbClr val="CCECFF"/>
          </a:solidFill>
          <a:effectLst>
            <a:glow rad="228600">
              <a:schemeClr val="accent4">
                <a:satMod val="175000"/>
                <a:alpha val="40000"/>
              </a:schemeClr>
            </a:glow>
          </a:effectLst>
        </p:spPr>
        <p:txBody>
          <a:bodyPr wrap="none" rtlCol="0">
            <a:spAutoFit/>
          </a:bodyPr>
          <a:lstStyle/>
          <a:p>
            <a:r>
              <a:rPr lang="da-DK" sz="4400" dirty="0" err="1" smtClean="0">
                <a:latin typeface="+mn-lt"/>
              </a:rPr>
              <a:t>Discrete</a:t>
            </a:r>
            <a:endParaRPr lang="da-DK" sz="4400" dirty="0" smtClean="0">
              <a:latin typeface="+mn-lt"/>
            </a:endParaRPr>
          </a:p>
        </p:txBody>
      </p:sp>
    </p:spTree>
    <p:extLst>
      <p:ext uri="{BB962C8B-B14F-4D97-AF65-F5344CB8AC3E}">
        <p14:creationId xmlns:p14="http://schemas.microsoft.com/office/powerpoint/2010/main" val="16080989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Beyond Uniform / Exponential Dist. </a:t>
            </a:r>
            <a:endParaRPr lang="en-US" dirty="0"/>
          </a:p>
        </p:txBody>
      </p:sp>
      <p:sp>
        <p:nvSpPr>
          <p:cNvPr id="3" name="Footer Placeholder 2"/>
          <p:cNvSpPr>
            <a:spLocks noGrp="1"/>
          </p:cNvSpPr>
          <p:nvPr>
            <p:ph type="ftr" sz="quarter" idx="10"/>
          </p:nvPr>
        </p:nvSpPr>
        <p:spPr/>
        <p:txBody>
          <a:bodyPr/>
          <a:lstStyle/>
          <a:p>
            <a:r>
              <a:rPr lang="en-US" smtClean="0"/>
              <a:t>AVACS Autumn School 2015</a:t>
            </a:r>
            <a:endParaRPr lang="en-GB" dirty="0"/>
          </a:p>
        </p:txBody>
      </p:sp>
      <p:sp>
        <p:nvSpPr>
          <p:cNvPr id="4" name="Slide Number Placeholder 3"/>
          <p:cNvSpPr>
            <a:spLocks noGrp="1"/>
          </p:cNvSpPr>
          <p:nvPr>
            <p:ph type="sldNum" sz="quarter" idx="11"/>
          </p:nvPr>
        </p:nvSpPr>
        <p:spPr/>
        <p:txBody>
          <a:bodyPr/>
          <a:lstStyle/>
          <a:p>
            <a:r>
              <a:rPr lang="en-GB" smtClean="0"/>
              <a:t>Kim Larsen [</a:t>
            </a:r>
            <a:fld id="{3C55F532-70EC-4BB0-8F7B-D5093D26A9F4}" type="slidenum">
              <a:rPr lang="en-GB" smtClean="0"/>
              <a:pPr/>
              <a:t>30</a:t>
            </a:fld>
            <a:r>
              <a:rPr lang="en-GB" smtClean="0"/>
              <a:t>]</a:t>
            </a:r>
            <a:endParaRPr lang="en-GB" dirty="0"/>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795" t="38704" r="9042" b="34862"/>
          <a:stretch/>
        </p:blipFill>
        <p:spPr bwMode="auto">
          <a:xfrm>
            <a:off x="821404" y="1449666"/>
            <a:ext cx="3320847" cy="703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573" t="19117" r="2303" b="13345"/>
          <a:stretch/>
        </p:blipFill>
        <p:spPr bwMode="auto">
          <a:xfrm>
            <a:off x="117020" y="2584090"/>
            <a:ext cx="3934304" cy="179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509" t="19117" r="8352" b="14267"/>
          <a:stretch/>
        </p:blipFill>
        <p:spPr bwMode="auto">
          <a:xfrm>
            <a:off x="1759566" y="4215718"/>
            <a:ext cx="2846441" cy="1772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6785" y="1093187"/>
            <a:ext cx="2243020" cy="1495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6785" y="2737710"/>
            <a:ext cx="2256846" cy="1504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9682" y="4406838"/>
            <a:ext cx="2220123" cy="148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953110" y="2328531"/>
            <a:ext cx="2052665" cy="2308324"/>
          </a:xfrm>
          <a:prstGeom prst="rect">
            <a:avLst/>
          </a:prstGeom>
          <a:solidFill>
            <a:schemeClr val="bg1">
              <a:lumMod val="85000"/>
            </a:schemeClr>
          </a:solidFill>
        </p:spPr>
        <p:txBody>
          <a:bodyPr wrap="square" rtlCol="0">
            <a:spAutoFit/>
          </a:bodyPr>
          <a:lstStyle/>
          <a:p>
            <a:r>
              <a:rPr lang="en-US" dirty="0" smtClean="0">
                <a:latin typeface="+mn-lt"/>
              </a:rPr>
              <a:t>Includes all Phase-Type</a:t>
            </a:r>
          </a:p>
          <a:p>
            <a:r>
              <a:rPr lang="en-US" dirty="0" smtClean="0">
                <a:latin typeface="+mn-lt"/>
              </a:rPr>
              <a:t>Distributions.</a:t>
            </a:r>
          </a:p>
          <a:p>
            <a:endParaRPr lang="en-US" dirty="0">
              <a:latin typeface="+mn-lt"/>
            </a:endParaRPr>
          </a:p>
          <a:p>
            <a:r>
              <a:rPr lang="en-US" dirty="0" smtClean="0">
                <a:latin typeface="+mn-lt"/>
              </a:rPr>
              <a:t>Can encode any distribution </a:t>
            </a:r>
            <a:r>
              <a:rPr lang="en-US" dirty="0"/>
              <a:t>with</a:t>
            </a:r>
          </a:p>
          <a:p>
            <a:r>
              <a:rPr lang="en-US" dirty="0"/>
              <a:t>a</a:t>
            </a:r>
            <a:r>
              <a:rPr lang="en-US" dirty="0" smtClean="0"/>
              <a:t>rbitrary precision.</a:t>
            </a:r>
            <a:endParaRPr lang="en-US" dirty="0"/>
          </a:p>
        </p:txBody>
      </p:sp>
    </p:spTree>
    <p:extLst>
      <p:ext uri="{BB962C8B-B14F-4D97-AF65-F5344CB8AC3E}">
        <p14:creationId xmlns:p14="http://schemas.microsoft.com/office/powerpoint/2010/main" val="37149965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74" name="Rectangle 66573"/>
          <p:cNvSpPr/>
          <p:nvPr/>
        </p:nvSpPr>
        <p:spPr bwMode="auto">
          <a:xfrm>
            <a:off x="3189420" y="1201510"/>
            <a:ext cx="4262955" cy="4070930"/>
          </a:xfrm>
          <a:prstGeom prst="rect">
            <a:avLst/>
          </a:prstGeom>
          <a:solidFill>
            <a:schemeClr val="bg2">
              <a:lumMod val="20000"/>
              <a:lumOff val="80000"/>
            </a:schemeClr>
          </a:solidFill>
          <a:ln w="38100" cap="flat" cmpd="sng" algn="ctr">
            <a:solidFill>
              <a:schemeClr val="bg2"/>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l"/>
            <a:endParaRPr lang="da-DK" dirty="0" smtClean="0">
              <a:latin typeface="Tahoma" charset="0"/>
              <a:ea typeface="ＭＳ Ｐゴシック" charset="0"/>
            </a:endParaRPr>
          </a:p>
        </p:txBody>
      </p:sp>
      <p:sp>
        <p:nvSpPr>
          <p:cNvPr id="2" name="Title 1"/>
          <p:cNvSpPr>
            <a:spLocks noGrp="1"/>
          </p:cNvSpPr>
          <p:nvPr>
            <p:ph type="title"/>
          </p:nvPr>
        </p:nvSpPr>
        <p:spPr>
          <a:xfrm>
            <a:off x="380999" y="133350"/>
            <a:ext cx="8530765" cy="762000"/>
          </a:xfrm>
        </p:spPr>
        <p:txBody>
          <a:bodyPr/>
          <a:lstStyle/>
          <a:p>
            <a:r>
              <a:rPr lang="da-DK" dirty="0" smtClean="0"/>
              <a:t>Statistical Model </a:t>
            </a:r>
            <a:r>
              <a:rPr lang="da-DK" dirty="0" err="1" smtClean="0"/>
              <a:t>Checking</a:t>
            </a:r>
            <a:endParaRPr lang="da-DK" sz="2400" dirty="0"/>
          </a:p>
        </p:txBody>
      </p:sp>
      <p:sp>
        <p:nvSpPr>
          <p:cNvPr id="8" name="Rounded Rectangle 7"/>
          <p:cNvSpPr/>
          <p:nvPr/>
        </p:nvSpPr>
        <p:spPr bwMode="auto">
          <a:xfrm>
            <a:off x="3675254" y="1316725"/>
            <a:ext cx="1997060" cy="960125"/>
          </a:xfrm>
          <a:prstGeom prst="roundRect">
            <a:avLst/>
          </a:prstGeom>
          <a:solidFill>
            <a:srgbClr val="CCECFF"/>
          </a:solidFill>
          <a:ln w="28575" cap="flat" cmpd="sng" algn="ctr">
            <a:solidFill>
              <a:schemeClr val="bg2"/>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l"/>
            <a:endParaRPr lang="da-DK" dirty="0" smtClean="0">
              <a:latin typeface="Tahoma" charset="0"/>
              <a:ea typeface="ＭＳ Ｐゴシック" charset="0"/>
            </a:endParaRPr>
          </a:p>
        </p:txBody>
      </p:sp>
      <p:sp>
        <p:nvSpPr>
          <p:cNvPr id="12" name="Rounded Rectangle 11"/>
          <p:cNvSpPr/>
          <p:nvPr/>
        </p:nvSpPr>
        <p:spPr bwMode="auto">
          <a:xfrm>
            <a:off x="3675254" y="2776115"/>
            <a:ext cx="1997060" cy="960125"/>
          </a:xfrm>
          <a:prstGeom prst="roundRect">
            <a:avLst/>
          </a:prstGeom>
          <a:solidFill>
            <a:srgbClr val="CCECFF"/>
          </a:solidFill>
          <a:ln w="28575" cap="flat" cmpd="sng" algn="ctr">
            <a:solidFill>
              <a:schemeClr val="bg2"/>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l"/>
            <a:endParaRPr lang="da-DK" dirty="0" smtClean="0">
              <a:latin typeface="Tahoma" charset="0"/>
              <a:ea typeface="ＭＳ Ｐゴシック" charset="0"/>
            </a:endParaRPr>
          </a:p>
        </p:txBody>
      </p:sp>
      <p:sp>
        <p:nvSpPr>
          <p:cNvPr id="13" name="Rounded Rectangle 12"/>
          <p:cNvSpPr/>
          <p:nvPr/>
        </p:nvSpPr>
        <p:spPr bwMode="auto">
          <a:xfrm>
            <a:off x="3675254" y="4197100"/>
            <a:ext cx="1997060" cy="960125"/>
          </a:xfrm>
          <a:prstGeom prst="roundRect">
            <a:avLst/>
          </a:prstGeom>
          <a:solidFill>
            <a:srgbClr val="CCECFF"/>
          </a:solidFill>
          <a:ln w="28575" cap="flat" cmpd="sng" algn="ctr">
            <a:solidFill>
              <a:schemeClr val="bg2"/>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l"/>
            <a:endParaRPr lang="da-DK" dirty="0" smtClean="0">
              <a:latin typeface="Tahoma" charset="0"/>
              <a:ea typeface="ＭＳ Ｐゴシック" charset="0"/>
            </a:endParaRPr>
          </a:p>
        </p:txBody>
      </p:sp>
      <p:cxnSp>
        <p:nvCxnSpPr>
          <p:cNvPr id="14" name="Straight Arrow Connector 13"/>
          <p:cNvCxnSpPr>
            <a:stCxn id="8" idx="2"/>
            <a:endCxn id="12" idx="0"/>
          </p:cNvCxnSpPr>
          <p:nvPr/>
        </p:nvCxnSpPr>
        <p:spPr bwMode="auto">
          <a:xfrm>
            <a:off x="4673784" y="2276850"/>
            <a:ext cx="0" cy="499265"/>
          </a:xfrm>
          <a:prstGeom prst="straightConnector1">
            <a:avLst/>
          </a:prstGeom>
          <a:solidFill>
            <a:schemeClr val="accent1"/>
          </a:solidFill>
          <a:ln w="28575" cap="flat" cmpd="sng" algn="ctr">
            <a:solidFill>
              <a:schemeClr val="bg1">
                <a:lumMod val="50000"/>
              </a:schemeClr>
            </a:solidFill>
            <a:prstDash val="solid"/>
            <a:round/>
            <a:headEnd type="none" w="med" len="med"/>
            <a:tailEnd type="arrow"/>
          </a:ln>
          <a:effectLst/>
        </p:spPr>
      </p:cxnSp>
      <p:cxnSp>
        <p:nvCxnSpPr>
          <p:cNvPr id="16" name="Straight Arrow Connector 15"/>
          <p:cNvCxnSpPr>
            <a:stCxn id="12" idx="2"/>
            <a:endCxn id="13" idx="0"/>
          </p:cNvCxnSpPr>
          <p:nvPr/>
        </p:nvCxnSpPr>
        <p:spPr bwMode="auto">
          <a:xfrm>
            <a:off x="4673784" y="3736240"/>
            <a:ext cx="0" cy="460860"/>
          </a:xfrm>
          <a:prstGeom prst="straightConnector1">
            <a:avLst/>
          </a:prstGeom>
          <a:solidFill>
            <a:schemeClr val="accent1"/>
          </a:solidFill>
          <a:ln w="28575" cap="flat" cmpd="sng" algn="ctr">
            <a:solidFill>
              <a:schemeClr val="bg1">
                <a:lumMod val="50000"/>
              </a:schemeClr>
            </a:solidFill>
            <a:prstDash val="solid"/>
            <a:round/>
            <a:headEnd type="none" w="med" len="med"/>
            <a:tailEnd type="arrow"/>
          </a:ln>
          <a:effectLst/>
        </p:spPr>
      </p:cxnSp>
      <p:cxnSp>
        <p:nvCxnSpPr>
          <p:cNvPr id="18" name="Straight Arrow Connector 17"/>
          <p:cNvCxnSpPr>
            <a:endCxn id="8" idx="1"/>
          </p:cNvCxnSpPr>
          <p:nvPr/>
        </p:nvCxnSpPr>
        <p:spPr bwMode="auto">
          <a:xfrm>
            <a:off x="2177459" y="1796787"/>
            <a:ext cx="1497795" cy="1"/>
          </a:xfrm>
          <a:prstGeom prst="straightConnector1">
            <a:avLst/>
          </a:prstGeom>
          <a:solidFill>
            <a:schemeClr val="accent1"/>
          </a:solidFill>
          <a:ln w="28575" cap="flat" cmpd="sng" algn="ctr">
            <a:solidFill>
              <a:schemeClr val="bg1">
                <a:lumMod val="50000"/>
              </a:schemeClr>
            </a:solidFill>
            <a:prstDash val="solid"/>
            <a:round/>
            <a:headEnd type="none" w="med" len="med"/>
            <a:tailEnd type="arrow"/>
          </a:ln>
          <a:effectLst/>
        </p:spPr>
      </p:cxnSp>
      <p:cxnSp>
        <p:nvCxnSpPr>
          <p:cNvPr id="20" name="Straight Arrow Connector 19"/>
          <p:cNvCxnSpPr>
            <a:endCxn id="12" idx="1"/>
          </p:cNvCxnSpPr>
          <p:nvPr/>
        </p:nvCxnSpPr>
        <p:spPr bwMode="auto">
          <a:xfrm>
            <a:off x="2177459" y="3256178"/>
            <a:ext cx="1497795" cy="0"/>
          </a:xfrm>
          <a:prstGeom prst="straightConnector1">
            <a:avLst/>
          </a:prstGeom>
          <a:solidFill>
            <a:schemeClr val="accent1"/>
          </a:solidFill>
          <a:ln w="28575" cap="flat" cmpd="sng" algn="ctr">
            <a:solidFill>
              <a:schemeClr val="bg1">
                <a:lumMod val="50000"/>
              </a:schemeClr>
            </a:solidFill>
            <a:prstDash val="solid"/>
            <a:round/>
            <a:headEnd type="none" w="med" len="med"/>
            <a:tailEnd type="arrow"/>
          </a:ln>
          <a:effectLst/>
        </p:spPr>
      </p:cxnSp>
      <p:cxnSp>
        <p:nvCxnSpPr>
          <p:cNvPr id="22" name="Straight Arrow Connector 21"/>
          <p:cNvCxnSpPr>
            <a:endCxn id="13" idx="1"/>
          </p:cNvCxnSpPr>
          <p:nvPr/>
        </p:nvCxnSpPr>
        <p:spPr bwMode="auto">
          <a:xfrm>
            <a:off x="2177459" y="4677162"/>
            <a:ext cx="1497795" cy="1"/>
          </a:xfrm>
          <a:prstGeom prst="straightConnector1">
            <a:avLst/>
          </a:prstGeom>
          <a:solidFill>
            <a:schemeClr val="accent1"/>
          </a:solidFill>
          <a:ln w="28575" cap="flat" cmpd="sng" algn="ctr">
            <a:solidFill>
              <a:schemeClr val="bg1">
                <a:lumMod val="50000"/>
              </a:schemeClr>
            </a:solidFill>
            <a:prstDash val="solid"/>
            <a:round/>
            <a:headEnd type="none" w="med" len="med"/>
            <a:tailEnd type="arrow"/>
          </a:ln>
          <a:effectLst/>
        </p:spPr>
      </p:cxnSp>
      <p:cxnSp>
        <p:nvCxnSpPr>
          <p:cNvPr id="25" name="Straight Arrow Connector 24"/>
          <p:cNvCxnSpPr>
            <a:stCxn id="13" idx="2"/>
          </p:cNvCxnSpPr>
          <p:nvPr/>
        </p:nvCxnSpPr>
        <p:spPr bwMode="auto">
          <a:xfrm>
            <a:off x="4673784" y="5157225"/>
            <a:ext cx="0" cy="729695"/>
          </a:xfrm>
          <a:prstGeom prst="straightConnector1">
            <a:avLst/>
          </a:prstGeom>
          <a:solidFill>
            <a:schemeClr val="accent1"/>
          </a:solidFill>
          <a:ln w="28575" cap="flat" cmpd="sng" algn="ctr">
            <a:solidFill>
              <a:schemeClr val="bg1">
                <a:lumMod val="50000"/>
              </a:schemeClr>
            </a:solidFill>
            <a:prstDash val="solid"/>
            <a:round/>
            <a:headEnd type="none" w="med" len="med"/>
            <a:tailEnd type="arrow"/>
          </a:ln>
          <a:effectLst/>
        </p:spPr>
      </p:cxnSp>
      <p:cxnSp>
        <p:nvCxnSpPr>
          <p:cNvPr id="66560" name="Elbow Connector 66559"/>
          <p:cNvCxnSpPr>
            <a:stCxn id="13" idx="3"/>
            <a:endCxn id="8" idx="3"/>
          </p:cNvCxnSpPr>
          <p:nvPr/>
        </p:nvCxnSpPr>
        <p:spPr bwMode="auto">
          <a:xfrm flipV="1">
            <a:off x="5672314" y="1796788"/>
            <a:ext cx="12700" cy="2880375"/>
          </a:xfrm>
          <a:prstGeom prst="bentConnector3">
            <a:avLst>
              <a:gd name="adj1" fmla="val 1800000"/>
            </a:avLst>
          </a:prstGeom>
          <a:solidFill>
            <a:schemeClr val="accent1"/>
          </a:solidFill>
          <a:ln w="28575" cap="flat" cmpd="sng" algn="ctr">
            <a:solidFill>
              <a:schemeClr val="bg1">
                <a:lumMod val="50000"/>
              </a:schemeClr>
            </a:solidFill>
            <a:prstDash val="solid"/>
            <a:round/>
            <a:headEnd type="none" w="med" len="med"/>
            <a:tailEnd type="arrow"/>
          </a:ln>
          <a:effectLst/>
        </p:spPr>
      </p:cxnSp>
      <p:sp>
        <p:nvSpPr>
          <p:cNvPr id="66565" name="TextBox 66564"/>
          <p:cNvSpPr txBox="1"/>
          <p:nvPr/>
        </p:nvSpPr>
        <p:spPr>
          <a:xfrm>
            <a:off x="2231170" y="1362825"/>
            <a:ext cx="405880" cy="400110"/>
          </a:xfrm>
          <a:prstGeom prst="rect">
            <a:avLst/>
          </a:prstGeom>
          <a:noFill/>
        </p:spPr>
        <p:txBody>
          <a:bodyPr wrap="none" rtlCol="0">
            <a:spAutoFit/>
          </a:bodyPr>
          <a:lstStyle/>
          <a:p>
            <a:r>
              <a:rPr lang="da-DK" sz="2000" b="1" dirty="0" smtClean="0">
                <a:solidFill>
                  <a:srgbClr val="C00000"/>
                </a:solidFill>
                <a:latin typeface="+mn-lt"/>
              </a:rPr>
              <a:t>M</a:t>
            </a:r>
          </a:p>
        </p:txBody>
      </p:sp>
      <p:sp>
        <p:nvSpPr>
          <p:cNvPr id="66566" name="TextBox 66565"/>
          <p:cNvSpPr txBox="1"/>
          <p:nvPr/>
        </p:nvSpPr>
        <p:spPr>
          <a:xfrm>
            <a:off x="2177459" y="2747127"/>
            <a:ext cx="397866" cy="523220"/>
          </a:xfrm>
          <a:prstGeom prst="rect">
            <a:avLst/>
          </a:prstGeom>
          <a:noFill/>
        </p:spPr>
        <p:txBody>
          <a:bodyPr wrap="none" rtlCol="0">
            <a:spAutoFit/>
          </a:bodyPr>
          <a:lstStyle/>
          <a:p>
            <a:r>
              <a:rPr lang="da-DK" sz="2800" b="1" dirty="0" smtClean="0">
                <a:solidFill>
                  <a:srgbClr val="C00000"/>
                </a:solidFill>
                <a:latin typeface="cmmi10"/>
              </a:rPr>
              <a:t>Á</a:t>
            </a:r>
          </a:p>
        </p:txBody>
      </p:sp>
      <p:sp>
        <p:nvSpPr>
          <p:cNvPr id="66567" name="TextBox 66566"/>
          <p:cNvSpPr txBox="1"/>
          <p:nvPr/>
        </p:nvSpPr>
        <p:spPr>
          <a:xfrm>
            <a:off x="2246334" y="3835395"/>
            <a:ext cx="572593" cy="400110"/>
          </a:xfrm>
          <a:prstGeom prst="rect">
            <a:avLst/>
          </a:prstGeom>
          <a:noFill/>
        </p:spPr>
        <p:txBody>
          <a:bodyPr wrap="none" rtlCol="0">
            <a:spAutoFit/>
          </a:bodyPr>
          <a:lstStyle/>
          <a:p>
            <a:r>
              <a:rPr lang="da-DK" sz="2000" b="1" dirty="0" smtClean="0">
                <a:solidFill>
                  <a:srgbClr val="3B6705"/>
                </a:solidFill>
                <a:latin typeface="cmmi10"/>
              </a:rPr>
              <a:t>µ</a:t>
            </a:r>
            <a:r>
              <a:rPr lang="da-DK" sz="2000" b="1" dirty="0" smtClean="0">
                <a:solidFill>
                  <a:srgbClr val="3B6705"/>
                </a:solidFill>
                <a:latin typeface="+mn-lt"/>
              </a:rPr>
              <a:t>, </a:t>
            </a:r>
            <a:r>
              <a:rPr lang="da-DK" sz="2000" b="1" dirty="0" smtClean="0">
                <a:solidFill>
                  <a:srgbClr val="3B6705"/>
                </a:solidFill>
                <a:latin typeface="cmmi10"/>
              </a:rPr>
              <a:t>²</a:t>
            </a:r>
          </a:p>
        </p:txBody>
      </p:sp>
      <mc:AlternateContent xmlns:mc="http://schemas.openxmlformats.org/markup-compatibility/2006" xmlns:a14="http://schemas.microsoft.com/office/drawing/2010/main">
        <mc:Choice Requires="a14">
          <p:sp>
            <p:nvSpPr>
              <p:cNvPr id="66568" name="TextBox 66567"/>
              <p:cNvSpPr txBox="1"/>
              <p:nvPr/>
            </p:nvSpPr>
            <p:spPr>
              <a:xfrm>
                <a:off x="3812811" y="1470345"/>
                <a:ext cx="1721945" cy="923330"/>
              </a:xfrm>
              <a:prstGeom prst="rect">
                <a:avLst/>
              </a:prstGeom>
              <a:noFill/>
            </p:spPr>
            <p:txBody>
              <a:bodyPr wrap="none" rtlCol="0">
                <a:spAutoFit/>
              </a:bodyPr>
              <a:lstStyle/>
              <a:p>
                <a:r>
                  <a:rPr lang="da-DK" b="1" dirty="0" smtClean="0">
                    <a:solidFill>
                      <a:srgbClr val="333399"/>
                    </a:solidFill>
                    <a:latin typeface="+mn-lt"/>
                  </a:rPr>
                  <a:t>Generate </a:t>
                </a:r>
                <a:br>
                  <a:rPr lang="da-DK" b="1" dirty="0" smtClean="0">
                    <a:solidFill>
                      <a:srgbClr val="333399"/>
                    </a:solidFill>
                    <a:latin typeface="+mn-lt"/>
                  </a:rPr>
                </a:br>
                <a:r>
                  <a:rPr lang="da-DK" b="1" dirty="0" err="1" smtClean="0">
                    <a:solidFill>
                      <a:srgbClr val="333399"/>
                    </a:solidFill>
                    <a:latin typeface="+mn-lt"/>
                  </a:rPr>
                  <a:t>random</a:t>
                </a:r>
                <a:r>
                  <a:rPr lang="da-DK" b="1" dirty="0" smtClean="0">
                    <a:solidFill>
                      <a:srgbClr val="333399"/>
                    </a:solidFill>
                    <a:latin typeface="+mn-lt"/>
                  </a:rPr>
                  <a:t> run </a:t>
                </a:r>
                <a14:m>
                  <m:oMath xmlns:m="http://schemas.openxmlformats.org/officeDocument/2006/math">
                    <m:r>
                      <m:rPr>
                        <m:sty m:val="p"/>
                      </m:rPr>
                      <a:rPr lang="da-DK" b="1" i="1" smtClean="0">
                        <a:solidFill>
                          <a:srgbClr val="333399"/>
                        </a:solidFill>
                        <a:latin typeface="Cambria Math"/>
                      </a:rPr>
                      <m:t>π</m:t>
                    </m:r>
                  </m:oMath>
                </a14:m>
                <a:endParaRPr lang="da-DK" b="1" dirty="0" smtClean="0">
                  <a:solidFill>
                    <a:srgbClr val="333399"/>
                  </a:solidFill>
                  <a:latin typeface="+mn-lt"/>
                </a:endParaRPr>
              </a:p>
              <a:p>
                <a:endParaRPr lang="da-DK" b="1" dirty="0" smtClean="0">
                  <a:solidFill>
                    <a:srgbClr val="333399"/>
                  </a:solidFill>
                  <a:latin typeface="+mn-lt"/>
                </a:endParaRPr>
              </a:p>
            </p:txBody>
          </p:sp>
        </mc:Choice>
        <mc:Fallback xmlns="">
          <p:sp>
            <p:nvSpPr>
              <p:cNvPr id="66568" name="TextBox 66567"/>
              <p:cNvSpPr txBox="1">
                <a:spLocks noRot="1" noChangeAspect="1" noMove="1" noResize="1" noEditPoints="1" noAdjustHandles="1" noChangeArrowheads="1" noChangeShapeType="1" noTextEdit="1"/>
              </p:cNvSpPr>
              <p:nvPr/>
            </p:nvSpPr>
            <p:spPr>
              <a:xfrm>
                <a:off x="3812811" y="1470345"/>
                <a:ext cx="1721945" cy="923330"/>
              </a:xfrm>
              <a:prstGeom prst="rect">
                <a:avLst/>
              </a:prstGeom>
              <a:blipFill rotWithShape="1">
                <a:blip r:embed="rId2"/>
                <a:stretch>
                  <a:fillRect l="-2473" t="-32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4130206" y="2974694"/>
                <a:ext cx="1087156" cy="646331"/>
              </a:xfrm>
              <a:prstGeom prst="rect">
                <a:avLst/>
              </a:prstGeom>
              <a:noFill/>
            </p:spPr>
            <p:txBody>
              <a:bodyPr wrap="none" rtlCol="0">
                <a:spAutoFit/>
              </a:bodyPr>
              <a:lstStyle/>
              <a:p>
                <a:r>
                  <a:rPr lang="da-DK" b="1" dirty="0" smtClean="0">
                    <a:solidFill>
                      <a:srgbClr val="333399"/>
                    </a:solidFill>
                    <a:latin typeface="+mn-lt"/>
                  </a:rPr>
                  <a:t>Validate</a:t>
                </a:r>
              </a:p>
              <a:p>
                <a14:m>
                  <m:oMath xmlns:m="http://schemas.openxmlformats.org/officeDocument/2006/math">
                    <m:r>
                      <a:rPr lang="da-DK" b="1" i="1" smtClean="0">
                        <a:solidFill>
                          <a:srgbClr val="333399"/>
                        </a:solidFill>
                        <a:latin typeface="Cambria Math"/>
                      </a:rPr>
                      <m:t>𝝅</m:t>
                    </m:r>
                    <m:r>
                      <a:rPr lang="da-DK" b="1" i="1" smtClean="0">
                        <a:solidFill>
                          <a:srgbClr val="333399"/>
                        </a:solidFill>
                        <a:latin typeface="Cambria Math"/>
                      </a:rPr>
                      <m:t>⊨</m:t>
                    </m:r>
                    <m:r>
                      <a:rPr lang="da-DK" b="1" i="1" smtClean="0">
                        <a:solidFill>
                          <a:srgbClr val="333399"/>
                        </a:solidFill>
                        <a:latin typeface="Cambria Math"/>
                      </a:rPr>
                      <m:t>𝝓</m:t>
                    </m:r>
                    <m:r>
                      <a:rPr lang="da-DK" b="1" i="1" smtClean="0">
                        <a:solidFill>
                          <a:srgbClr val="333399"/>
                        </a:solidFill>
                        <a:latin typeface="Cambria Math"/>
                      </a:rPr>
                      <m:t> ?</m:t>
                    </m:r>
                  </m:oMath>
                </a14:m>
                <a:r>
                  <a:rPr lang="da-DK" b="1" dirty="0" smtClean="0">
                    <a:solidFill>
                      <a:srgbClr val="333399"/>
                    </a:solidFill>
                    <a:latin typeface="+mn-lt"/>
                  </a:rPr>
                  <a:t> </a:t>
                </a:r>
              </a:p>
            </p:txBody>
          </p:sp>
        </mc:Choice>
        <mc:Fallback xmlns="">
          <p:sp>
            <p:nvSpPr>
              <p:cNvPr id="41" name="TextBox 40"/>
              <p:cNvSpPr txBox="1">
                <a:spLocks noRot="1" noChangeAspect="1" noMove="1" noResize="1" noEditPoints="1" noAdjustHandles="1" noChangeArrowheads="1" noChangeShapeType="1" noTextEdit="1"/>
              </p:cNvSpPr>
              <p:nvPr/>
            </p:nvSpPr>
            <p:spPr>
              <a:xfrm>
                <a:off x="4130206" y="2974694"/>
                <a:ext cx="1087156" cy="646331"/>
              </a:xfrm>
              <a:prstGeom prst="rect">
                <a:avLst/>
              </a:prstGeom>
              <a:blipFill rotWithShape="1">
                <a:blip r:embed="rId3"/>
                <a:stretch>
                  <a:fillRect l="-5618" t="-4717" r="-5056" b="-4717"/>
                </a:stretch>
              </a:blipFill>
            </p:spPr>
            <p:txBody>
              <a:bodyPr/>
              <a:lstStyle/>
              <a:p>
                <a:r>
                  <a:rPr lang="en-US">
                    <a:noFill/>
                  </a:rPr>
                  <a:t> </a:t>
                </a:r>
              </a:p>
            </p:txBody>
          </p:sp>
        </mc:Fallback>
      </mc:AlternateContent>
      <p:sp>
        <p:nvSpPr>
          <p:cNvPr id="42" name="TextBox 41"/>
          <p:cNvSpPr txBox="1"/>
          <p:nvPr/>
        </p:nvSpPr>
        <p:spPr>
          <a:xfrm>
            <a:off x="3727090" y="4395679"/>
            <a:ext cx="1863011" cy="646331"/>
          </a:xfrm>
          <a:prstGeom prst="rect">
            <a:avLst/>
          </a:prstGeom>
          <a:noFill/>
        </p:spPr>
        <p:txBody>
          <a:bodyPr wrap="none" rtlCol="0">
            <a:spAutoFit/>
          </a:bodyPr>
          <a:lstStyle/>
          <a:p>
            <a:r>
              <a:rPr lang="da-DK" b="1" dirty="0" smtClean="0">
                <a:solidFill>
                  <a:srgbClr val="333399"/>
                </a:solidFill>
                <a:latin typeface="+mn-lt"/>
              </a:rPr>
              <a:t>Core Statistical</a:t>
            </a:r>
          </a:p>
          <a:p>
            <a:r>
              <a:rPr lang="da-DK" b="1" dirty="0" err="1" smtClean="0">
                <a:solidFill>
                  <a:srgbClr val="333399"/>
                </a:solidFill>
                <a:latin typeface="+mn-lt"/>
              </a:rPr>
              <a:t>Algorithm</a:t>
            </a:r>
            <a:endParaRPr lang="da-DK" b="1" dirty="0" smtClean="0">
              <a:solidFill>
                <a:srgbClr val="333399"/>
              </a:solidFill>
              <a:latin typeface="+mn-lt"/>
            </a:endParaRPr>
          </a:p>
        </p:txBody>
      </p:sp>
      <p:sp>
        <p:nvSpPr>
          <p:cNvPr id="43" name="TextBox 42"/>
          <p:cNvSpPr txBox="1"/>
          <p:nvPr/>
        </p:nvSpPr>
        <p:spPr>
          <a:xfrm rot="16200000">
            <a:off x="6090523" y="3071512"/>
            <a:ext cx="1556836" cy="369332"/>
          </a:xfrm>
          <a:prstGeom prst="rect">
            <a:avLst/>
          </a:prstGeom>
          <a:noFill/>
        </p:spPr>
        <p:txBody>
          <a:bodyPr wrap="none" rtlCol="0">
            <a:spAutoFit/>
          </a:bodyPr>
          <a:lstStyle/>
          <a:p>
            <a:r>
              <a:rPr lang="da-DK" b="1" dirty="0" err="1" smtClean="0">
                <a:solidFill>
                  <a:srgbClr val="FF0000"/>
                </a:solidFill>
                <a:latin typeface="+mn-lt"/>
              </a:rPr>
              <a:t>Inconclusive</a:t>
            </a:r>
            <a:endParaRPr lang="da-DK" b="1" dirty="0" smtClean="0">
              <a:solidFill>
                <a:srgbClr val="FF0000"/>
              </a:solidFill>
              <a:latin typeface="+mn-lt"/>
            </a:endParaRPr>
          </a:p>
        </p:txBody>
      </p:sp>
      <p:sp>
        <p:nvSpPr>
          <p:cNvPr id="66571" name="TextBox 66570"/>
          <p:cNvSpPr txBox="1"/>
          <p:nvPr/>
        </p:nvSpPr>
        <p:spPr>
          <a:xfrm>
            <a:off x="5071265" y="5388052"/>
            <a:ext cx="2518638" cy="769441"/>
          </a:xfrm>
          <a:prstGeom prst="rect">
            <a:avLst/>
          </a:prstGeom>
          <a:noFill/>
        </p:spPr>
        <p:txBody>
          <a:bodyPr wrap="none" rtlCol="0">
            <a:spAutoFit/>
          </a:bodyPr>
          <a:lstStyle/>
          <a:p>
            <a:pPr algn="l"/>
            <a:r>
              <a:rPr lang="da-DK" sz="2000" dirty="0" err="1" smtClean="0">
                <a:latin typeface="Lucida Sans Unicode"/>
              </a:rPr>
              <a:t>Pr</a:t>
            </a:r>
            <a:r>
              <a:rPr lang="da-DK" sz="2000" b="1" baseline="-25000" dirty="0" err="1" smtClean="0">
                <a:solidFill>
                  <a:srgbClr val="C00000"/>
                </a:solidFill>
                <a:latin typeface="Lucida Sans Unicode"/>
              </a:rPr>
              <a:t>M</a:t>
            </a:r>
            <a:r>
              <a:rPr lang="da-DK" sz="2000" dirty="0" smtClean="0">
                <a:latin typeface="+mn-lt"/>
              </a:rPr>
              <a:t>(</a:t>
            </a:r>
            <a:r>
              <a:rPr lang="da-DK" sz="2400" b="1" dirty="0" smtClean="0">
                <a:solidFill>
                  <a:srgbClr val="C00000"/>
                </a:solidFill>
                <a:latin typeface="cmmi10"/>
              </a:rPr>
              <a:t>Á</a:t>
            </a:r>
            <a:r>
              <a:rPr lang="da-DK" sz="2000" dirty="0" smtClean="0">
                <a:latin typeface="+mn-lt"/>
              </a:rPr>
              <a:t>) </a:t>
            </a:r>
            <a:r>
              <a:rPr lang="da-DK" sz="2000" dirty="0" smtClean="0">
                <a:latin typeface="cmsy10"/>
              </a:rPr>
              <a:t>2</a:t>
            </a:r>
            <a:r>
              <a:rPr lang="da-DK" sz="2000" dirty="0" smtClean="0">
                <a:latin typeface="+mn-lt"/>
              </a:rPr>
              <a:t> [a-</a:t>
            </a:r>
            <a:r>
              <a:rPr lang="da-DK" sz="2000" b="1" dirty="0" smtClean="0">
                <a:solidFill>
                  <a:srgbClr val="3B6705"/>
                </a:solidFill>
                <a:latin typeface="cmmi10"/>
              </a:rPr>
              <a:t>²</a:t>
            </a:r>
            <a:r>
              <a:rPr lang="da-DK" sz="2000" dirty="0" smtClean="0">
                <a:latin typeface="+mn-lt"/>
              </a:rPr>
              <a:t>,a+</a:t>
            </a:r>
            <a:r>
              <a:rPr lang="da-DK" sz="2000" b="1" dirty="0" smtClean="0">
                <a:solidFill>
                  <a:srgbClr val="3B6705"/>
                </a:solidFill>
                <a:latin typeface="cmmi10"/>
              </a:rPr>
              <a:t>²</a:t>
            </a:r>
            <a:r>
              <a:rPr lang="da-DK" sz="2000" dirty="0" smtClean="0">
                <a:latin typeface="+mn-lt"/>
              </a:rPr>
              <a:t>] </a:t>
            </a:r>
          </a:p>
          <a:p>
            <a:pPr algn="l"/>
            <a:r>
              <a:rPr lang="da-DK" sz="2000" dirty="0" smtClean="0">
                <a:latin typeface="+mn-lt"/>
              </a:rPr>
              <a:t>with </a:t>
            </a:r>
            <a:r>
              <a:rPr lang="da-DK" sz="2000" dirty="0" err="1" smtClean="0">
                <a:latin typeface="+mn-lt"/>
              </a:rPr>
              <a:t>confidence</a:t>
            </a:r>
            <a:r>
              <a:rPr lang="da-DK" sz="2000" dirty="0" smtClean="0">
                <a:latin typeface="+mn-lt"/>
              </a:rPr>
              <a:t> </a:t>
            </a:r>
            <a:r>
              <a:rPr lang="da-DK" sz="2000" b="1" dirty="0" smtClean="0">
                <a:solidFill>
                  <a:srgbClr val="3B6705"/>
                </a:solidFill>
                <a:latin typeface="cmmi10"/>
              </a:rPr>
              <a:t>µ</a:t>
            </a:r>
          </a:p>
        </p:txBody>
      </p:sp>
      <p:sp>
        <p:nvSpPr>
          <p:cNvPr id="66572" name="TextBox 66571"/>
          <p:cNvSpPr txBox="1"/>
          <p:nvPr/>
        </p:nvSpPr>
        <p:spPr>
          <a:xfrm>
            <a:off x="2231574" y="4228755"/>
            <a:ext cx="591830" cy="400110"/>
          </a:xfrm>
          <a:prstGeom prst="rect">
            <a:avLst/>
          </a:prstGeom>
          <a:noFill/>
        </p:spPr>
        <p:txBody>
          <a:bodyPr wrap="none" rtlCol="0">
            <a:spAutoFit/>
          </a:bodyPr>
          <a:lstStyle/>
          <a:p>
            <a:r>
              <a:rPr lang="da-DK" sz="2000" b="1" dirty="0" smtClean="0">
                <a:solidFill>
                  <a:srgbClr val="7030A0"/>
                </a:solidFill>
                <a:latin typeface="+mn-lt"/>
              </a:rPr>
              <a:t>p,</a:t>
            </a:r>
            <a:r>
              <a:rPr lang="da-DK" sz="2000" b="1" dirty="0" smtClean="0">
                <a:solidFill>
                  <a:srgbClr val="7030A0"/>
                </a:solidFill>
                <a:latin typeface="cmmi10"/>
              </a:rPr>
              <a:t>®</a:t>
            </a:r>
          </a:p>
        </p:txBody>
      </p:sp>
      <p:sp>
        <p:nvSpPr>
          <p:cNvPr id="48" name="TextBox 47"/>
          <p:cNvSpPr txBox="1"/>
          <p:nvPr/>
        </p:nvSpPr>
        <p:spPr>
          <a:xfrm>
            <a:off x="1345980" y="5365789"/>
            <a:ext cx="2868093" cy="769441"/>
          </a:xfrm>
          <a:prstGeom prst="rect">
            <a:avLst/>
          </a:prstGeom>
          <a:noFill/>
        </p:spPr>
        <p:txBody>
          <a:bodyPr wrap="none" rtlCol="0">
            <a:spAutoFit/>
          </a:bodyPr>
          <a:lstStyle/>
          <a:p>
            <a:pPr algn="r"/>
            <a:r>
              <a:rPr lang="da-DK" sz="2000" dirty="0" err="1" smtClean="0">
                <a:latin typeface="Lucida Sans Unicode"/>
              </a:rPr>
              <a:t>Pr</a:t>
            </a:r>
            <a:r>
              <a:rPr lang="da-DK" sz="2000" b="1" baseline="-25000" dirty="0" err="1" smtClean="0">
                <a:solidFill>
                  <a:srgbClr val="C00000"/>
                </a:solidFill>
                <a:latin typeface="Lucida Sans Unicode"/>
              </a:rPr>
              <a:t>M</a:t>
            </a:r>
            <a:r>
              <a:rPr lang="da-DK" sz="2000" dirty="0" smtClean="0">
                <a:latin typeface="+mn-lt"/>
              </a:rPr>
              <a:t>(</a:t>
            </a:r>
            <a:r>
              <a:rPr lang="da-DK" sz="2400" b="1" dirty="0" smtClean="0">
                <a:solidFill>
                  <a:srgbClr val="C00000"/>
                </a:solidFill>
                <a:latin typeface="cmmi10"/>
              </a:rPr>
              <a:t>Á</a:t>
            </a:r>
            <a:r>
              <a:rPr lang="da-DK" sz="2000" dirty="0" smtClean="0">
                <a:latin typeface="+mn-lt"/>
              </a:rPr>
              <a:t>) </a:t>
            </a:r>
            <a:r>
              <a:rPr lang="da-DK" sz="2000" dirty="0" smtClean="0">
                <a:latin typeface="cmsy10"/>
              </a:rPr>
              <a:t>¸</a:t>
            </a:r>
            <a:r>
              <a:rPr lang="da-DK" sz="2000" dirty="0" smtClean="0">
                <a:latin typeface="+mn-lt"/>
              </a:rPr>
              <a:t> </a:t>
            </a:r>
            <a:r>
              <a:rPr lang="da-DK" sz="2000" b="1" dirty="0" smtClean="0">
                <a:solidFill>
                  <a:srgbClr val="7030A0"/>
                </a:solidFill>
                <a:latin typeface="+mn-lt"/>
              </a:rPr>
              <a:t>p</a:t>
            </a:r>
          </a:p>
          <a:p>
            <a:pPr algn="r"/>
            <a:r>
              <a:rPr lang="da-DK" sz="2000" dirty="0" smtClean="0">
                <a:latin typeface="+mn-lt"/>
              </a:rPr>
              <a:t>at </a:t>
            </a:r>
            <a:r>
              <a:rPr lang="da-DK" sz="2000" dirty="0" err="1" smtClean="0">
                <a:latin typeface="+mn-lt"/>
              </a:rPr>
              <a:t>significance</a:t>
            </a:r>
            <a:r>
              <a:rPr lang="da-DK" sz="2000" dirty="0" smtClean="0">
                <a:latin typeface="+mn-lt"/>
              </a:rPr>
              <a:t> </a:t>
            </a:r>
            <a:r>
              <a:rPr lang="da-DK" sz="2000" dirty="0" err="1" smtClean="0">
                <a:latin typeface="+mn-lt"/>
              </a:rPr>
              <a:t>level</a:t>
            </a:r>
            <a:r>
              <a:rPr lang="da-DK" sz="2000" dirty="0" smtClean="0">
                <a:latin typeface="+mn-lt"/>
              </a:rPr>
              <a:t> </a:t>
            </a:r>
            <a:r>
              <a:rPr lang="da-DK" sz="2000" b="1" dirty="0" smtClean="0">
                <a:solidFill>
                  <a:srgbClr val="7030A0"/>
                </a:solidFill>
                <a:latin typeface="cmmi10"/>
              </a:rPr>
              <a:t>®</a:t>
            </a:r>
          </a:p>
        </p:txBody>
      </p:sp>
      <p:sp>
        <p:nvSpPr>
          <p:cNvPr id="7" name="TextBox 6"/>
          <p:cNvSpPr txBox="1"/>
          <p:nvPr/>
        </p:nvSpPr>
        <p:spPr>
          <a:xfrm>
            <a:off x="1981892" y="2445188"/>
            <a:ext cx="788999" cy="369332"/>
          </a:xfrm>
          <a:prstGeom prst="rect">
            <a:avLst/>
          </a:prstGeom>
          <a:noFill/>
        </p:spPr>
        <p:txBody>
          <a:bodyPr wrap="none" rtlCol="0">
            <a:spAutoFit/>
          </a:bodyPr>
          <a:lstStyle/>
          <a:p>
            <a:r>
              <a:rPr lang="da-DK" b="1" dirty="0" smtClean="0">
                <a:solidFill>
                  <a:srgbClr val="C00000"/>
                </a:solidFill>
                <a:latin typeface="cmsy10"/>
              </a:rPr>
              <a:t>}</a:t>
            </a:r>
            <a:r>
              <a:rPr lang="da-DK" b="1" baseline="-25000" dirty="0" smtClean="0">
                <a:solidFill>
                  <a:srgbClr val="C00000"/>
                </a:solidFill>
                <a:latin typeface="Lucida Sans Unicode"/>
              </a:rPr>
              <a:t>&lt;</a:t>
            </a:r>
            <a:r>
              <a:rPr lang="da-DK" b="1" baseline="-25000" dirty="0" smtClean="0">
                <a:solidFill>
                  <a:srgbClr val="C00000"/>
                </a:solidFill>
                <a:latin typeface="cmsy10"/>
              </a:rPr>
              <a:t>T</a:t>
            </a:r>
            <a:r>
              <a:rPr lang="da-DK" b="1" dirty="0" smtClean="0">
                <a:solidFill>
                  <a:srgbClr val="C00000"/>
                </a:solidFill>
                <a:latin typeface="+mn-lt"/>
              </a:rPr>
              <a:t> p</a:t>
            </a:r>
          </a:p>
        </p:txBody>
      </p:sp>
      <p:sp>
        <p:nvSpPr>
          <p:cNvPr id="10" name="TextBox 9"/>
          <p:cNvSpPr txBox="1"/>
          <p:nvPr/>
        </p:nvSpPr>
        <p:spPr>
          <a:xfrm>
            <a:off x="6994318" y="126170"/>
            <a:ext cx="1792030" cy="646331"/>
          </a:xfrm>
          <a:prstGeom prst="rect">
            <a:avLst/>
          </a:prstGeom>
          <a:noFill/>
        </p:spPr>
        <p:txBody>
          <a:bodyPr wrap="none" rtlCol="0">
            <a:spAutoFit/>
          </a:bodyPr>
          <a:lstStyle/>
          <a:p>
            <a:r>
              <a:rPr lang="en-US" dirty="0">
                <a:solidFill>
                  <a:schemeClr val="tx1">
                    <a:lumMod val="75000"/>
                    <a:lumOff val="25000"/>
                  </a:schemeClr>
                </a:solidFill>
              </a:rPr>
              <a:t>[</a:t>
            </a:r>
            <a:r>
              <a:rPr lang="en-US" dirty="0" smtClean="0">
                <a:solidFill>
                  <a:schemeClr val="tx1">
                    <a:lumMod val="75000"/>
                    <a:lumOff val="25000"/>
                  </a:schemeClr>
                </a:solidFill>
              </a:rPr>
              <a:t>FORMATS11,</a:t>
            </a:r>
          </a:p>
          <a:p>
            <a:r>
              <a:rPr lang="en-US" dirty="0" smtClean="0">
                <a:solidFill>
                  <a:schemeClr val="tx1">
                    <a:lumMod val="75000"/>
                    <a:lumOff val="25000"/>
                  </a:schemeClr>
                </a:solidFill>
              </a:rPr>
              <a:t>LPAR12, RV12</a:t>
            </a:r>
            <a:r>
              <a:rPr lang="en-US" dirty="0">
                <a:solidFill>
                  <a:schemeClr val="tx1">
                    <a:lumMod val="75000"/>
                    <a:lumOff val="25000"/>
                  </a:schemeClr>
                </a:solidFill>
              </a:rPr>
              <a:t>]</a:t>
            </a:r>
            <a:endParaRPr lang="da-DK" dirty="0" smtClean="0">
              <a:latin typeface="+mn-lt"/>
            </a:endParaRPr>
          </a:p>
        </p:txBody>
      </p:sp>
      <p:sp>
        <p:nvSpPr>
          <p:cNvPr id="4" name="Footer Placeholder 3"/>
          <p:cNvSpPr>
            <a:spLocks noGrp="1"/>
          </p:cNvSpPr>
          <p:nvPr>
            <p:ph type="ftr" sz="quarter" idx="10"/>
          </p:nvPr>
        </p:nvSpPr>
        <p:spPr/>
        <p:txBody>
          <a:bodyPr/>
          <a:lstStyle/>
          <a:p>
            <a:r>
              <a:rPr lang="en-US" smtClean="0"/>
              <a:t>AVACS Autumn School 2015</a:t>
            </a:r>
            <a:endParaRPr lang="en-GB" dirty="0"/>
          </a:p>
        </p:txBody>
      </p:sp>
      <p:sp>
        <p:nvSpPr>
          <p:cNvPr id="5" name="Slide Number Placeholder 4"/>
          <p:cNvSpPr>
            <a:spLocks noGrp="1"/>
          </p:cNvSpPr>
          <p:nvPr>
            <p:ph type="sldNum" sz="quarter" idx="11"/>
          </p:nvPr>
        </p:nvSpPr>
        <p:spPr/>
        <p:txBody>
          <a:bodyPr/>
          <a:lstStyle/>
          <a:p>
            <a:r>
              <a:rPr lang="en-GB" smtClean="0"/>
              <a:t>Kim Larsen [</a:t>
            </a:r>
            <a:fld id="{3C55F532-70EC-4BB0-8F7B-D5093D26A9F4}" type="slidenum">
              <a:rPr lang="en-GB" smtClean="0"/>
              <a:pPr/>
              <a:t>31</a:t>
            </a:fld>
            <a:r>
              <a:rPr lang="en-GB" smtClean="0"/>
              <a:t>]</a:t>
            </a:r>
            <a:endParaRPr lang="en-GB" dirty="0"/>
          </a:p>
        </p:txBody>
      </p:sp>
      <p:sp>
        <p:nvSpPr>
          <p:cNvPr id="3" name="TextBox 2"/>
          <p:cNvSpPr txBox="1"/>
          <p:nvPr/>
        </p:nvSpPr>
        <p:spPr>
          <a:xfrm>
            <a:off x="7583823" y="4888048"/>
            <a:ext cx="1519967" cy="646331"/>
          </a:xfrm>
          <a:prstGeom prst="rect">
            <a:avLst/>
          </a:prstGeom>
          <a:solidFill>
            <a:schemeClr val="accent2">
              <a:lumMod val="20000"/>
              <a:lumOff val="80000"/>
            </a:schemeClr>
          </a:solidFill>
        </p:spPr>
        <p:txBody>
          <a:bodyPr wrap="none" rtlCol="0">
            <a:spAutoFit/>
          </a:bodyPr>
          <a:lstStyle/>
          <a:p>
            <a:r>
              <a:rPr lang="da-DK" b="1" dirty="0" err="1" smtClean="0">
                <a:solidFill>
                  <a:srgbClr val="C00000"/>
                </a:solidFill>
                <a:latin typeface="+mn-lt"/>
              </a:rPr>
              <a:t>Confidence</a:t>
            </a:r>
            <a:r>
              <a:rPr lang="da-DK" b="1" dirty="0" smtClean="0">
                <a:solidFill>
                  <a:srgbClr val="C00000"/>
                </a:solidFill>
                <a:latin typeface="+mn-lt"/>
              </a:rPr>
              <a:t> </a:t>
            </a:r>
          </a:p>
          <a:p>
            <a:r>
              <a:rPr lang="da-DK" b="1" dirty="0" smtClean="0">
                <a:solidFill>
                  <a:srgbClr val="C00000"/>
                </a:solidFill>
                <a:latin typeface="+mn-lt"/>
              </a:rPr>
              <a:t>Interval</a:t>
            </a:r>
            <a:endParaRPr lang="en-US" b="1" dirty="0" smtClean="0">
              <a:solidFill>
                <a:srgbClr val="C00000"/>
              </a:solidFill>
              <a:latin typeface="+mn-lt"/>
            </a:endParaRPr>
          </a:p>
        </p:txBody>
      </p:sp>
      <p:sp>
        <p:nvSpPr>
          <p:cNvPr id="29" name="TextBox 28"/>
          <p:cNvSpPr txBox="1"/>
          <p:nvPr/>
        </p:nvSpPr>
        <p:spPr>
          <a:xfrm>
            <a:off x="117020" y="5003605"/>
            <a:ext cx="1422184" cy="646331"/>
          </a:xfrm>
          <a:prstGeom prst="rect">
            <a:avLst/>
          </a:prstGeom>
          <a:solidFill>
            <a:schemeClr val="accent2">
              <a:lumMod val="20000"/>
              <a:lumOff val="80000"/>
            </a:schemeClr>
          </a:solidFill>
        </p:spPr>
        <p:txBody>
          <a:bodyPr wrap="none" rtlCol="0">
            <a:spAutoFit/>
          </a:bodyPr>
          <a:lstStyle/>
          <a:p>
            <a:r>
              <a:rPr lang="da-DK" b="1" dirty="0" err="1" smtClean="0">
                <a:solidFill>
                  <a:srgbClr val="C00000"/>
                </a:solidFill>
                <a:latin typeface="+mn-lt"/>
              </a:rPr>
              <a:t>Hypothesis</a:t>
            </a:r>
            <a:endParaRPr lang="da-DK" b="1" dirty="0" smtClean="0">
              <a:solidFill>
                <a:srgbClr val="C00000"/>
              </a:solidFill>
              <a:latin typeface="+mn-lt"/>
            </a:endParaRPr>
          </a:p>
          <a:p>
            <a:r>
              <a:rPr lang="da-DK" b="1" dirty="0" err="1" smtClean="0">
                <a:solidFill>
                  <a:srgbClr val="C00000"/>
                </a:solidFill>
                <a:latin typeface="+mn-lt"/>
              </a:rPr>
              <a:t>testing</a:t>
            </a:r>
            <a:endParaRPr lang="en-US" b="1" dirty="0" smtClean="0">
              <a:solidFill>
                <a:srgbClr val="C00000"/>
              </a:solidFill>
              <a:latin typeface="+mn-lt"/>
            </a:endParaRPr>
          </a:p>
        </p:txBody>
      </p:sp>
    </p:spTree>
    <p:extLst>
      <p:ext uri="{BB962C8B-B14F-4D97-AF65-F5344CB8AC3E}">
        <p14:creationId xmlns:p14="http://schemas.microsoft.com/office/powerpoint/2010/main" val="2898006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Queries in UPPAAL</a:t>
            </a:r>
            <a:r>
              <a:rPr lang="en-US" dirty="0"/>
              <a:t> </a:t>
            </a:r>
            <a:r>
              <a:rPr lang="en-US" dirty="0" smtClean="0"/>
              <a:t> </a:t>
            </a:r>
            <a:r>
              <a:rPr lang="en-US" sz="3600" dirty="0" smtClean="0">
                <a:solidFill>
                  <a:schemeClr val="tx1">
                    <a:lumMod val="75000"/>
                    <a:lumOff val="25000"/>
                  </a:schemeClr>
                </a:solidFill>
              </a:rPr>
              <a:t>Syntax</a:t>
            </a:r>
            <a:endParaRPr lang="en-US" sz="3600" dirty="0">
              <a:solidFill>
                <a:schemeClr val="tx1">
                  <a:lumMod val="75000"/>
                  <a:lumOff val="25000"/>
                </a:schemeClr>
              </a:solidFill>
            </a:endParaRPr>
          </a:p>
        </p:txBody>
      </p:sp>
      <p:sp>
        <p:nvSpPr>
          <p:cNvPr id="6" name="Content Placeholder 5"/>
          <p:cNvSpPr>
            <a:spLocks noGrp="1"/>
          </p:cNvSpPr>
          <p:nvPr>
            <p:ph idx="1"/>
          </p:nvPr>
        </p:nvSpPr>
        <p:spPr>
          <a:xfrm>
            <a:off x="457200" y="1316725"/>
            <a:ext cx="8229600" cy="4862744"/>
          </a:xfrm>
        </p:spPr>
        <p:txBody>
          <a:bodyPr>
            <a:normAutofit fontScale="92500" lnSpcReduction="10000"/>
          </a:bodyPr>
          <a:lstStyle/>
          <a:p>
            <a:r>
              <a:rPr lang="en-US" b="1" dirty="0" smtClean="0">
                <a:solidFill>
                  <a:srgbClr val="333399"/>
                </a:solidFill>
              </a:rPr>
              <a:t>Evaluation</a:t>
            </a:r>
            <a:r>
              <a:rPr lang="en-US" dirty="0" smtClean="0"/>
              <a:t/>
            </a:r>
            <a:br>
              <a:rPr lang="en-US" dirty="0" smtClean="0"/>
            </a:br>
            <a:r>
              <a:rPr lang="en-US" dirty="0" smtClean="0"/>
              <a:t>	</a:t>
            </a:r>
            <a:r>
              <a:rPr lang="en-US" b="1" dirty="0" err="1" smtClean="0">
                <a:solidFill>
                  <a:srgbClr val="FF0000"/>
                </a:solidFill>
                <a:latin typeface="Courier New" pitchFamily="49" charset="0"/>
                <a:cs typeface="Courier New" pitchFamily="49" charset="0"/>
              </a:rPr>
              <a:t>Pr</a:t>
            </a:r>
            <a:r>
              <a:rPr lang="en-US" b="1" dirty="0" smtClean="0">
                <a:solidFill>
                  <a:srgbClr val="FF0000"/>
                </a:solidFill>
                <a:latin typeface="Courier New" pitchFamily="49" charset="0"/>
                <a:cs typeface="Courier New" pitchFamily="49" charset="0"/>
              </a:rPr>
              <a:t>[&lt;=100](&lt;&gt; </a:t>
            </a:r>
            <a:r>
              <a:rPr lang="en-US" b="1" dirty="0" err="1" smtClean="0">
                <a:solidFill>
                  <a:srgbClr val="FF0000"/>
                </a:solidFill>
                <a:latin typeface="Courier New" pitchFamily="49" charset="0"/>
                <a:cs typeface="Courier New" pitchFamily="49" charset="0"/>
              </a:rPr>
              <a:t>expr</a:t>
            </a:r>
            <a:r>
              <a:rPr lang="en-US" b="1" dirty="0" smtClean="0">
                <a:solidFill>
                  <a:srgbClr val="FF0000"/>
                </a:solidFill>
                <a:latin typeface="Courier New" pitchFamily="49" charset="0"/>
                <a:cs typeface="Courier New" pitchFamily="49" charset="0"/>
              </a:rPr>
              <a:t>)</a:t>
            </a:r>
            <a:endParaRPr lang="en-US" b="1" dirty="0" smtClean="0">
              <a:solidFill>
                <a:srgbClr val="FF0000"/>
              </a:solidFill>
            </a:endParaRPr>
          </a:p>
          <a:p>
            <a:r>
              <a:rPr lang="en-US" b="1" dirty="0" smtClean="0">
                <a:solidFill>
                  <a:srgbClr val="333399"/>
                </a:solidFill>
              </a:rPr>
              <a:t>Hypothesis testing</a:t>
            </a:r>
            <a:br>
              <a:rPr lang="en-US" b="1" dirty="0" smtClean="0">
                <a:solidFill>
                  <a:srgbClr val="333399"/>
                </a:solidFill>
              </a:rPr>
            </a:br>
            <a:r>
              <a:rPr lang="en-US" dirty="0" smtClean="0"/>
              <a:t>	</a:t>
            </a:r>
            <a:r>
              <a:rPr lang="en-US" b="1" dirty="0" err="1" smtClean="0">
                <a:solidFill>
                  <a:srgbClr val="FF0000"/>
                </a:solidFill>
                <a:latin typeface="Courier New" pitchFamily="49" charset="0"/>
                <a:cs typeface="Courier New" pitchFamily="49" charset="0"/>
              </a:rPr>
              <a:t>Pr</a:t>
            </a:r>
            <a:r>
              <a:rPr lang="en-US" b="1" dirty="0" smtClean="0">
                <a:solidFill>
                  <a:srgbClr val="FF0000"/>
                </a:solidFill>
                <a:latin typeface="Courier New" pitchFamily="49" charset="0"/>
                <a:cs typeface="Courier New" pitchFamily="49" charset="0"/>
              </a:rPr>
              <a:t>[&lt;=100](&lt;&gt; expr)&gt;=0.1</a:t>
            </a:r>
            <a:br>
              <a:rPr lang="en-US" b="1" dirty="0" smtClean="0">
                <a:solidFill>
                  <a:srgbClr val="FF0000"/>
                </a:solidFill>
                <a:latin typeface="Courier New" pitchFamily="49" charset="0"/>
                <a:cs typeface="Courier New" pitchFamily="49" charset="0"/>
              </a:rPr>
            </a:br>
            <a:r>
              <a:rPr lang="en-US" dirty="0">
                <a:latin typeface="Courier New" pitchFamily="49" charset="0"/>
                <a:cs typeface="Courier New" pitchFamily="49" charset="0"/>
              </a:rPr>
              <a:t>c</a:t>
            </a:r>
            <a:r>
              <a:rPr lang="en-US" sz="2800" dirty="0" smtClean="0">
                <a:latin typeface="Courier New" pitchFamily="49" charset="0"/>
                <a:cs typeface="Courier New" pitchFamily="49" charset="0"/>
              </a:rPr>
              <a:t>&lt;=100 #&lt;=50 [] expr &lt;=0.5</a:t>
            </a:r>
            <a:endParaRPr lang="en-US" dirty="0" smtClean="0">
              <a:latin typeface="Courier New" pitchFamily="49" charset="0"/>
              <a:cs typeface="Courier New" pitchFamily="49" charset="0"/>
            </a:endParaRPr>
          </a:p>
          <a:p>
            <a:r>
              <a:rPr lang="en-US" b="1" dirty="0" smtClean="0">
                <a:solidFill>
                  <a:srgbClr val="333399"/>
                </a:solidFill>
              </a:rPr>
              <a:t>Comparison</a:t>
            </a:r>
            <a:r>
              <a:rPr lang="en-US" dirty="0" smtClean="0"/>
              <a:t/>
            </a:r>
            <a:br>
              <a:rPr lang="en-US" dirty="0" smtClean="0"/>
            </a:br>
            <a:r>
              <a:rPr lang="en-US" dirty="0" smtClean="0"/>
              <a:t>	</a:t>
            </a:r>
            <a:r>
              <a:rPr lang="en-US" b="1" dirty="0" err="1" smtClean="0">
                <a:solidFill>
                  <a:srgbClr val="FF0000"/>
                </a:solidFill>
                <a:latin typeface="Courier New" pitchFamily="49" charset="0"/>
                <a:cs typeface="Courier New" pitchFamily="49" charset="0"/>
              </a:rPr>
              <a:t>Pr</a:t>
            </a:r>
            <a:r>
              <a:rPr lang="en-US" b="1" dirty="0" smtClean="0">
                <a:solidFill>
                  <a:srgbClr val="FF0000"/>
                </a:solidFill>
                <a:latin typeface="Courier New" pitchFamily="49" charset="0"/>
                <a:cs typeface="Courier New" pitchFamily="49" charset="0"/>
              </a:rPr>
              <a:t>[&lt;=20](&lt;&gt; e1)&gt;=</a:t>
            </a:r>
            <a:r>
              <a:rPr lang="en-US" b="1" dirty="0" err="1" smtClean="0">
                <a:solidFill>
                  <a:srgbClr val="FF0000"/>
                </a:solidFill>
                <a:latin typeface="Courier New" pitchFamily="49" charset="0"/>
                <a:cs typeface="Courier New" pitchFamily="49" charset="0"/>
              </a:rPr>
              <a:t>Pr</a:t>
            </a:r>
            <a:r>
              <a:rPr lang="en-US" b="1" dirty="0" smtClean="0">
                <a:solidFill>
                  <a:srgbClr val="FF0000"/>
                </a:solidFill>
                <a:latin typeface="Courier New" pitchFamily="49" charset="0"/>
                <a:cs typeface="Courier New" pitchFamily="49" charset="0"/>
              </a:rPr>
              <a:t>[&lt;=10](&lt;&gt; e2)</a:t>
            </a:r>
            <a:endParaRPr lang="en-US" b="1" dirty="0" smtClean="0">
              <a:solidFill>
                <a:srgbClr val="FF0000"/>
              </a:solidFill>
            </a:endParaRPr>
          </a:p>
          <a:p>
            <a:r>
              <a:rPr lang="en-US" b="1" dirty="0" smtClean="0">
                <a:solidFill>
                  <a:srgbClr val="333399"/>
                </a:solidFill>
              </a:rPr>
              <a:t>Expected value</a:t>
            </a:r>
            <a:r>
              <a:rPr lang="en-US" dirty="0" smtClean="0"/>
              <a:t/>
            </a:r>
            <a:br>
              <a:rPr lang="en-US" dirty="0" smtClean="0"/>
            </a:br>
            <a:r>
              <a:rPr lang="en-US" dirty="0" smtClean="0"/>
              <a:t>	</a:t>
            </a:r>
            <a:r>
              <a:rPr lang="en-US" b="1" dirty="0" smtClean="0">
                <a:solidFill>
                  <a:srgbClr val="FF0000"/>
                </a:solidFill>
                <a:latin typeface="Courier New" pitchFamily="49" charset="0"/>
                <a:cs typeface="Courier New" pitchFamily="49" charset="0"/>
              </a:rPr>
              <a:t>E[&lt;=10;1000](min: </a:t>
            </a:r>
            <a:r>
              <a:rPr lang="en-US" b="1" dirty="0" err="1" smtClean="0">
                <a:solidFill>
                  <a:srgbClr val="FF0000"/>
                </a:solidFill>
                <a:latin typeface="Courier New" pitchFamily="49" charset="0"/>
                <a:cs typeface="Courier New" pitchFamily="49" charset="0"/>
              </a:rPr>
              <a:t>expr</a:t>
            </a:r>
            <a:r>
              <a:rPr lang="en-US" b="1" dirty="0" smtClean="0">
                <a:solidFill>
                  <a:srgbClr val="FF0000"/>
                </a:solidFill>
                <a:latin typeface="Courier New" pitchFamily="49" charset="0"/>
                <a:cs typeface="Courier New" pitchFamily="49" charset="0"/>
              </a:rPr>
              <a:t>)</a:t>
            </a:r>
            <a:br>
              <a:rPr lang="en-US" b="1" dirty="0" smtClean="0">
                <a:solidFill>
                  <a:srgbClr val="FF0000"/>
                </a:solidFill>
                <a:latin typeface="Courier New" pitchFamily="49" charset="0"/>
                <a:cs typeface="Courier New" pitchFamily="49" charset="0"/>
              </a:rPr>
            </a:br>
            <a:r>
              <a:rPr lang="en-US" sz="3000" dirty="0" smtClean="0">
                <a:cs typeface="Courier New" pitchFamily="49" charset="0"/>
              </a:rPr>
              <a:t>Explicit number of runs. Min or max.</a:t>
            </a:r>
            <a:endParaRPr lang="en-US" dirty="0" smtClean="0"/>
          </a:p>
          <a:p>
            <a:r>
              <a:rPr lang="en-US" b="1" dirty="0" smtClean="0">
                <a:solidFill>
                  <a:srgbClr val="333399"/>
                </a:solidFill>
              </a:rPr>
              <a:t>Simulations</a:t>
            </a:r>
            <a:r>
              <a:rPr lang="en-US" dirty="0" smtClean="0"/>
              <a:t/>
            </a:r>
            <a:br>
              <a:rPr lang="en-US" dirty="0" smtClean="0"/>
            </a:br>
            <a:r>
              <a:rPr lang="en-US" dirty="0" smtClean="0"/>
              <a:t>	</a:t>
            </a:r>
            <a:r>
              <a:rPr lang="en-US" b="1" dirty="0" smtClean="0">
                <a:solidFill>
                  <a:srgbClr val="FF0000"/>
                </a:solidFill>
                <a:latin typeface="Courier New" pitchFamily="49" charset="0"/>
                <a:cs typeface="Courier New" pitchFamily="49" charset="0"/>
              </a:rPr>
              <a:t>simulate 10 [&lt;=100]{expr1,expr2}</a:t>
            </a:r>
            <a:endParaRPr lang="en-US" b="1" dirty="0">
              <a:solidFill>
                <a:srgbClr val="FF0000"/>
              </a:solidFill>
            </a:endParaRPr>
          </a:p>
        </p:txBody>
      </p:sp>
      <p:sp>
        <p:nvSpPr>
          <p:cNvPr id="3" name="Footer Placeholder 2"/>
          <p:cNvSpPr>
            <a:spLocks noGrp="1"/>
          </p:cNvSpPr>
          <p:nvPr>
            <p:ph type="ftr" sz="quarter" idx="3"/>
          </p:nvPr>
        </p:nvSpPr>
        <p:spPr/>
        <p:txBody>
          <a:bodyPr/>
          <a:lstStyle/>
          <a:p>
            <a:r>
              <a:rPr lang="en-US" smtClean="0"/>
              <a:t>AVACS Autumn School 2015</a:t>
            </a:r>
            <a:endParaRPr lang="en-GB" dirty="0"/>
          </a:p>
        </p:txBody>
      </p:sp>
      <p:sp>
        <p:nvSpPr>
          <p:cNvPr id="7" name="Slide Number Placeholder 6"/>
          <p:cNvSpPr>
            <a:spLocks noGrp="1"/>
          </p:cNvSpPr>
          <p:nvPr>
            <p:ph type="sldNum" sz="quarter" idx="4"/>
          </p:nvPr>
        </p:nvSpPr>
        <p:spPr/>
        <p:txBody>
          <a:bodyPr/>
          <a:lstStyle/>
          <a:p>
            <a:r>
              <a:rPr lang="en-GB" smtClean="0"/>
              <a:t>Kim Larsen [</a:t>
            </a:r>
            <a:fld id="{3C55F532-70EC-4BB0-8F7B-D5093D26A9F4}" type="slidenum">
              <a:rPr lang="en-GB" smtClean="0"/>
              <a:pPr/>
              <a:t>32</a:t>
            </a:fld>
            <a:r>
              <a:rPr lang="en-GB" smtClean="0"/>
              <a:t>]</a:t>
            </a:r>
            <a:endParaRPr lang="en-GB" dirty="0"/>
          </a:p>
        </p:txBody>
      </p:sp>
    </p:spTree>
    <p:extLst>
      <p:ext uri="{BB962C8B-B14F-4D97-AF65-F5344CB8AC3E}">
        <p14:creationId xmlns:p14="http://schemas.microsoft.com/office/powerpoint/2010/main" val="24056075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solidFill>
                  <a:srgbClr val="FF0000"/>
                </a:solidFill>
              </a:rPr>
              <a:t>D</a:t>
            </a:r>
            <a:r>
              <a:rPr lang="en-US" dirty="0" smtClean="0">
                <a:solidFill>
                  <a:srgbClr val="CC00CC"/>
                </a:solidFill>
              </a:rPr>
              <a:t>E</a:t>
            </a:r>
            <a:r>
              <a:rPr lang="en-US" dirty="0" smtClean="0">
                <a:solidFill>
                  <a:srgbClr val="009900"/>
                </a:solidFill>
              </a:rPr>
              <a:t>M</a:t>
            </a:r>
            <a:r>
              <a:rPr lang="en-US" dirty="0" smtClean="0">
                <a:solidFill>
                  <a:srgbClr val="333399"/>
                </a:solidFill>
              </a:rPr>
              <a:t>O</a:t>
            </a:r>
            <a:endParaRPr lang="en-US" dirty="0">
              <a:solidFill>
                <a:srgbClr val="333399"/>
              </a:solidFill>
            </a:endParaRPr>
          </a:p>
        </p:txBody>
      </p:sp>
      <p:sp>
        <p:nvSpPr>
          <p:cNvPr id="6" name="Subtitle 5"/>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819497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Stochastic </a:t>
            </a:r>
            <a:r>
              <a:rPr lang="en-US" dirty="0" smtClean="0">
                <a:solidFill>
                  <a:srgbClr val="CC00CC"/>
                </a:solidFill>
              </a:rPr>
              <a:t>Hybrid</a:t>
            </a:r>
            <a:r>
              <a:rPr lang="en-US" dirty="0" smtClean="0">
                <a:solidFill>
                  <a:srgbClr val="C00000"/>
                </a:solidFill>
              </a:rPr>
              <a:t> </a:t>
            </a:r>
            <a:r>
              <a:rPr lang="en-US" dirty="0" smtClean="0"/>
              <a:t>Systems</a:t>
            </a:r>
            <a:endParaRPr lang="en-US" dirty="0"/>
          </a:p>
        </p:txBody>
      </p:sp>
      <p:sp>
        <p:nvSpPr>
          <p:cNvPr id="3" name="Content Placeholder 2"/>
          <p:cNvSpPr>
            <a:spLocks noGrp="1"/>
          </p:cNvSpPr>
          <p:nvPr>
            <p:ph idx="1"/>
          </p:nvPr>
        </p:nvSpPr>
        <p:spPr/>
        <p:txBody>
          <a:bodyPr/>
          <a:lstStyle/>
          <a:p>
            <a:r>
              <a:rPr lang="en-US" dirty="0" smtClean="0"/>
              <a:t>A Bouncing Ball</a:t>
            </a:r>
            <a:endParaRPr lang="en-US" dirty="0"/>
          </a:p>
        </p:txBody>
      </p:sp>
      <p:sp>
        <p:nvSpPr>
          <p:cNvPr id="4" name="Footer Placeholder 3"/>
          <p:cNvSpPr>
            <a:spLocks noGrp="1"/>
          </p:cNvSpPr>
          <p:nvPr>
            <p:ph type="ftr" sz="quarter" idx="3"/>
          </p:nvPr>
        </p:nvSpPr>
        <p:spPr/>
        <p:txBody>
          <a:bodyPr/>
          <a:lstStyle/>
          <a:p>
            <a:r>
              <a:rPr lang="en-US" smtClean="0"/>
              <a:t>AVACS Autumn School 2015</a:t>
            </a:r>
            <a:endParaRPr lang="en-GB" dirty="0"/>
          </a:p>
        </p:txBody>
      </p:sp>
      <p:pic>
        <p:nvPicPr>
          <p:cNvPr id="18" name="Picture 5"/>
          <p:cNvPicPr>
            <a:picLocks noChangeAspect="1" noChangeArrowheads="1"/>
          </p:cNvPicPr>
          <p:nvPr/>
        </p:nvPicPr>
        <p:blipFill>
          <a:blip r:embed="rId2"/>
          <a:srcRect/>
          <a:stretch>
            <a:fillRect/>
          </a:stretch>
        </p:blipFill>
        <p:spPr bwMode="auto">
          <a:xfrm>
            <a:off x="7343549" y="1866900"/>
            <a:ext cx="1095375" cy="695325"/>
          </a:xfrm>
          <a:prstGeom prst="rect">
            <a:avLst/>
          </a:prstGeom>
          <a:noFill/>
          <a:ln w="9525">
            <a:noFill/>
            <a:miter lim="800000"/>
            <a:headEnd/>
            <a:tailEnd/>
          </a:ln>
          <a:effectLst/>
        </p:spPr>
      </p:pic>
      <p:sp>
        <p:nvSpPr>
          <p:cNvPr id="19" name="TextBox 18"/>
          <p:cNvSpPr txBox="1"/>
          <p:nvPr/>
        </p:nvSpPr>
        <p:spPr>
          <a:xfrm>
            <a:off x="7066643" y="1429795"/>
            <a:ext cx="772969" cy="276999"/>
          </a:xfrm>
          <a:prstGeom prst="rect">
            <a:avLst/>
          </a:prstGeom>
          <a:noFill/>
        </p:spPr>
        <p:txBody>
          <a:bodyPr wrap="none" rtlCol="0">
            <a:spAutoFit/>
          </a:bodyPr>
          <a:lstStyle/>
          <a:p>
            <a:r>
              <a:rPr lang="da-DK" sz="1200" b="1" dirty="0" smtClean="0">
                <a:solidFill>
                  <a:srgbClr val="5C5CD6"/>
                </a:solidFill>
                <a:latin typeface="+mn-lt"/>
              </a:rPr>
              <a:t>Player 1</a:t>
            </a:r>
            <a:endParaRPr lang="en-US" sz="1200" b="1" dirty="0" smtClean="0">
              <a:solidFill>
                <a:srgbClr val="5C5CD6"/>
              </a:solidFill>
              <a:latin typeface="+mn-lt"/>
            </a:endParaRPr>
          </a:p>
        </p:txBody>
      </p:sp>
      <p:sp>
        <p:nvSpPr>
          <p:cNvPr id="20" name="TextBox 19"/>
          <p:cNvSpPr txBox="1"/>
          <p:nvPr/>
        </p:nvSpPr>
        <p:spPr>
          <a:xfrm>
            <a:off x="7029450" y="2657087"/>
            <a:ext cx="772969" cy="276999"/>
          </a:xfrm>
          <a:prstGeom prst="rect">
            <a:avLst/>
          </a:prstGeom>
          <a:noFill/>
        </p:spPr>
        <p:txBody>
          <a:bodyPr wrap="none" rtlCol="0">
            <a:spAutoFit/>
          </a:bodyPr>
          <a:lstStyle/>
          <a:p>
            <a:r>
              <a:rPr lang="da-DK" sz="1200" b="1" dirty="0" smtClean="0">
                <a:solidFill>
                  <a:srgbClr val="5C5CD6"/>
                </a:solidFill>
                <a:latin typeface="+mn-lt"/>
              </a:rPr>
              <a:t>Player 2</a:t>
            </a:r>
            <a:endParaRPr lang="en-US" sz="1200" b="1" dirty="0" smtClean="0">
              <a:solidFill>
                <a:srgbClr val="5C5CD6"/>
              </a:solidFill>
              <a:latin typeface="+mn-lt"/>
            </a:endParaRPr>
          </a:p>
        </p:txBody>
      </p:sp>
      <p:pic>
        <p:nvPicPr>
          <p:cNvPr id="2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071" t="33428" r="32768" b="33286"/>
          <a:stretch/>
        </p:blipFill>
        <p:spPr bwMode="auto">
          <a:xfrm>
            <a:off x="7104712" y="2934086"/>
            <a:ext cx="1395413" cy="1109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4"/>
          </p:nvPr>
        </p:nvSpPr>
        <p:spPr/>
        <p:txBody>
          <a:bodyPr/>
          <a:lstStyle/>
          <a:p>
            <a:r>
              <a:rPr lang="en-GB" smtClean="0"/>
              <a:t>Kim Larsen [</a:t>
            </a:r>
            <a:fld id="{3C55F532-70EC-4BB0-8F7B-D5093D26A9F4}" type="slidenum">
              <a:rPr lang="en-GB" smtClean="0"/>
              <a:pPr/>
              <a:t>34</a:t>
            </a:fld>
            <a:r>
              <a:rPr lang="en-GB" smtClean="0"/>
              <a:t>]</a:t>
            </a:r>
            <a:endParaRPr lang="en-GB" dirty="0"/>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42" y="2221291"/>
            <a:ext cx="6218824" cy="2535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635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Stochastic </a:t>
            </a:r>
            <a:r>
              <a:rPr lang="en-US" dirty="0" smtClean="0">
                <a:solidFill>
                  <a:srgbClr val="CC00CC"/>
                </a:solidFill>
              </a:rPr>
              <a:t>Hybrid</a:t>
            </a:r>
            <a:r>
              <a:rPr lang="en-US" dirty="0" smtClean="0">
                <a:solidFill>
                  <a:srgbClr val="C00000"/>
                </a:solidFill>
              </a:rPr>
              <a:t> </a:t>
            </a:r>
            <a:r>
              <a:rPr lang="en-US" dirty="0" smtClean="0"/>
              <a:t>Systems</a:t>
            </a:r>
            <a:endParaRPr lang="en-US" dirty="0"/>
          </a:p>
        </p:txBody>
      </p:sp>
      <p:sp>
        <p:nvSpPr>
          <p:cNvPr id="3" name="Content Placeholder 2"/>
          <p:cNvSpPr>
            <a:spLocks noGrp="1"/>
          </p:cNvSpPr>
          <p:nvPr>
            <p:ph idx="1"/>
          </p:nvPr>
        </p:nvSpPr>
        <p:spPr/>
        <p:txBody>
          <a:bodyPr/>
          <a:lstStyle/>
          <a:p>
            <a:r>
              <a:rPr lang="en-US" dirty="0" smtClean="0"/>
              <a:t>A Bouncing Ball</a:t>
            </a:r>
            <a:endParaRPr lang="en-US" dirty="0"/>
          </a:p>
        </p:txBody>
      </p:sp>
      <p:sp>
        <p:nvSpPr>
          <p:cNvPr id="4" name="Footer Placeholder 3"/>
          <p:cNvSpPr>
            <a:spLocks noGrp="1"/>
          </p:cNvSpPr>
          <p:nvPr>
            <p:ph type="ftr" sz="quarter" idx="3"/>
          </p:nvPr>
        </p:nvSpPr>
        <p:spPr/>
        <p:txBody>
          <a:bodyPr/>
          <a:lstStyle/>
          <a:p>
            <a:r>
              <a:rPr lang="en-US" smtClean="0"/>
              <a:t>AVACS Autumn School 2015</a:t>
            </a:r>
            <a:endParaRPr lang="en-GB" dirty="0"/>
          </a:p>
        </p:txBody>
      </p:sp>
      <p:pic>
        <p:nvPicPr>
          <p:cNvPr id="69635" name="Picture 3"/>
          <p:cNvPicPr>
            <a:picLocks noChangeAspect="1" noChangeArrowheads="1"/>
          </p:cNvPicPr>
          <p:nvPr/>
        </p:nvPicPr>
        <p:blipFill>
          <a:blip r:embed="rId3"/>
          <a:srcRect/>
          <a:stretch>
            <a:fillRect/>
          </a:stretch>
        </p:blipFill>
        <p:spPr bwMode="auto">
          <a:xfrm>
            <a:off x="571500" y="1866900"/>
            <a:ext cx="904875" cy="1857375"/>
          </a:xfrm>
          <a:prstGeom prst="rect">
            <a:avLst/>
          </a:prstGeom>
          <a:noFill/>
          <a:ln w="9525">
            <a:noFill/>
            <a:miter lim="800000"/>
            <a:headEnd/>
            <a:tailEnd/>
          </a:ln>
          <a:effectLst/>
        </p:spPr>
      </p:pic>
      <p:pic>
        <p:nvPicPr>
          <p:cNvPr id="69636" name="Picture 4"/>
          <p:cNvPicPr>
            <a:picLocks noChangeAspect="1" noChangeArrowheads="1"/>
          </p:cNvPicPr>
          <p:nvPr/>
        </p:nvPicPr>
        <p:blipFill>
          <a:blip r:embed="rId4"/>
          <a:srcRect/>
          <a:stretch>
            <a:fillRect/>
          </a:stretch>
        </p:blipFill>
        <p:spPr bwMode="auto">
          <a:xfrm>
            <a:off x="2438400" y="1790700"/>
            <a:ext cx="4591050" cy="1933575"/>
          </a:xfrm>
          <a:prstGeom prst="rect">
            <a:avLst/>
          </a:prstGeom>
          <a:noFill/>
          <a:ln w="9525">
            <a:noFill/>
            <a:miter lim="800000"/>
            <a:headEnd/>
            <a:tailEnd/>
          </a:ln>
          <a:effectLst/>
        </p:spPr>
      </p:pic>
      <p:sp>
        <p:nvSpPr>
          <p:cNvPr id="16" name="Rectangle 15"/>
          <p:cNvSpPr/>
          <p:nvPr/>
        </p:nvSpPr>
        <p:spPr bwMode="auto">
          <a:xfrm>
            <a:off x="4381500" y="1981200"/>
            <a:ext cx="2590800" cy="1447800"/>
          </a:xfrm>
          <a:prstGeom prst="rect">
            <a:avLst/>
          </a:prstGeom>
          <a:solidFill>
            <a:schemeClr val="bg1"/>
          </a:solidFill>
          <a:ln w="2857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l"/>
            <a:endParaRPr lang="en-US" dirty="0" smtClean="0">
              <a:latin typeface="Tahoma" charset="0"/>
              <a:ea typeface="ＭＳ Ｐゴシック" charset="0"/>
            </a:endParaRPr>
          </a:p>
        </p:txBody>
      </p:sp>
      <p:sp>
        <p:nvSpPr>
          <p:cNvPr id="17" name="Freeform 16"/>
          <p:cNvSpPr/>
          <p:nvPr/>
        </p:nvSpPr>
        <p:spPr bwMode="auto">
          <a:xfrm>
            <a:off x="3906982" y="1983179"/>
            <a:ext cx="637255" cy="1409669"/>
          </a:xfrm>
          <a:custGeom>
            <a:avLst/>
            <a:gdLst>
              <a:gd name="connsiteX0" fmla="*/ 0 w 637255"/>
              <a:gd name="connsiteY0" fmla="*/ 581891 h 1409669"/>
              <a:gd name="connsiteX1" fmla="*/ 71252 w 637255"/>
              <a:gd name="connsiteY1" fmla="*/ 795647 h 1409669"/>
              <a:gd name="connsiteX2" fmla="*/ 23750 w 637255"/>
              <a:gd name="connsiteY2" fmla="*/ 902525 h 1409669"/>
              <a:gd name="connsiteX3" fmla="*/ 427512 w 637255"/>
              <a:gd name="connsiteY3" fmla="*/ 1318161 h 1409669"/>
              <a:gd name="connsiteX4" fmla="*/ 629392 w 637255"/>
              <a:gd name="connsiteY4" fmla="*/ 1318161 h 1409669"/>
              <a:gd name="connsiteX5" fmla="*/ 522514 w 637255"/>
              <a:gd name="connsiteY5" fmla="*/ 0 h 1409669"/>
              <a:gd name="connsiteX6" fmla="*/ 47501 w 637255"/>
              <a:gd name="connsiteY6" fmla="*/ 486889 h 14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7255" h="1409669">
                <a:moveTo>
                  <a:pt x="0" y="581891"/>
                </a:moveTo>
                <a:lnTo>
                  <a:pt x="71252" y="795647"/>
                </a:lnTo>
                <a:lnTo>
                  <a:pt x="23750" y="902525"/>
                </a:lnTo>
                <a:lnTo>
                  <a:pt x="427512" y="1318161"/>
                </a:lnTo>
                <a:cubicBezTo>
                  <a:pt x="637255" y="1342837"/>
                  <a:pt x="629392" y="1409669"/>
                  <a:pt x="629392" y="1318161"/>
                </a:cubicBezTo>
                <a:lnTo>
                  <a:pt x="522514" y="0"/>
                </a:lnTo>
                <a:lnTo>
                  <a:pt x="47501" y="486889"/>
                </a:lnTo>
              </a:path>
            </a:pathLst>
          </a:custGeom>
          <a:solidFill>
            <a:schemeClr val="bg1"/>
          </a:solidFill>
          <a:ln w="28575" cap="flat" cmpd="sng" algn="ctr">
            <a:noFill/>
            <a:prstDash val="dash"/>
            <a:round/>
            <a:headEnd type="none" w="med" len="med"/>
            <a:tailEnd type="none" w="med" len="med"/>
          </a:ln>
          <a:effectLst/>
        </p:spPr>
        <p:txBody>
          <a:bodyPr rtlCol="0" anchor="ctr"/>
          <a:lstStyle/>
          <a:p>
            <a:pPr algn="ctr"/>
            <a:endParaRPr lang="en-US"/>
          </a:p>
        </p:txBody>
      </p:sp>
      <p:sp>
        <p:nvSpPr>
          <p:cNvPr id="15" name="TextBox 14"/>
          <p:cNvSpPr txBox="1"/>
          <p:nvPr/>
        </p:nvSpPr>
        <p:spPr>
          <a:xfrm>
            <a:off x="4096678" y="1589901"/>
            <a:ext cx="447559" cy="276999"/>
          </a:xfrm>
          <a:prstGeom prst="rect">
            <a:avLst/>
          </a:prstGeom>
          <a:noFill/>
        </p:spPr>
        <p:txBody>
          <a:bodyPr wrap="none" rtlCol="0">
            <a:spAutoFit/>
          </a:bodyPr>
          <a:lstStyle/>
          <a:p>
            <a:r>
              <a:rPr lang="da-DK" sz="1200" b="1" dirty="0" smtClean="0">
                <a:solidFill>
                  <a:srgbClr val="5C5CD6"/>
                </a:solidFill>
                <a:latin typeface="+mn-lt"/>
              </a:rPr>
              <a:t>Ball</a:t>
            </a:r>
            <a:endParaRPr lang="en-US" sz="1200" b="1" dirty="0" smtClean="0">
              <a:solidFill>
                <a:srgbClr val="5C5CD6"/>
              </a:solidFill>
              <a:latin typeface="+mn-lt"/>
            </a:endParaRPr>
          </a:p>
        </p:txBody>
      </p:sp>
      <p:pic>
        <p:nvPicPr>
          <p:cNvPr id="18" name="Picture 5"/>
          <p:cNvPicPr>
            <a:picLocks noChangeAspect="1" noChangeArrowheads="1"/>
          </p:cNvPicPr>
          <p:nvPr/>
        </p:nvPicPr>
        <p:blipFill>
          <a:blip r:embed="rId5"/>
          <a:srcRect/>
          <a:stretch>
            <a:fillRect/>
          </a:stretch>
        </p:blipFill>
        <p:spPr bwMode="auto">
          <a:xfrm>
            <a:off x="7343549" y="1866900"/>
            <a:ext cx="1095375" cy="695325"/>
          </a:xfrm>
          <a:prstGeom prst="rect">
            <a:avLst/>
          </a:prstGeom>
          <a:noFill/>
          <a:ln w="9525">
            <a:noFill/>
            <a:miter lim="800000"/>
            <a:headEnd/>
            <a:tailEnd/>
          </a:ln>
          <a:effectLst/>
        </p:spPr>
      </p:pic>
      <p:sp>
        <p:nvSpPr>
          <p:cNvPr id="19" name="TextBox 18"/>
          <p:cNvSpPr txBox="1"/>
          <p:nvPr/>
        </p:nvSpPr>
        <p:spPr>
          <a:xfrm>
            <a:off x="7066643" y="1429795"/>
            <a:ext cx="772969" cy="276999"/>
          </a:xfrm>
          <a:prstGeom prst="rect">
            <a:avLst/>
          </a:prstGeom>
          <a:noFill/>
        </p:spPr>
        <p:txBody>
          <a:bodyPr wrap="none" rtlCol="0">
            <a:spAutoFit/>
          </a:bodyPr>
          <a:lstStyle/>
          <a:p>
            <a:r>
              <a:rPr lang="da-DK" sz="1200" b="1" dirty="0" smtClean="0">
                <a:solidFill>
                  <a:srgbClr val="5C5CD6"/>
                </a:solidFill>
                <a:latin typeface="+mn-lt"/>
              </a:rPr>
              <a:t>Player 1</a:t>
            </a:r>
            <a:endParaRPr lang="en-US" sz="1200" b="1" dirty="0" smtClean="0">
              <a:solidFill>
                <a:srgbClr val="5C5CD6"/>
              </a:solidFill>
              <a:latin typeface="+mn-lt"/>
            </a:endParaRPr>
          </a:p>
        </p:txBody>
      </p:sp>
      <p:sp>
        <p:nvSpPr>
          <p:cNvPr id="20" name="TextBox 19"/>
          <p:cNvSpPr txBox="1"/>
          <p:nvPr/>
        </p:nvSpPr>
        <p:spPr>
          <a:xfrm>
            <a:off x="7029450" y="2657087"/>
            <a:ext cx="772969" cy="276999"/>
          </a:xfrm>
          <a:prstGeom prst="rect">
            <a:avLst/>
          </a:prstGeom>
          <a:noFill/>
        </p:spPr>
        <p:txBody>
          <a:bodyPr wrap="none" rtlCol="0">
            <a:spAutoFit/>
          </a:bodyPr>
          <a:lstStyle/>
          <a:p>
            <a:r>
              <a:rPr lang="da-DK" sz="1200" b="1" dirty="0" smtClean="0">
                <a:solidFill>
                  <a:srgbClr val="5C5CD6"/>
                </a:solidFill>
                <a:latin typeface="+mn-lt"/>
              </a:rPr>
              <a:t>Player 2</a:t>
            </a:r>
            <a:endParaRPr lang="en-US" sz="1200" b="1" dirty="0" smtClean="0">
              <a:solidFill>
                <a:srgbClr val="5C5CD6"/>
              </a:solidFill>
              <a:latin typeface="+mn-lt"/>
            </a:endParaRPr>
          </a:p>
        </p:txBody>
      </p:sp>
      <p:pic>
        <p:nvPicPr>
          <p:cNvPr id="2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1071" t="33428" r="32768" b="33286"/>
          <a:stretch/>
        </p:blipFill>
        <p:spPr bwMode="auto">
          <a:xfrm>
            <a:off x="7104712" y="2934086"/>
            <a:ext cx="1395413" cy="1109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180" t="12312" r="2118" b="2779"/>
          <a:stretch/>
        </p:blipFill>
        <p:spPr bwMode="auto">
          <a:xfrm>
            <a:off x="347450" y="3814386"/>
            <a:ext cx="4555140" cy="2264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3242535" y="3966670"/>
            <a:ext cx="5642085" cy="461665"/>
          </a:xfrm>
          <a:prstGeom prst="rect">
            <a:avLst/>
          </a:prstGeom>
          <a:solidFill>
            <a:srgbClr val="CCECFF"/>
          </a:solidFill>
          <a:ln>
            <a:solidFill>
              <a:schemeClr val="tx1"/>
            </a:solidFill>
          </a:ln>
        </p:spPr>
        <p:txBody>
          <a:bodyPr wrap="square">
            <a:spAutoFit/>
          </a:bodyPr>
          <a:lstStyle/>
          <a:p>
            <a:pPr algn="l"/>
            <a:r>
              <a:rPr lang="en-US" sz="2400" dirty="0">
                <a:latin typeface="+mn-lt"/>
              </a:rPr>
              <a:t>simulate 1 [&lt;=20]{</a:t>
            </a:r>
            <a:r>
              <a:rPr lang="en-US" sz="2400" dirty="0" smtClean="0">
                <a:latin typeface="+mn-lt"/>
              </a:rPr>
              <a:t>Ball1.p, </a:t>
            </a:r>
            <a:r>
              <a:rPr lang="en-US" sz="2400" dirty="0">
                <a:latin typeface="+mn-lt"/>
              </a:rPr>
              <a:t>Ball2.p}</a:t>
            </a:r>
          </a:p>
        </p:txBody>
      </p:sp>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366" y="1956999"/>
            <a:ext cx="4219575"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p:cNvSpPr/>
          <p:nvPr/>
        </p:nvSpPr>
        <p:spPr>
          <a:xfrm>
            <a:off x="2826093" y="4657155"/>
            <a:ext cx="6071320" cy="461665"/>
          </a:xfrm>
          <a:prstGeom prst="rect">
            <a:avLst/>
          </a:prstGeom>
          <a:solidFill>
            <a:srgbClr val="CCECFF"/>
          </a:solidFill>
          <a:ln>
            <a:solidFill>
              <a:schemeClr val="tx1"/>
            </a:solidFill>
          </a:ln>
        </p:spPr>
        <p:txBody>
          <a:bodyPr wrap="square">
            <a:spAutoFit/>
          </a:bodyPr>
          <a:lstStyle/>
          <a:p>
            <a:pPr algn="l"/>
            <a:r>
              <a:rPr lang="en-US" sz="2400" dirty="0" err="1">
                <a:latin typeface="+mn-lt"/>
              </a:rPr>
              <a:t>Pr</a:t>
            </a:r>
            <a:r>
              <a:rPr lang="en-US" sz="2400" dirty="0">
                <a:latin typeface="+mn-lt"/>
              </a:rPr>
              <a:t>[&lt;=20](&lt;&gt;(time&gt;=12 &amp;&amp; </a:t>
            </a:r>
            <a:r>
              <a:rPr lang="en-US" sz="2400" dirty="0" smtClean="0">
                <a:latin typeface="+mn-lt"/>
              </a:rPr>
              <a:t>Ball1.p&gt;4</a:t>
            </a:r>
            <a:r>
              <a:rPr lang="en-US" sz="2400" dirty="0">
                <a:latin typeface="+mn-lt"/>
              </a:rPr>
              <a:t>))</a:t>
            </a:r>
          </a:p>
        </p:txBody>
      </p:sp>
      <p:pic>
        <p:nvPicPr>
          <p:cNvPr id="20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61486" y="1233657"/>
            <a:ext cx="3735927" cy="2490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4"/>
          </p:nvPr>
        </p:nvSpPr>
        <p:spPr/>
        <p:txBody>
          <a:bodyPr/>
          <a:lstStyle/>
          <a:p>
            <a:r>
              <a:rPr lang="en-GB" smtClean="0"/>
              <a:t>Kim Larsen [</a:t>
            </a:r>
            <a:fld id="{3C55F532-70EC-4BB0-8F7B-D5093D26A9F4}" type="slidenum">
              <a:rPr lang="en-GB" smtClean="0"/>
              <a:pPr/>
              <a:t>35</a:t>
            </a:fld>
            <a:r>
              <a:rPr lang="en-GB" smtClean="0"/>
              <a:t>]</a:t>
            </a:r>
            <a:endParaRPr lang="en-GB" dirty="0"/>
          </a:p>
        </p:txBody>
      </p:sp>
      <p:sp>
        <p:nvSpPr>
          <p:cNvPr id="24" name="Rectangle 23"/>
          <p:cNvSpPr/>
          <p:nvPr/>
        </p:nvSpPr>
        <p:spPr>
          <a:xfrm>
            <a:off x="347450" y="5310845"/>
            <a:ext cx="8567645" cy="830997"/>
          </a:xfrm>
          <a:prstGeom prst="rect">
            <a:avLst/>
          </a:prstGeom>
          <a:solidFill>
            <a:srgbClr val="CCECFF"/>
          </a:solidFill>
          <a:ln>
            <a:solidFill>
              <a:schemeClr val="tx1"/>
            </a:solidFill>
          </a:ln>
        </p:spPr>
        <p:txBody>
          <a:bodyPr wrap="square">
            <a:spAutoFit/>
          </a:bodyPr>
          <a:lstStyle/>
          <a:p>
            <a:pPr algn="l"/>
            <a:r>
              <a:rPr lang="en-US" sz="2400" dirty="0" err="1">
                <a:latin typeface="+mn-lt"/>
              </a:rPr>
              <a:t>Pr</a:t>
            </a:r>
            <a:r>
              <a:rPr lang="en-US" sz="2400" dirty="0">
                <a:latin typeface="+mn-lt"/>
              </a:rPr>
              <a:t>[&lt;=20](&lt;&gt; (time&gt;=12 &amp;&amp; </a:t>
            </a:r>
            <a:r>
              <a:rPr lang="en-US" sz="2400" dirty="0" smtClean="0">
                <a:latin typeface="+mn-lt"/>
              </a:rPr>
              <a:t>Ball1.p&gt;4</a:t>
            </a:r>
            <a:r>
              <a:rPr lang="en-US" sz="2400" dirty="0">
                <a:latin typeface="+mn-lt"/>
              </a:rPr>
              <a:t>)) &gt;= </a:t>
            </a:r>
            <a:r>
              <a:rPr lang="en-US" sz="2400" dirty="0" smtClean="0">
                <a:latin typeface="+mn-lt"/>
              </a:rPr>
              <a:t/>
            </a:r>
            <a:br>
              <a:rPr lang="en-US" sz="2400" dirty="0" smtClean="0">
                <a:latin typeface="+mn-lt"/>
              </a:rPr>
            </a:br>
            <a:r>
              <a:rPr lang="en-US" sz="2400" dirty="0" smtClean="0">
                <a:latin typeface="+mn-lt"/>
              </a:rPr>
              <a:t>                      </a:t>
            </a:r>
            <a:r>
              <a:rPr lang="en-US" sz="2400" dirty="0" err="1" smtClean="0">
                <a:latin typeface="+mn-lt"/>
              </a:rPr>
              <a:t>Pr</a:t>
            </a:r>
            <a:r>
              <a:rPr lang="en-US" sz="2400" dirty="0">
                <a:latin typeface="+mn-lt"/>
              </a:rPr>
              <a:t>[&lt;=20](&lt;&gt; (time&gt;=12 &amp;&amp; Ball2.p&gt;4))</a:t>
            </a:r>
          </a:p>
        </p:txBody>
      </p:sp>
      <p:pic>
        <p:nvPicPr>
          <p:cNvPr id="296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6366" y="3554564"/>
            <a:ext cx="4905375"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8626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5" grpId="0"/>
      <p:bldP spid="22" grpId="0" animBg="1"/>
      <p:bldP spid="23" grpId="0" animBg="1"/>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Stochastic </a:t>
            </a:r>
            <a:r>
              <a:rPr lang="en-US" dirty="0" smtClean="0">
                <a:solidFill>
                  <a:srgbClr val="CC00CC"/>
                </a:solidFill>
              </a:rPr>
              <a:t>Hybrid</a:t>
            </a:r>
            <a:r>
              <a:rPr lang="en-US" dirty="0" smtClean="0">
                <a:solidFill>
                  <a:srgbClr val="C00000"/>
                </a:solidFill>
              </a:rPr>
              <a:t> </a:t>
            </a:r>
            <a:r>
              <a:rPr lang="en-US" dirty="0" smtClean="0"/>
              <a:t>Systems</a:t>
            </a:r>
            <a:endParaRPr lang="en-US" dirty="0"/>
          </a:p>
        </p:txBody>
      </p:sp>
      <p:sp>
        <p:nvSpPr>
          <p:cNvPr id="4" name="Footer Placeholder 3"/>
          <p:cNvSpPr>
            <a:spLocks noGrp="1"/>
          </p:cNvSpPr>
          <p:nvPr>
            <p:ph type="ftr" sz="quarter" idx="3"/>
          </p:nvPr>
        </p:nvSpPr>
        <p:spPr/>
        <p:txBody>
          <a:bodyPr/>
          <a:lstStyle/>
          <a:p>
            <a:r>
              <a:rPr lang="en-US" smtClean="0"/>
              <a:t>AVACS Autumn School 2015</a:t>
            </a:r>
            <a:endParaRPr lang="en-GB" dirty="0"/>
          </a:p>
        </p:txBody>
      </p:sp>
      <p:sp>
        <p:nvSpPr>
          <p:cNvPr id="5" name="Slide Number Placeholder 4"/>
          <p:cNvSpPr>
            <a:spLocks noGrp="1"/>
          </p:cNvSpPr>
          <p:nvPr>
            <p:ph type="sldNum" sz="quarter" idx="4"/>
          </p:nvPr>
        </p:nvSpPr>
        <p:spPr/>
        <p:txBody>
          <a:bodyPr/>
          <a:lstStyle/>
          <a:p>
            <a:r>
              <a:rPr lang="en-GB" smtClean="0"/>
              <a:t>Kim Larsen [</a:t>
            </a:r>
            <a:fld id="{3C55F532-70EC-4BB0-8F7B-D5093D26A9F4}" type="slidenum">
              <a:rPr lang="en-GB" smtClean="0"/>
              <a:pPr/>
              <a:t>36</a:t>
            </a:fld>
            <a:r>
              <a:rPr lang="en-GB" smtClean="0"/>
              <a:t>]</a:t>
            </a:r>
            <a:endParaRPr lang="en-GB" dirty="0"/>
          </a:p>
        </p:txBody>
      </p:sp>
      <p:pic>
        <p:nvPicPr>
          <p:cNvPr id="9" name="Picture 24"/>
          <p:cNvPicPr>
            <a:picLocks noChangeAspect="1" noChangeArrowheads="1"/>
          </p:cNvPicPr>
          <p:nvPr/>
        </p:nvPicPr>
        <p:blipFill>
          <a:blip r:embed="rId2"/>
          <a:srcRect/>
          <a:stretch>
            <a:fillRect/>
          </a:stretch>
        </p:blipFill>
        <p:spPr bwMode="auto">
          <a:xfrm>
            <a:off x="5600700" y="2971800"/>
            <a:ext cx="800100" cy="1285875"/>
          </a:xfrm>
          <a:prstGeom prst="rect">
            <a:avLst/>
          </a:prstGeom>
          <a:noFill/>
          <a:ln w="9525" algn="ctr">
            <a:noFill/>
            <a:miter lim="800000"/>
            <a:headEnd/>
            <a:tailEnd/>
          </a:ln>
          <a:effectLst/>
        </p:spPr>
      </p:pic>
      <p:sp>
        <p:nvSpPr>
          <p:cNvPr id="11" name="Line 42"/>
          <p:cNvSpPr>
            <a:spLocks noChangeShapeType="1"/>
          </p:cNvSpPr>
          <p:nvPr/>
        </p:nvSpPr>
        <p:spPr bwMode="auto">
          <a:xfrm flipH="1" flipV="1">
            <a:off x="5029200" y="2667000"/>
            <a:ext cx="428625" cy="465137"/>
          </a:xfrm>
          <a:prstGeom prst="line">
            <a:avLst/>
          </a:prstGeom>
          <a:noFill/>
          <a:ln w="9525">
            <a:solidFill>
              <a:schemeClr val="tx1"/>
            </a:solidFill>
            <a:round/>
            <a:headEnd type="triangle" w="med" len="med"/>
            <a:tailEnd type="triangle" w="med" len="med"/>
          </a:ln>
          <a:effectLst/>
        </p:spPr>
        <p:txBody>
          <a:bodyPr wrap="square">
            <a:spAutoFit/>
          </a:bodyPr>
          <a:lstStyle/>
          <a:p>
            <a:endParaRPr lang="en-US"/>
          </a:p>
        </p:txBody>
      </p:sp>
      <p:sp>
        <p:nvSpPr>
          <p:cNvPr id="12" name="Line 43"/>
          <p:cNvSpPr>
            <a:spLocks noChangeShapeType="1"/>
          </p:cNvSpPr>
          <p:nvPr/>
        </p:nvSpPr>
        <p:spPr bwMode="auto">
          <a:xfrm flipH="1">
            <a:off x="5105400" y="3886200"/>
            <a:ext cx="457200" cy="419100"/>
          </a:xfrm>
          <a:prstGeom prst="line">
            <a:avLst/>
          </a:prstGeom>
          <a:noFill/>
          <a:ln w="9525">
            <a:solidFill>
              <a:schemeClr val="tx1"/>
            </a:solidFill>
            <a:round/>
            <a:headEnd type="triangle" w="med" len="med"/>
            <a:tailEnd type="triangle" w="med" len="med"/>
          </a:ln>
          <a:effectLst/>
        </p:spPr>
        <p:txBody>
          <a:bodyPr wrap="square">
            <a:spAutoFit/>
          </a:bodyPr>
          <a:lstStyle/>
          <a:p>
            <a:endParaRPr lang="en-US"/>
          </a:p>
        </p:txBody>
      </p:sp>
      <p:sp>
        <p:nvSpPr>
          <p:cNvPr id="13" name="TextBox 12"/>
          <p:cNvSpPr txBox="1"/>
          <p:nvPr/>
        </p:nvSpPr>
        <p:spPr>
          <a:xfrm>
            <a:off x="4800600" y="3048000"/>
            <a:ext cx="744113" cy="307777"/>
          </a:xfrm>
          <a:prstGeom prst="rect">
            <a:avLst/>
          </a:prstGeom>
          <a:noFill/>
        </p:spPr>
        <p:txBody>
          <a:bodyPr wrap="none" rtlCol="0">
            <a:spAutoFit/>
          </a:bodyPr>
          <a:lstStyle/>
          <a:p>
            <a:r>
              <a:rPr lang="da-DK" sz="1400" dirty="0" err="1"/>
              <a:t>o</a:t>
            </a:r>
            <a:r>
              <a:rPr lang="da-DK" sz="1400" dirty="0" err="1" smtClean="0"/>
              <a:t>n/off</a:t>
            </a:r>
            <a:endParaRPr lang="en-US" sz="1400" dirty="0"/>
          </a:p>
        </p:txBody>
      </p:sp>
      <p:sp>
        <p:nvSpPr>
          <p:cNvPr id="14" name="TextBox 13"/>
          <p:cNvSpPr txBox="1"/>
          <p:nvPr/>
        </p:nvSpPr>
        <p:spPr>
          <a:xfrm>
            <a:off x="4818487" y="3695700"/>
            <a:ext cx="744113" cy="307777"/>
          </a:xfrm>
          <a:prstGeom prst="rect">
            <a:avLst/>
          </a:prstGeom>
          <a:noFill/>
        </p:spPr>
        <p:txBody>
          <a:bodyPr wrap="none" rtlCol="0">
            <a:spAutoFit/>
          </a:bodyPr>
          <a:lstStyle/>
          <a:p>
            <a:r>
              <a:rPr lang="da-DK" sz="1400" dirty="0" err="1"/>
              <a:t>o</a:t>
            </a:r>
            <a:r>
              <a:rPr lang="da-DK" sz="1400" dirty="0" err="1" smtClean="0"/>
              <a:t>n/off</a:t>
            </a:r>
            <a:endParaRPr lang="en-US" sz="1400" dirty="0"/>
          </a:p>
        </p:txBody>
      </p:sp>
      <p:sp>
        <p:nvSpPr>
          <p:cNvPr id="15" name="TextBox 14"/>
          <p:cNvSpPr txBox="1"/>
          <p:nvPr/>
        </p:nvSpPr>
        <p:spPr>
          <a:xfrm>
            <a:off x="2119963" y="1369848"/>
            <a:ext cx="1031052" cy="369332"/>
          </a:xfrm>
          <a:prstGeom prst="rect">
            <a:avLst/>
          </a:prstGeom>
          <a:noFill/>
        </p:spPr>
        <p:txBody>
          <a:bodyPr wrap="none" rtlCol="0">
            <a:spAutoFit/>
          </a:bodyPr>
          <a:lstStyle/>
          <a:p>
            <a:r>
              <a:rPr lang="da-DK" b="1" dirty="0" err="1" smtClean="0"/>
              <a:t>Room</a:t>
            </a:r>
            <a:r>
              <a:rPr lang="da-DK" b="1" dirty="0"/>
              <a:t> </a:t>
            </a:r>
            <a:r>
              <a:rPr lang="da-DK" b="1" dirty="0" smtClean="0"/>
              <a:t>1</a:t>
            </a:r>
            <a:endParaRPr lang="en-US" b="1" dirty="0"/>
          </a:p>
        </p:txBody>
      </p:sp>
      <p:sp>
        <p:nvSpPr>
          <p:cNvPr id="3" name="Rectangle 2"/>
          <p:cNvSpPr/>
          <p:nvPr/>
        </p:nvSpPr>
        <p:spPr bwMode="auto">
          <a:xfrm>
            <a:off x="2075675" y="1333500"/>
            <a:ext cx="2724925" cy="1566068"/>
          </a:xfrm>
          <a:prstGeom prst="rect">
            <a:avLst/>
          </a:prstGeom>
          <a:noFill/>
          <a:ln w="104775" cap="flat" cmpd="sng" algn="ctr">
            <a:solidFill>
              <a:schemeClr val="accent1">
                <a:lumMod val="50000"/>
              </a:schemeClr>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l"/>
            <a:endParaRPr lang="da-DK" dirty="0" smtClean="0">
              <a:latin typeface="Tahoma" charset="0"/>
              <a:ea typeface="ＭＳ Ｐゴシック" charset="0"/>
            </a:endParaRPr>
          </a:p>
        </p:txBody>
      </p:sp>
      <p:sp>
        <p:nvSpPr>
          <p:cNvPr id="26" name="Rectangle 25"/>
          <p:cNvSpPr/>
          <p:nvPr/>
        </p:nvSpPr>
        <p:spPr bwMode="auto">
          <a:xfrm>
            <a:off x="2114080" y="3629562"/>
            <a:ext cx="2724925" cy="1566068"/>
          </a:xfrm>
          <a:prstGeom prst="rect">
            <a:avLst/>
          </a:prstGeom>
          <a:solidFill>
            <a:schemeClr val="bg1"/>
          </a:solidFill>
          <a:ln w="104775" cap="flat" cmpd="sng" algn="ctr">
            <a:solidFill>
              <a:schemeClr val="accent1">
                <a:lumMod val="50000"/>
              </a:schemeClr>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l"/>
            <a:endParaRPr lang="da-DK" dirty="0" smtClean="0">
              <a:latin typeface="Tahoma" charset="0"/>
              <a:ea typeface="ＭＳ Ｐゴシック" charset="0"/>
            </a:endParaRPr>
          </a:p>
        </p:txBody>
      </p:sp>
      <p:sp>
        <p:nvSpPr>
          <p:cNvPr id="27" name="TextBox 26"/>
          <p:cNvSpPr txBox="1"/>
          <p:nvPr/>
        </p:nvSpPr>
        <p:spPr>
          <a:xfrm>
            <a:off x="2152485" y="3659430"/>
            <a:ext cx="1031052" cy="369332"/>
          </a:xfrm>
          <a:prstGeom prst="rect">
            <a:avLst/>
          </a:prstGeom>
          <a:noFill/>
        </p:spPr>
        <p:txBody>
          <a:bodyPr wrap="none" rtlCol="0">
            <a:spAutoFit/>
          </a:bodyPr>
          <a:lstStyle/>
          <a:p>
            <a:r>
              <a:rPr lang="da-DK" b="1" dirty="0" err="1" smtClean="0"/>
              <a:t>Room</a:t>
            </a:r>
            <a:r>
              <a:rPr lang="da-DK" b="1" dirty="0"/>
              <a:t> 2</a:t>
            </a:r>
            <a:endParaRPr lang="en-US" b="1" dirty="0"/>
          </a:p>
        </p:txBody>
      </p:sp>
      <p:sp>
        <p:nvSpPr>
          <p:cNvPr id="6" name="TextBox 5"/>
          <p:cNvSpPr txBox="1"/>
          <p:nvPr/>
        </p:nvSpPr>
        <p:spPr>
          <a:xfrm>
            <a:off x="6455120" y="3429000"/>
            <a:ext cx="920445" cy="369332"/>
          </a:xfrm>
          <a:prstGeom prst="rect">
            <a:avLst/>
          </a:prstGeom>
          <a:noFill/>
        </p:spPr>
        <p:txBody>
          <a:bodyPr wrap="none" rtlCol="0">
            <a:spAutoFit/>
          </a:bodyPr>
          <a:lstStyle/>
          <a:p>
            <a:r>
              <a:rPr lang="da-DK" b="1" dirty="0" err="1" smtClean="0">
                <a:latin typeface="+mn-lt"/>
              </a:rPr>
              <a:t>Heater</a:t>
            </a:r>
            <a:endParaRPr lang="da-DK" b="1" dirty="0" smtClean="0">
              <a:latin typeface="+mn-lt"/>
            </a:endParaRPr>
          </a:p>
        </p:txBody>
      </p:sp>
      <p:pic>
        <p:nvPicPr>
          <p:cNvPr id="31" name="Picture 5"/>
          <p:cNvPicPr>
            <a:picLocks noChangeAspect="1" noChangeArrowheads="1"/>
          </p:cNvPicPr>
          <p:nvPr/>
        </p:nvPicPr>
        <p:blipFill>
          <a:blip r:embed="rId3"/>
          <a:srcRect l="36563" t="14545" r="25000" b="21039"/>
          <a:stretch>
            <a:fillRect/>
          </a:stretch>
        </p:blipFill>
        <p:spPr bwMode="auto">
          <a:xfrm>
            <a:off x="457135" y="1200150"/>
            <a:ext cx="4421751" cy="4457700"/>
          </a:xfrm>
          <a:prstGeom prst="rect">
            <a:avLst/>
          </a:prstGeom>
          <a:noFill/>
          <a:ln w="9525">
            <a:noFill/>
            <a:miter lim="800000"/>
            <a:headEnd/>
            <a:tailEnd/>
          </a:ln>
          <a:effectLst/>
        </p:spPr>
      </p:pic>
      <p:pic>
        <p:nvPicPr>
          <p:cNvPr id="32" name="Picture 6"/>
          <p:cNvPicPr>
            <a:picLocks noChangeAspect="1" noChangeArrowheads="1"/>
          </p:cNvPicPr>
          <p:nvPr/>
        </p:nvPicPr>
        <p:blipFill>
          <a:blip r:embed="rId4"/>
          <a:srcRect l="36875" t="41688" r="36250" b="6234"/>
          <a:stretch>
            <a:fillRect/>
          </a:stretch>
        </p:blipFill>
        <p:spPr bwMode="auto">
          <a:xfrm>
            <a:off x="5638800" y="1714500"/>
            <a:ext cx="3276600" cy="3819525"/>
          </a:xfrm>
          <a:prstGeom prst="rect">
            <a:avLst/>
          </a:prstGeom>
          <a:noFill/>
          <a:ln w="9525">
            <a:noFill/>
            <a:miter lim="800000"/>
            <a:headEnd/>
            <a:tailEnd/>
          </a:ln>
          <a:effectLst/>
        </p:spPr>
      </p:pic>
      <p:sp>
        <p:nvSpPr>
          <p:cNvPr id="33" name="TextBox 32"/>
          <p:cNvSpPr txBox="1"/>
          <p:nvPr/>
        </p:nvSpPr>
        <p:spPr>
          <a:xfrm>
            <a:off x="591007" y="1377434"/>
            <a:ext cx="6572633" cy="461665"/>
          </a:xfrm>
          <a:prstGeom prst="rect">
            <a:avLst/>
          </a:prstGeom>
          <a:solidFill>
            <a:srgbClr val="CCECFF"/>
          </a:solidFill>
          <a:ln>
            <a:solidFill>
              <a:schemeClr val="bg2"/>
            </a:solidFill>
          </a:ln>
        </p:spPr>
        <p:txBody>
          <a:bodyPr wrap="none" rtlCol="0">
            <a:spAutoFit/>
          </a:bodyPr>
          <a:lstStyle/>
          <a:p>
            <a:r>
              <a:rPr lang="fr-FR" sz="2400" dirty="0" err="1" smtClean="0">
                <a:latin typeface="+mn-lt"/>
              </a:rPr>
              <a:t>simulate</a:t>
            </a:r>
            <a:r>
              <a:rPr lang="fr-FR" sz="2400" dirty="0" smtClean="0">
                <a:latin typeface="+mn-lt"/>
              </a:rPr>
              <a:t> 1 [&lt;=100]{</a:t>
            </a:r>
            <a:r>
              <a:rPr lang="fr-FR" sz="2400" dirty="0" err="1" smtClean="0">
                <a:latin typeface="+mn-lt"/>
              </a:rPr>
              <a:t>Temp</a:t>
            </a:r>
            <a:r>
              <a:rPr lang="fr-FR" sz="2400" dirty="0" smtClean="0">
                <a:latin typeface="+mn-lt"/>
              </a:rPr>
              <a:t>(0).T, </a:t>
            </a:r>
            <a:r>
              <a:rPr lang="fr-FR" sz="2400" dirty="0" err="1" smtClean="0">
                <a:latin typeface="+mn-lt"/>
              </a:rPr>
              <a:t>Temp</a:t>
            </a:r>
            <a:r>
              <a:rPr lang="fr-FR" sz="2400" dirty="0" smtClean="0">
                <a:latin typeface="+mn-lt"/>
              </a:rPr>
              <a:t>(1).T}</a:t>
            </a:r>
            <a:endParaRPr lang="en-US" sz="2400" dirty="0" smtClean="0">
              <a:latin typeface="+mn-lt"/>
            </a:endParaRPr>
          </a:p>
        </p:txBody>
      </p:sp>
      <p:pic>
        <p:nvPicPr>
          <p:cNvPr id="34" name="Picture 7"/>
          <p:cNvPicPr>
            <a:picLocks noChangeAspect="1" noChangeArrowheads="1"/>
          </p:cNvPicPr>
          <p:nvPr/>
        </p:nvPicPr>
        <p:blipFill>
          <a:blip r:embed="rId5"/>
          <a:srcRect/>
          <a:stretch>
            <a:fillRect/>
          </a:stretch>
        </p:blipFill>
        <p:spPr bwMode="auto">
          <a:xfrm>
            <a:off x="2903906" y="2950367"/>
            <a:ext cx="5281613" cy="3523947"/>
          </a:xfrm>
          <a:prstGeom prst="rect">
            <a:avLst/>
          </a:prstGeom>
          <a:noFill/>
          <a:ln w="9525">
            <a:noFill/>
            <a:miter lim="800000"/>
            <a:headEnd/>
            <a:tailEnd/>
          </a:ln>
          <a:effectLst/>
        </p:spPr>
      </p:pic>
      <p:sp>
        <p:nvSpPr>
          <p:cNvPr id="35" name="TextBox 34"/>
          <p:cNvSpPr txBox="1"/>
          <p:nvPr/>
        </p:nvSpPr>
        <p:spPr>
          <a:xfrm>
            <a:off x="591007" y="2123230"/>
            <a:ext cx="6766596" cy="461665"/>
          </a:xfrm>
          <a:prstGeom prst="rect">
            <a:avLst/>
          </a:prstGeom>
          <a:solidFill>
            <a:srgbClr val="CCECFF"/>
          </a:solidFill>
          <a:ln>
            <a:solidFill>
              <a:schemeClr val="bg2"/>
            </a:solidFill>
          </a:ln>
        </p:spPr>
        <p:txBody>
          <a:bodyPr wrap="none" rtlCol="0">
            <a:spAutoFit/>
          </a:bodyPr>
          <a:lstStyle/>
          <a:p>
            <a:r>
              <a:rPr lang="fr-FR" sz="2400" dirty="0" err="1" smtClean="0">
                <a:latin typeface="+mn-lt"/>
              </a:rPr>
              <a:t>simulate</a:t>
            </a:r>
            <a:r>
              <a:rPr lang="fr-FR" sz="2400" dirty="0" smtClean="0">
                <a:latin typeface="+mn-lt"/>
              </a:rPr>
              <a:t> 10 [&lt;=100]{</a:t>
            </a:r>
            <a:r>
              <a:rPr lang="fr-FR" sz="2400" dirty="0" err="1" smtClean="0">
                <a:latin typeface="+mn-lt"/>
              </a:rPr>
              <a:t>Temp</a:t>
            </a:r>
            <a:r>
              <a:rPr lang="fr-FR" sz="2400" dirty="0" smtClean="0">
                <a:latin typeface="+mn-lt"/>
              </a:rPr>
              <a:t>(0).T, </a:t>
            </a:r>
            <a:r>
              <a:rPr lang="fr-FR" sz="2400" dirty="0" err="1" smtClean="0">
                <a:latin typeface="+mn-lt"/>
              </a:rPr>
              <a:t>Temp</a:t>
            </a:r>
            <a:r>
              <a:rPr lang="fr-FR" sz="2400" dirty="0" smtClean="0">
                <a:latin typeface="+mn-lt"/>
              </a:rPr>
              <a:t>(1).T}</a:t>
            </a:r>
            <a:endParaRPr lang="en-US" sz="2400" dirty="0" smtClean="0">
              <a:latin typeface="+mn-lt"/>
            </a:endParaRPr>
          </a:p>
        </p:txBody>
      </p:sp>
      <p:pic>
        <p:nvPicPr>
          <p:cNvPr id="36" name="Picture 8"/>
          <p:cNvPicPr>
            <a:picLocks noChangeAspect="1" noChangeArrowheads="1"/>
          </p:cNvPicPr>
          <p:nvPr/>
        </p:nvPicPr>
        <p:blipFill>
          <a:blip r:embed="rId6"/>
          <a:srcRect/>
          <a:stretch>
            <a:fillRect/>
          </a:stretch>
        </p:blipFill>
        <p:spPr bwMode="auto">
          <a:xfrm>
            <a:off x="2924175" y="2784775"/>
            <a:ext cx="5429250" cy="3708504"/>
          </a:xfrm>
          <a:prstGeom prst="rect">
            <a:avLst/>
          </a:prstGeom>
          <a:noFill/>
          <a:ln w="9525">
            <a:noFill/>
            <a:miter lim="800000"/>
            <a:headEnd/>
            <a:tailEnd/>
          </a:ln>
          <a:effectLst/>
        </p:spPr>
      </p:pic>
      <p:pic>
        <p:nvPicPr>
          <p:cNvPr id="37" name="Picture 9"/>
          <p:cNvPicPr>
            <a:picLocks noChangeAspect="1" noChangeArrowheads="1"/>
          </p:cNvPicPr>
          <p:nvPr/>
        </p:nvPicPr>
        <p:blipFill>
          <a:blip r:embed="rId7"/>
          <a:srcRect/>
          <a:stretch>
            <a:fillRect/>
          </a:stretch>
        </p:blipFill>
        <p:spPr bwMode="auto">
          <a:xfrm>
            <a:off x="3848482" y="3595687"/>
            <a:ext cx="2552700" cy="1381125"/>
          </a:xfrm>
          <a:prstGeom prst="rect">
            <a:avLst/>
          </a:prstGeom>
          <a:noFill/>
          <a:ln w="9525">
            <a:noFill/>
            <a:miter lim="800000"/>
            <a:headEnd/>
            <a:tailEnd/>
          </a:ln>
          <a:effectLst/>
        </p:spPr>
      </p:pic>
      <p:sp>
        <p:nvSpPr>
          <p:cNvPr id="38" name="TextBox 37"/>
          <p:cNvSpPr txBox="1"/>
          <p:nvPr/>
        </p:nvSpPr>
        <p:spPr>
          <a:xfrm>
            <a:off x="591007" y="3571994"/>
            <a:ext cx="5144357" cy="461665"/>
          </a:xfrm>
          <a:prstGeom prst="rect">
            <a:avLst/>
          </a:prstGeom>
          <a:solidFill>
            <a:srgbClr val="CCECFF"/>
          </a:solidFill>
          <a:ln>
            <a:solidFill>
              <a:schemeClr val="bg2"/>
            </a:solidFill>
          </a:ln>
        </p:spPr>
        <p:txBody>
          <a:bodyPr wrap="none" rtlCol="0">
            <a:spAutoFit/>
          </a:bodyPr>
          <a:lstStyle/>
          <a:p>
            <a:r>
              <a:rPr lang="fr-FR" sz="2400" dirty="0" smtClean="0">
                <a:latin typeface="+mn-lt"/>
              </a:rPr>
              <a:t>Pr[&lt;=100](&lt;&gt; </a:t>
            </a:r>
            <a:r>
              <a:rPr lang="fr-FR" sz="2400" dirty="0" err="1" smtClean="0">
                <a:latin typeface="+mn-lt"/>
              </a:rPr>
              <a:t>Temp</a:t>
            </a:r>
            <a:r>
              <a:rPr lang="fr-FR" sz="2400" dirty="0" smtClean="0">
                <a:latin typeface="+mn-lt"/>
              </a:rPr>
              <a:t>(0).T &gt;= 10)</a:t>
            </a:r>
            <a:endParaRPr lang="en-US" sz="2400" dirty="0" smtClean="0">
              <a:latin typeface="+mn-lt"/>
            </a:endParaRPr>
          </a:p>
        </p:txBody>
      </p:sp>
      <p:pic>
        <p:nvPicPr>
          <p:cNvPr id="39" name="Picture 10"/>
          <p:cNvPicPr>
            <a:picLocks noChangeAspect="1" noChangeArrowheads="1"/>
          </p:cNvPicPr>
          <p:nvPr/>
        </p:nvPicPr>
        <p:blipFill>
          <a:blip r:embed="rId8"/>
          <a:srcRect/>
          <a:stretch>
            <a:fillRect/>
          </a:stretch>
        </p:blipFill>
        <p:spPr bwMode="auto">
          <a:xfrm>
            <a:off x="3029407" y="4196834"/>
            <a:ext cx="4105275" cy="1219200"/>
          </a:xfrm>
          <a:prstGeom prst="rect">
            <a:avLst/>
          </a:prstGeom>
          <a:noFill/>
          <a:ln w="9525">
            <a:noFill/>
            <a:miter lim="800000"/>
            <a:headEnd/>
            <a:tailEnd/>
          </a:ln>
          <a:effectLst/>
        </p:spPr>
      </p:pic>
      <p:sp>
        <p:nvSpPr>
          <p:cNvPr id="47" name="TextBox 46"/>
          <p:cNvSpPr txBox="1"/>
          <p:nvPr/>
        </p:nvSpPr>
        <p:spPr>
          <a:xfrm>
            <a:off x="609600" y="2776835"/>
            <a:ext cx="7973658" cy="461665"/>
          </a:xfrm>
          <a:prstGeom prst="rect">
            <a:avLst/>
          </a:prstGeom>
          <a:solidFill>
            <a:srgbClr val="CCECFF"/>
          </a:solidFill>
          <a:ln>
            <a:solidFill>
              <a:schemeClr val="bg2"/>
            </a:solidFill>
          </a:ln>
        </p:spPr>
        <p:txBody>
          <a:bodyPr wrap="none" rtlCol="0">
            <a:spAutoFit/>
          </a:bodyPr>
          <a:lstStyle/>
          <a:p>
            <a:r>
              <a:rPr lang="en-US" sz="2400" dirty="0" smtClean="0">
                <a:latin typeface="+mn-lt"/>
              </a:rPr>
              <a:t>Pr[&lt;=100](&lt;&gt; Temp(1).T&lt;=5 and time&gt;30) &gt;= 0.2</a:t>
            </a:r>
          </a:p>
        </p:txBody>
      </p:sp>
    </p:spTree>
    <p:extLst>
      <p:ext uri="{BB962C8B-B14F-4D97-AF65-F5344CB8AC3E}">
        <p14:creationId xmlns:p14="http://schemas.microsoft.com/office/powerpoint/2010/main" val="361530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6"/>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7"/>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8" grpId="0" animBg="1"/>
      <p:bldP spid="38" grpId="1" animBg="1"/>
      <p:bldP spid="4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Stochastic </a:t>
            </a:r>
            <a:r>
              <a:rPr lang="en-US" dirty="0" smtClean="0">
                <a:solidFill>
                  <a:srgbClr val="CC00CC"/>
                </a:solidFill>
              </a:rPr>
              <a:t>Hybrid</a:t>
            </a:r>
            <a:r>
              <a:rPr lang="en-US" dirty="0" smtClean="0">
                <a:solidFill>
                  <a:srgbClr val="C00000"/>
                </a:solidFill>
              </a:rPr>
              <a:t> </a:t>
            </a:r>
            <a:r>
              <a:rPr lang="en-US" dirty="0" smtClean="0"/>
              <a:t>Systems</a:t>
            </a:r>
            <a:endParaRPr lang="en-US" dirty="0"/>
          </a:p>
        </p:txBody>
      </p:sp>
      <p:sp>
        <p:nvSpPr>
          <p:cNvPr id="3" name="Content Placeholder 2"/>
          <p:cNvSpPr>
            <a:spLocks noGrp="1"/>
          </p:cNvSpPr>
          <p:nvPr>
            <p:ph idx="1"/>
          </p:nvPr>
        </p:nvSpPr>
        <p:spPr/>
        <p:txBody>
          <a:bodyPr/>
          <a:lstStyle/>
          <a:p>
            <a:r>
              <a:rPr lang="en-US" dirty="0" smtClean="0"/>
              <a:t>A Bouncing Ball</a:t>
            </a:r>
            <a:endParaRPr lang="en-US" dirty="0"/>
          </a:p>
        </p:txBody>
      </p:sp>
      <p:sp>
        <p:nvSpPr>
          <p:cNvPr id="4" name="Footer Placeholder 3"/>
          <p:cNvSpPr>
            <a:spLocks noGrp="1"/>
          </p:cNvSpPr>
          <p:nvPr>
            <p:ph type="ftr" sz="quarter" idx="3"/>
          </p:nvPr>
        </p:nvSpPr>
        <p:spPr/>
        <p:txBody>
          <a:bodyPr/>
          <a:lstStyle/>
          <a:p>
            <a:r>
              <a:rPr lang="en-US" smtClean="0"/>
              <a:t>AVACS Autumn School 2015</a:t>
            </a:r>
            <a:endParaRPr lang="en-GB" dirty="0"/>
          </a:p>
        </p:txBody>
      </p:sp>
      <p:pic>
        <p:nvPicPr>
          <p:cNvPr id="69635" name="Picture 3"/>
          <p:cNvPicPr>
            <a:picLocks noChangeAspect="1" noChangeArrowheads="1"/>
          </p:cNvPicPr>
          <p:nvPr/>
        </p:nvPicPr>
        <p:blipFill>
          <a:blip r:embed="rId2"/>
          <a:srcRect/>
          <a:stretch>
            <a:fillRect/>
          </a:stretch>
        </p:blipFill>
        <p:spPr bwMode="auto">
          <a:xfrm>
            <a:off x="571500" y="1866900"/>
            <a:ext cx="904875" cy="1857375"/>
          </a:xfrm>
          <a:prstGeom prst="rect">
            <a:avLst/>
          </a:prstGeom>
          <a:noFill/>
          <a:ln w="9525">
            <a:noFill/>
            <a:miter lim="800000"/>
            <a:headEnd/>
            <a:tailEnd/>
          </a:ln>
          <a:effectLst/>
        </p:spPr>
      </p:pic>
      <p:pic>
        <p:nvPicPr>
          <p:cNvPr id="69636" name="Picture 4"/>
          <p:cNvPicPr>
            <a:picLocks noChangeAspect="1" noChangeArrowheads="1"/>
          </p:cNvPicPr>
          <p:nvPr/>
        </p:nvPicPr>
        <p:blipFill>
          <a:blip r:embed="rId3"/>
          <a:srcRect/>
          <a:stretch>
            <a:fillRect/>
          </a:stretch>
        </p:blipFill>
        <p:spPr bwMode="auto">
          <a:xfrm>
            <a:off x="2438400" y="1790700"/>
            <a:ext cx="4591050" cy="1933575"/>
          </a:xfrm>
          <a:prstGeom prst="rect">
            <a:avLst/>
          </a:prstGeom>
          <a:noFill/>
          <a:ln w="9525">
            <a:noFill/>
            <a:miter lim="800000"/>
            <a:headEnd/>
            <a:tailEnd/>
          </a:ln>
          <a:effectLst/>
        </p:spPr>
      </p:pic>
      <p:sp>
        <p:nvSpPr>
          <p:cNvPr id="16" name="Rectangle 15"/>
          <p:cNvSpPr/>
          <p:nvPr/>
        </p:nvSpPr>
        <p:spPr bwMode="auto">
          <a:xfrm>
            <a:off x="4381500" y="1981200"/>
            <a:ext cx="2590800" cy="1447800"/>
          </a:xfrm>
          <a:prstGeom prst="rect">
            <a:avLst/>
          </a:prstGeom>
          <a:solidFill>
            <a:schemeClr val="bg1"/>
          </a:solidFill>
          <a:ln w="2857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l"/>
            <a:endParaRPr lang="en-US" dirty="0" smtClean="0">
              <a:latin typeface="Tahoma" charset="0"/>
              <a:ea typeface="ＭＳ Ｐゴシック" charset="0"/>
            </a:endParaRPr>
          </a:p>
        </p:txBody>
      </p:sp>
      <p:sp>
        <p:nvSpPr>
          <p:cNvPr id="17" name="Freeform 16"/>
          <p:cNvSpPr/>
          <p:nvPr/>
        </p:nvSpPr>
        <p:spPr bwMode="auto">
          <a:xfrm>
            <a:off x="3906982" y="1983179"/>
            <a:ext cx="637255" cy="1409669"/>
          </a:xfrm>
          <a:custGeom>
            <a:avLst/>
            <a:gdLst>
              <a:gd name="connsiteX0" fmla="*/ 0 w 637255"/>
              <a:gd name="connsiteY0" fmla="*/ 581891 h 1409669"/>
              <a:gd name="connsiteX1" fmla="*/ 71252 w 637255"/>
              <a:gd name="connsiteY1" fmla="*/ 795647 h 1409669"/>
              <a:gd name="connsiteX2" fmla="*/ 23750 w 637255"/>
              <a:gd name="connsiteY2" fmla="*/ 902525 h 1409669"/>
              <a:gd name="connsiteX3" fmla="*/ 427512 w 637255"/>
              <a:gd name="connsiteY3" fmla="*/ 1318161 h 1409669"/>
              <a:gd name="connsiteX4" fmla="*/ 629392 w 637255"/>
              <a:gd name="connsiteY4" fmla="*/ 1318161 h 1409669"/>
              <a:gd name="connsiteX5" fmla="*/ 522514 w 637255"/>
              <a:gd name="connsiteY5" fmla="*/ 0 h 1409669"/>
              <a:gd name="connsiteX6" fmla="*/ 47501 w 637255"/>
              <a:gd name="connsiteY6" fmla="*/ 486889 h 14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7255" h="1409669">
                <a:moveTo>
                  <a:pt x="0" y="581891"/>
                </a:moveTo>
                <a:lnTo>
                  <a:pt x="71252" y="795647"/>
                </a:lnTo>
                <a:lnTo>
                  <a:pt x="23750" y="902525"/>
                </a:lnTo>
                <a:lnTo>
                  <a:pt x="427512" y="1318161"/>
                </a:lnTo>
                <a:cubicBezTo>
                  <a:pt x="637255" y="1342837"/>
                  <a:pt x="629392" y="1409669"/>
                  <a:pt x="629392" y="1318161"/>
                </a:cubicBezTo>
                <a:lnTo>
                  <a:pt x="522514" y="0"/>
                </a:lnTo>
                <a:lnTo>
                  <a:pt x="47501" y="486889"/>
                </a:lnTo>
              </a:path>
            </a:pathLst>
          </a:custGeom>
          <a:solidFill>
            <a:schemeClr val="bg1"/>
          </a:solidFill>
          <a:ln w="28575" cap="flat" cmpd="sng" algn="ctr">
            <a:noFill/>
            <a:prstDash val="dash"/>
            <a:round/>
            <a:headEnd type="none" w="med" len="med"/>
            <a:tailEnd type="none" w="med" len="med"/>
          </a:ln>
          <a:effectLst/>
        </p:spPr>
        <p:txBody>
          <a:bodyPr rtlCol="0" anchor="ctr"/>
          <a:lstStyle/>
          <a:p>
            <a:pPr algn="ctr"/>
            <a:endParaRPr lang="en-US"/>
          </a:p>
        </p:txBody>
      </p:sp>
      <p:sp>
        <p:nvSpPr>
          <p:cNvPr id="15" name="TextBox 14"/>
          <p:cNvSpPr txBox="1"/>
          <p:nvPr/>
        </p:nvSpPr>
        <p:spPr>
          <a:xfrm>
            <a:off x="4096678" y="1589901"/>
            <a:ext cx="447559" cy="276999"/>
          </a:xfrm>
          <a:prstGeom prst="rect">
            <a:avLst/>
          </a:prstGeom>
          <a:noFill/>
        </p:spPr>
        <p:txBody>
          <a:bodyPr wrap="none" rtlCol="0">
            <a:spAutoFit/>
          </a:bodyPr>
          <a:lstStyle/>
          <a:p>
            <a:r>
              <a:rPr lang="da-DK" sz="1200" b="1" dirty="0" smtClean="0">
                <a:solidFill>
                  <a:srgbClr val="5C5CD6"/>
                </a:solidFill>
                <a:latin typeface="+mn-lt"/>
              </a:rPr>
              <a:t>Ball</a:t>
            </a:r>
            <a:endParaRPr lang="en-US" sz="1200" b="1" dirty="0" smtClean="0">
              <a:solidFill>
                <a:srgbClr val="5C5CD6"/>
              </a:solidFill>
              <a:latin typeface="+mn-lt"/>
            </a:endParaRPr>
          </a:p>
        </p:txBody>
      </p:sp>
      <p:pic>
        <p:nvPicPr>
          <p:cNvPr id="18" name="Picture 5"/>
          <p:cNvPicPr>
            <a:picLocks noChangeAspect="1" noChangeArrowheads="1"/>
          </p:cNvPicPr>
          <p:nvPr/>
        </p:nvPicPr>
        <p:blipFill>
          <a:blip r:embed="rId4"/>
          <a:srcRect/>
          <a:stretch>
            <a:fillRect/>
          </a:stretch>
        </p:blipFill>
        <p:spPr bwMode="auto">
          <a:xfrm>
            <a:off x="7343549" y="1866900"/>
            <a:ext cx="1095375" cy="695325"/>
          </a:xfrm>
          <a:prstGeom prst="rect">
            <a:avLst/>
          </a:prstGeom>
          <a:noFill/>
          <a:ln w="9525">
            <a:noFill/>
            <a:miter lim="800000"/>
            <a:headEnd/>
            <a:tailEnd/>
          </a:ln>
          <a:effectLst/>
        </p:spPr>
      </p:pic>
      <p:sp>
        <p:nvSpPr>
          <p:cNvPr id="19" name="TextBox 18"/>
          <p:cNvSpPr txBox="1"/>
          <p:nvPr/>
        </p:nvSpPr>
        <p:spPr>
          <a:xfrm>
            <a:off x="7066643" y="1429795"/>
            <a:ext cx="772969" cy="276999"/>
          </a:xfrm>
          <a:prstGeom prst="rect">
            <a:avLst/>
          </a:prstGeom>
          <a:noFill/>
        </p:spPr>
        <p:txBody>
          <a:bodyPr wrap="none" rtlCol="0">
            <a:spAutoFit/>
          </a:bodyPr>
          <a:lstStyle/>
          <a:p>
            <a:r>
              <a:rPr lang="da-DK" sz="1200" b="1" dirty="0" smtClean="0">
                <a:solidFill>
                  <a:srgbClr val="5C5CD6"/>
                </a:solidFill>
                <a:latin typeface="+mn-lt"/>
              </a:rPr>
              <a:t>Player 1</a:t>
            </a:r>
            <a:endParaRPr lang="en-US" sz="1200" b="1" dirty="0" smtClean="0">
              <a:solidFill>
                <a:srgbClr val="5C5CD6"/>
              </a:solidFill>
              <a:latin typeface="+mn-lt"/>
            </a:endParaRPr>
          </a:p>
        </p:txBody>
      </p:sp>
      <p:sp>
        <p:nvSpPr>
          <p:cNvPr id="20" name="TextBox 19"/>
          <p:cNvSpPr txBox="1"/>
          <p:nvPr/>
        </p:nvSpPr>
        <p:spPr>
          <a:xfrm>
            <a:off x="7029450" y="2657087"/>
            <a:ext cx="772969" cy="276999"/>
          </a:xfrm>
          <a:prstGeom prst="rect">
            <a:avLst/>
          </a:prstGeom>
          <a:noFill/>
        </p:spPr>
        <p:txBody>
          <a:bodyPr wrap="none" rtlCol="0">
            <a:spAutoFit/>
          </a:bodyPr>
          <a:lstStyle/>
          <a:p>
            <a:r>
              <a:rPr lang="da-DK" sz="1200" b="1" dirty="0" smtClean="0">
                <a:solidFill>
                  <a:srgbClr val="5C5CD6"/>
                </a:solidFill>
                <a:latin typeface="+mn-lt"/>
              </a:rPr>
              <a:t>Player 2</a:t>
            </a:r>
            <a:endParaRPr lang="en-US" sz="1200" b="1" dirty="0" smtClean="0">
              <a:solidFill>
                <a:srgbClr val="5C5CD6"/>
              </a:solidFill>
              <a:latin typeface="+mn-lt"/>
            </a:endParaRPr>
          </a:p>
        </p:txBody>
      </p:sp>
      <p:pic>
        <p:nvPicPr>
          <p:cNvPr id="2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071" t="33428" r="32768" b="33286"/>
          <a:stretch/>
        </p:blipFill>
        <p:spPr bwMode="auto">
          <a:xfrm>
            <a:off x="7104712" y="2934086"/>
            <a:ext cx="1395413" cy="1109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180" t="12312" r="2118" b="2779"/>
          <a:stretch/>
        </p:blipFill>
        <p:spPr bwMode="auto">
          <a:xfrm>
            <a:off x="347450" y="3736240"/>
            <a:ext cx="4555140" cy="2264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3242535" y="4213788"/>
            <a:ext cx="5642085" cy="461665"/>
          </a:xfrm>
          <a:prstGeom prst="rect">
            <a:avLst/>
          </a:prstGeom>
          <a:solidFill>
            <a:srgbClr val="CCECFF"/>
          </a:solidFill>
          <a:ln>
            <a:solidFill>
              <a:schemeClr val="tx1"/>
            </a:solidFill>
          </a:ln>
        </p:spPr>
        <p:txBody>
          <a:bodyPr wrap="square">
            <a:spAutoFit/>
          </a:bodyPr>
          <a:lstStyle/>
          <a:p>
            <a:pPr algn="l"/>
            <a:r>
              <a:rPr lang="en-US" sz="2400" dirty="0">
                <a:latin typeface="+mn-lt"/>
              </a:rPr>
              <a:t>simulate 1 [&lt;=20]{</a:t>
            </a:r>
            <a:r>
              <a:rPr lang="en-US" sz="2400" dirty="0" smtClean="0">
                <a:latin typeface="+mn-lt"/>
              </a:rPr>
              <a:t>Ball1.p</a:t>
            </a:r>
            <a:r>
              <a:rPr lang="en-US" sz="2400" dirty="0">
                <a:latin typeface="+mn-lt"/>
              </a:rPr>
              <a:t>, Ball2.p}</a:t>
            </a:r>
          </a:p>
        </p:txBody>
      </p:sp>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1500" y="1706794"/>
            <a:ext cx="4219575"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p:cNvSpPr/>
          <p:nvPr/>
        </p:nvSpPr>
        <p:spPr>
          <a:xfrm>
            <a:off x="2958990" y="5234035"/>
            <a:ext cx="5917700" cy="461665"/>
          </a:xfrm>
          <a:prstGeom prst="rect">
            <a:avLst/>
          </a:prstGeom>
          <a:solidFill>
            <a:srgbClr val="CCECFF"/>
          </a:solidFill>
          <a:ln>
            <a:solidFill>
              <a:schemeClr val="tx1"/>
            </a:solidFill>
          </a:ln>
        </p:spPr>
        <p:txBody>
          <a:bodyPr wrap="square">
            <a:spAutoFit/>
          </a:bodyPr>
          <a:lstStyle/>
          <a:p>
            <a:pPr algn="l"/>
            <a:r>
              <a:rPr lang="en-US" sz="2400" dirty="0" err="1">
                <a:latin typeface="+mn-lt"/>
              </a:rPr>
              <a:t>Pr</a:t>
            </a:r>
            <a:r>
              <a:rPr lang="en-US" sz="2400" dirty="0">
                <a:latin typeface="+mn-lt"/>
              </a:rPr>
              <a:t>[&lt;=20](&lt;&gt;(time&gt;=12 &amp;&amp; </a:t>
            </a:r>
            <a:r>
              <a:rPr lang="en-US" sz="2400" dirty="0" err="1">
                <a:latin typeface="+mn-lt"/>
              </a:rPr>
              <a:t>Ball.p</a:t>
            </a:r>
            <a:r>
              <a:rPr lang="en-US" sz="2400" dirty="0">
                <a:latin typeface="+mn-lt"/>
              </a:rPr>
              <a:t>&gt;4))</a:t>
            </a:r>
          </a:p>
        </p:txBody>
      </p:sp>
      <p:pic>
        <p:nvPicPr>
          <p:cNvPr id="205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450" y="1161572"/>
            <a:ext cx="3735927" cy="2490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270640" y="1339454"/>
            <a:ext cx="8650445" cy="4585871"/>
          </a:xfrm>
          <a:prstGeom prst="rect">
            <a:avLst/>
          </a:prstGeom>
          <a:solidFill>
            <a:schemeClr val="bg1">
              <a:lumMod val="75000"/>
            </a:schemeClr>
          </a:solidFill>
          <a:effectLst>
            <a:glow rad="101600">
              <a:schemeClr val="accent4">
                <a:satMod val="175000"/>
                <a:alpha val="40000"/>
              </a:schemeClr>
            </a:glow>
          </a:effectLst>
        </p:spPr>
        <p:txBody>
          <a:bodyPr wrap="none" rtlCol="0">
            <a:spAutoFit/>
          </a:bodyPr>
          <a:lstStyle/>
          <a:p>
            <a:pPr algn="l"/>
            <a:r>
              <a:rPr lang="da-DK" sz="2400" b="1" dirty="0" smtClean="0">
                <a:solidFill>
                  <a:srgbClr val="333399"/>
                </a:solidFill>
                <a:latin typeface="+mn-lt"/>
              </a:rPr>
              <a:t>UPPAAL SMC</a:t>
            </a:r>
          </a:p>
          <a:p>
            <a:pPr algn="l"/>
            <a:r>
              <a:rPr lang="da-DK" sz="2400" dirty="0" smtClean="0">
                <a:latin typeface="+mn-lt"/>
              </a:rPr>
              <a:t>Uniform distributions (</a:t>
            </a:r>
            <a:r>
              <a:rPr lang="da-DK" sz="2400" dirty="0" err="1" smtClean="0">
                <a:latin typeface="+mn-lt"/>
              </a:rPr>
              <a:t>bounded</a:t>
            </a:r>
            <a:r>
              <a:rPr lang="da-DK" sz="2400" dirty="0" smtClean="0">
                <a:latin typeface="+mn-lt"/>
              </a:rPr>
              <a:t> </a:t>
            </a:r>
            <a:r>
              <a:rPr lang="da-DK" sz="2400" dirty="0" err="1" smtClean="0">
                <a:latin typeface="+mn-lt"/>
              </a:rPr>
              <a:t>delay</a:t>
            </a:r>
            <a:r>
              <a:rPr lang="da-DK" sz="2400" dirty="0" smtClean="0">
                <a:latin typeface="+mn-lt"/>
              </a:rPr>
              <a:t>)</a:t>
            </a:r>
          </a:p>
          <a:p>
            <a:pPr algn="l"/>
            <a:r>
              <a:rPr lang="da-DK" sz="2400" dirty="0" err="1" smtClean="0">
                <a:latin typeface="+mn-lt"/>
              </a:rPr>
              <a:t>Exponential</a:t>
            </a:r>
            <a:r>
              <a:rPr lang="da-DK" sz="2400" dirty="0" smtClean="0">
                <a:latin typeface="+mn-lt"/>
              </a:rPr>
              <a:t> distributions (</a:t>
            </a:r>
            <a:r>
              <a:rPr lang="da-DK" sz="2400" dirty="0" err="1" smtClean="0">
                <a:latin typeface="+mn-lt"/>
              </a:rPr>
              <a:t>unbounded</a:t>
            </a:r>
            <a:r>
              <a:rPr lang="da-DK" sz="2400" dirty="0" smtClean="0">
                <a:latin typeface="+mn-lt"/>
              </a:rPr>
              <a:t> </a:t>
            </a:r>
            <a:r>
              <a:rPr lang="da-DK" sz="2400" dirty="0" err="1" smtClean="0">
                <a:latin typeface="+mn-lt"/>
              </a:rPr>
              <a:t>delay</a:t>
            </a:r>
            <a:r>
              <a:rPr lang="da-DK" sz="2400" dirty="0" smtClean="0">
                <a:latin typeface="+mn-lt"/>
              </a:rPr>
              <a:t>)</a:t>
            </a:r>
          </a:p>
          <a:p>
            <a:pPr algn="l"/>
            <a:r>
              <a:rPr lang="da-DK" sz="2400" dirty="0" err="1" smtClean="0">
                <a:latin typeface="+mn-lt"/>
              </a:rPr>
              <a:t>Syntax</a:t>
            </a:r>
            <a:r>
              <a:rPr lang="da-DK" sz="2400" dirty="0" smtClean="0">
                <a:latin typeface="+mn-lt"/>
              </a:rPr>
              <a:t> for </a:t>
            </a:r>
            <a:r>
              <a:rPr lang="da-DK" sz="2400" dirty="0" err="1" smtClean="0">
                <a:latin typeface="+mn-lt"/>
              </a:rPr>
              <a:t>discrete</a:t>
            </a:r>
            <a:r>
              <a:rPr lang="da-DK" sz="2400" dirty="0" smtClean="0">
                <a:latin typeface="+mn-lt"/>
              </a:rPr>
              <a:t> </a:t>
            </a:r>
            <a:r>
              <a:rPr lang="da-DK" sz="2400" dirty="0" err="1" smtClean="0">
                <a:latin typeface="+mn-lt"/>
              </a:rPr>
              <a:t>probabilistic</a:t>
            </a:r>
            <a:r>
              <a:rPr lang="da-DK" sz="2400" dirty="0" smtClean="0">
                <a:latin typeface="+mn-lt"/>
              </a:rPr>
              <a:t> </a:t>
            </a:r>
            <a:r>
              <a:rPr lang="da-DK" sz="2400" dirty="0" err="1" smtClean="0">
                <a:latin typeface="+mn-lt"/>
              </a:rPr>
              <a:t>choice</a:t>
            </a:r>
            <a:endParaRPr lang="da-DK" sz="2400" dirty="0" smtClean="0">
              <a:latin typeface="+mn-lt"/>
            </a:endParaRPr>
          </a:p>
          <a:p>
            <a:pPr algn="l"/>
            <a:r>
              <a:rPr lang="da-DK" sz="2400" dirty="0" smtClean="0">
                <a:latin typeface="+mn-lt"/>
              </a:rPr>
              <a:t>Distribution on </a:t>
            </a:r>
            <a:r>
              <a:rPr lang="da-DK" sz="2400" dirty="0" err="1" smtClean="0">
                <a:latin typeface="+mn-lt"/>
              </a:rPr>
              <a:t>next</a:t>
            </a:r>
            <a:r>
              <a:rPr lang="da-DK" sz="2400" dirty="0" smtClean="0">
                <a:latin typeface="+mn-lt"/>
              </a:rPr>
              <a:t> </a:t>
            </a:r>
            <a:r>
              <a:rPr lang="da-DK" sz="2400" dirty="0" err="1" smtClean="0">
                <a:latin typeface="+mn-lt"/>
              </a:rPr>
              <a:t>state</a:t>
            </a:r>
            <a:r>
              <a:rPr lang="da-DK" sz="2400" dirty="0" smtClean="0">
                <a:latin typeface="+mn-lt"/>
              </a:rPr>
              <a:t> by </a:t>
            </a:r>
            <a:r>
              <a:rPr lang="da-DK" sz="2400" dirty="0" err="1" smtClean="0">
                <a:latin typeface="+mn-lt"/>
              </a:rPr>
              <a:t>use</a:t>
            </a:r>
            <a:r>
              <a:rPr lang="da-DK" sz="2400" dirty="0" smtClean="0">
                <a:latin typeface="+mn-lt"/>
              </a:rPr>
              <a:t> of </a:t>
            </a:r>
            <a:r>
              <a:rPr lang="da-DK" sz="2400" b="1" dirty="0" err="1" smtClean="0">
                <a:solidFill>
                  <a:srgbClr val="5C5CD6"/>
                </a:solidFill>
                <a:latin typeface="Courier New" pitchFamily="49" charset="0"/>
                <a:cs typeface="Courier New" pitchFamily="49" charset="0"/>
              </a:rPr>
              <a:t>random</a:t>
            </a:r>
            <a:endParaRPr lang="da-DK" sz="2400" b="1" dirty="0" smtClean="0">
              <a:solidFill>
                <a:srgbClr val="5C5CD6"/>
              </a:solidFill>
              <a:latin typeface="Courier New" pitchFamily="49" charset="0"/>
              <a:cs typeface="Courier New" pitchFamily="49" charset="0"/>
            </a:endParaRPr>
          </a:p>
          <a:p>
            <a:pPr algn="l"/>
            <a:r>
              <a:rPr lang="en-US" sz="2400" dirty="0">
                <a:latin typeface="+mn-lt"/>
              </a:rPr>
              <a:t>GUI for plot composing and exporting</a:t>
            </a:r>
          </a:p>
          <a:p>
            <a:pPr algn="l"/>
            <a:r>
              <a:rPr lang="da-DK" sz="2400" dirty="0" smtClean="0">
                <a:latin typeface="+mn-lt"/>
              </a:rPr>
              <a:t>Hybrid flow by </a:t>
            </a:r>
            <a:r>
              <a:rPr lang="da-DK" sz="2400" dirty="0" err="1" smtClean="0">
                <a:latin typeface="+mn-lt"/>
              </a:rPr>
              <a:t>use</a:t>
            </a:r>
            <a:r>
              <a:rPr lang="da-DK" sz="2400" dirty="0" smtClean="0">
                <a:latin typeface="+mn-lt"/>
              </a:rPr>
              <a:t> of </a:t>
            </a:r>
            <a:r>
              <a:rPr lang="da-DK" sz="2400" dirty="0" err="1" smtClean="0">
                <a:latin typeface="+mn-lt"/>
              </a:rPr>
              <a:t>ODEs</a:t>
            </a:r>
            <a:endParaRPr lang="da-DK" sz="2400" dirty="0" smtClean="0">
              <a:latin typeface="+mn-lt"/>
            </a:endParaRPr>
          </a:p>
          <a:p>
            <a:pPr algn="l"/>
            <a:r>
              <a:rPr lang="da-DK" sz="2400" dirty="0" smtClean="0">
                <a:solidFill>
                  <a:schemeClr val="bg2">
                    <a:lumMod val="75000"/>
                  </a:schemeClr>
                </a:solidFill>
                <a:latin typeface="+mn-lt"/>
              </a:rPr>
              <a:t>+ </a:t>
            </a:r>
            <a:r>
              <a:rPr lang="da-DK" sz="2400" dirty="0" err="1" smtClean="0">
                <a:solidFill>
                  <a:schemeClr val="bg2">
                    <a:lumMod val="75000"/>
                  </a:schemeClr>
                </a:solidFill>
                <a:latin typeface="+mn-lt"/>
              </a:rPr>
              <a:t>usual</a:t>
            </a:r>
            <a:r>
              <a:rPr lang="da-DK" sz="2400" dirty="0" smtClean="0">
                <a:solidFill>
                  <a:schemeClr val="bg2">
                    <a:lumMod val="75000"/>
                  </a:schemeClr>
                </a:solidFill>
                <a:latin typeface="+mn-lt"/>
              </a:rPr>
              <a:t> </a:t>
            </a:r>
            <a:r>
              <a:rPr lang="da-DK" sz="2400" dirty="0" err="1" smtClean="0">
                <a:solidFill>
                  <a:schemeClr val="bg2">
                    <a:lumMod val="75000"/>
                  </a:schemeClr>
                </a:solidFill>
                <a:latin typeface="+mn-lt"/>
              </a:rPr>
              <a:t>stuff</a:t>
            </a:r>
            <a:r>
              <a:rPr lang="da-DK" sz="2400" dirty="0" smtClean="0">
                <a:solidFill>
                  <a:schemeClr val="bg2">
                    <a:lumMod val="75000"/>
                  </a:schemeClr>
                </a:solidFill>
                <a:latin typeface="+mn-lt"/>
              </a:rPr>
              <a:t> (</a:t>
            </a:r>
            <a:r>
              <a:rPr lang="da-DK" sz="2400" dirty="0" err="1" smtClean="0">
                <a:solidFill>
                  <a:schemeClr val="bg2">
                    <a:lumMod val="75000"/>
                  </a:schemeClr>
                </a:solidFill>
                <a:latin typeface="+mn-lt"/>
              </a:rPr>
              <a:t>structured</a:t>
            </a:r>
            <a:r>
              <a:rPr lang="da-DK" sz="2400" dirty="0" smtClean="0">
                <a:solidFill>
                  <a:schemeClr val="bg2">
                    <a:lumMod val="75000"/>
                  </a:schemeClr>
                </a:solidFill>
                <a:latin typeface="+mn-lt"/>
              </a:rPr>
              <a:t> variables, </a:t>
            </a:r>
            <a:r>
              <a:rPr lang="da-DK" sz="2400" dirty="0" err="1" smtClean="0">
                <a:solidFill>
                  <a:schemeClr val="bg2">
                    <a:lumMod val="75000"/>
                  </a:schemeClr>
                </a:solidFill>
                <a:latin typeface="+mn-lt"/>
              </a:rPr>
              <a:t>user-defined</a:t>
            </a:r>
            <a:r>
              <a:rPr lang="da-DK" sz="2400" dirty="0" smtClean="0">
                <a:solidFill>
                  <a:schemeClr val="bg2">
                    <a:lumMod val="75000"/>
                  </a:schemeClr>
                </a:solidFill>
                <a:latin typeface="+mn-lt"/>
              </a:rPr>
              <a:t> types</a:t>
            </a:r>
          </a:p>
          <a:p>
            <a:pPr algn="l"/>
            <a:r>
              <a:rPr lang="da-DK" sz="2400" dirty="0">
                <a:solidFill>
                  <a:schemeClr val="bg2">
                    <a:lumMod val="75000"/>
                  </a:schemeClr>
                </a:solidFill>
                <a:latin typeface="+mn-lt"/>
              </a:rPr>
              <a:t> </a:t>
            </a:r>
            <a:r>
              <a:rPr lang="da-DK" sz="2400" dirty="0" smtClean="0">
                <a:solidFill>
                  <a:schemeClr val="bg2">
                    <a:lumMod val="75000"/>
                  </a:schemeClr>
                </a:solidFill>
                <a:latin typeface="+mn-lt"/>
              </a:rPr>
              <a:t>   </a:t>
            </a:r>
            <a:r>
              <a:rPr lang="da-DK" sz="2400" dirty="0" err="1" smtClean="0">
                <a:solidFill>
                  <a:schemeClr val="bg2">
                    <a:lumMod val="75000"/>
                  </a:schemeClr>
                </a:solidFill>
                <a:latin typeface="+mn-lt"/>
              </a:rPr>
              <a:t>user-defined</a:t>
            </a:r>
            <a:r>
              <a:rPr lang="da-DK" sz="2400" dirty="0" smtClean="0">
                <a:solidFill>
                  <a:schemeClr val="bg2">
                    <a:lumMod val="75000"/>
                  </a:schemeClr>
                </a:solidFill>
                <a:latin typeface="+mn-lt"/>
              </a:rPr>
              <a:t> </a:t>
            </a:r>
            <a:r>
              <a:rPr lang="da-DK" sz="2400" dirty="0" err="1" smtClean="0">
                <a:solidFill>
                  <a:schemeClr val="bg2">
                    <a:lumMod val="75000"/>
                  </a:schemeClr>
                </a:solidFill>
                <a:latin typeface="+mn-lt"/>
              </a:rPr>
              <a:t>functions</a:t>
            </a:r>
            <a:r>
              <a:rPr lang="da-DK" sz="2400" dirty="0" smtClean="0">
                <a:solidFill>
                  <a:schemeClr val="bg2">
                    <a:lumMod val="75000"/>
                  </a:schemeClr>
                </a:solidFill>
                <a:latin typeface="+mn-lt"/>
              </a:rPr>
              <a:t>, ….)</a:t>
            </a:r>
          </a:p>
          <a:p>
            <a:pPr algn="r"/>
            <a:r>
              <a:rPr lang="da-DK" sz="2800" b="1" dirty="0" smtClean="0">
                <a:solidFill>
                  <a:srgbClr val="FF0000"/>
                </a:solidFill>
                <a:latin typeface="+mn-lt"/>
              </a:rPr>
              <a:t>MITL</a:t>
            </a:r>
            <a:endParaRPr lang="da-DK" sz="2400" dirty="0">
              <a:latin typeface="+mn-lt"/>
            </a:endParaRPr>
          </a:p>
          <a:p>
            <a:pPr algn="l"/>
            <a:r>
              <a:rPr lang="da-DK" sz="2400" b="1" dirty="0" smtClean="0">
                <a:solidFill>
                  <a:srgbClr val="333399"/>
                </a:solidFill>
                <a:latin typeface="+mn-lt"/>
              </a:rPr>
              <a:t>Networks</a:t>
            </a:r>
          </a:p>
          <a:p>
            <a:pPr algn="l"/>
            <a:r>
              <a:rPr lang="da-DK" sz="2400" dirty="0" err="1" smtClean="0">
                <a:latin typeface="+mn-lt"/>
              </a:rPr>
              <a:t>Repeated</a:t>
            </a:r>
            <a:r>
              <a:rPr lang="da-DK" sz="2400" dirty="0" smtClean="0">
                <a:latin typeface="+mn-lt"/>
              </a:rPr>
              <a:t> races </a:t>
            </a:r>
            <a:r>
              <a:rPr lang="da-DK" sz="2400" dirty="0" err="1" smtClean="0">
                <a:latin typeface="+mn-lt"/>
              </a:rPr>
              <a:t>between</a:t>
            </a:r>
            <a:r>
              <a:rPr lang="da-DK" sz="2400" dirty="0" smtClean="0">
                <a:latin typeface="+mn-lt"/>
              </a:rPr>
              <a:t> components for outputting</a:t>
            </a:r>
          </a:p>
        </p:txBody>
      </p:sp>
      <p:sp>
        <p:nvSpPr>
          <p:cNvPr id="6" name="Slide Number Placeholder 5"/>
          <p:cNvSpPr>
            <a:spLocks noGrp="1"/>
          </p:cNvSpPr>
          <p:nvPr>
            <p:ph type="sldNum" sz="quarter" idx="4"/>
          </p:nvPr>
        </p:nvSpPr>
        <p:spPr/>
        <p:txBody>
          <a:bodyPr/>
          <a:lstStyle/>
          <a:p>
            <a:r>
              <a:rPr lang="en-GB" smtClean="0"/>
              <a:t>Kim Larsen [</a:t>
            </a:r>
            <a:fld id="{3C55F532-70EC-4BB0-8F7B-D5093D26A9F4}" type="slidenum">
              <a:rPr lang="en-GB" smtClean="0"/>
              <a:pPr/>
              <a:t>37</a:t>
            </a:fld>
            <a:r>
              <a:rPr lang="en-GB" smtClean="0"/>
              <a:t>]</a:t>
            </a:r>
            <a:endParaRPr lang="en-GB" dirty="0"/>
          </a:p>
        </p:txBody>
      </p:sp>
    </p:spTree>
    <p:extLst>
      <p:ext uri="{BB962C8B-B14F-4D97-AF65-F5344CB8AC3E}">
        <p14:creationId xmlns:p14="http://schemas.microsoft.com/office/powerpoint/2010/main" val="87410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ctrTitle"/>
          </p:nvPr>
        </p:nvSpPr>
        <p:spPr/>
        <p:txBody>
          <a:bodyPr/>
          <a:lstStyle/>
          <a:p>
            <a:r>
              <a:rPr lang="en-GB" sz="4800" dirty="0" err="1">
                <a:solidFill>
                  <a:srgbClr val="009900"/>
                </a:solidFill>
              </a:rPr>
              <a:t>Schedulability</a:t>
            </a:r>
            <a:r>
              <a:rPr lang="en-GB" sz="4800" dirty="0">
                <a:solidFill>
                  <a:srgbClr val="009900"/>
                </a:solidFill>
              </a:rPr>
              <a:t> </a:t>
            </a:r>
            <a:r>
              <a:rPr lang="en-GB" sz="4800" dirty="0" smtClean="0">
                <a:solidFill>
                  <a:srgbClr val="009900"/>
                </a:solidFill>
              </a:rPr>
              <a:t/>
            </a:r>
            <a:br>
              <a:rPr lang="en-GB" sz="4800" dirty="0" smtClean="0">
                <a:solidFill>
                  <a:srgbClr val="009900"/>
                </a:solidFill>
              </a:rPr>
            </a:br>
            <a:r>
              <a:rPr lang="en-GB" sz="4800" b="0" dirty="0" smtClean="0">
                <a:solidFill>
                  <a:schemeClr val="tx1"/>
                </a:solidFill>
              </a:rPr>
              <a:t>&amp;</a:t>
            </a:r>
            <a:r>
              <a:rPr lang="en-GB" sz="4800" dirty="0" smtClean="0"/>
              <a:t> </a:t>
            </a:r>
            <a:r>
              <a:rPr lang="en-GB" sz="4800" dirty="0" smtClean="0">
                <a:solidFill>
                  <a:srgbClr val="CC00CC"/>
                </a:solidFill>
              </a:rPr>
              <a:t>Performance</a:t>
            </a:r>
            <a:r>
              <a:rPr lang="en-GB" sz="4800" dirty="0" smtClean="0"/>
              <a:t> Analysis</a:t>
            </a:r>
            <a:endParaRPr lang="en-GB" sz="4800" dirty="0"/>
          </a:p>
        </p:txBody>
      </p:sp>
      <p:pic>
        <p:nvPicPr>
          <p:cNvPr id="8" name="Picture 2"/>
          <p:cNvPicPr>
            <a:picLocks noChangeAspect="1" noChangeArrowheads="1"/>
          </p:cNvPicPr>
          <p:nvPr/>
        </p:nvPicPr>
        <p:blipFill>
          <a:blip r:embed="rId3"/>
          <a:srcRect r="32680"/>
          <a:stretch>
            <a:fillRect/>
          </a:stretch>
        </p:blipFill>
        <p:spPr bwMode="auto">
          <a:xfrm>
            <a:off x="2476500" y="2590800"/>
            <a:ext cx="3733800" cy="2999728"/>
          </a:xfrm>
          <a:prstGeom prst="rect">
            <a:avLst/>
          </a:prstGeom>
          <a:noFill/>
          <a:ln w="9525">
            <a:noFill/>
            <a:miter lim="800000"/>
            <a:headEnd/>
            <a:tailEnd/>
          </a:ln>
          <a:effectLst/>
        </p:spPr>
      </p:pic>
      <p:sp>
        <p:nvSpPr>
          <p:cNvPr id="9" name="TextBox 8"/>
          <p:cNvSpPr txBox="1"/>
          <p:nvPr/>
        </p:nvSpPr>
        <p:spPr>
          <a:xfrm>
            <a:off x="3429000" y="2781300"/>
            <a:ext cx="1983235" cy="2646878"/>
          </a:xfrm>
          <a:prstGeom prst="rect">
            <a:avLst/>
          </a:prstGeom>
          <a:noFill/>
        </p:spPr>
        <p:txBody>
          <a:bodyPr wrap="none" rtlCol="0">
            <a:spAutoFit/>
          </a:bodyPr>
          <a:lstStyle/>
          <a:p>
            <a:pPr algn="l"/>
            <a:r>
              <a:rPr lang="en-US" sz="16600" b="1" dirty="0" smtClean="0">
                <a:solidFill>
                  <a:srgbClr val="FF0000"/>
                </a:solidFill>
                <a:latin typeface="+mn-lt"/>
              </a:rPr>
              <a:t>??</a:t>
            </a:r>
            <a:endParaRPr lang="en-US" sz="16600" b="1" dirty="0">
              <a:solidFill>
                <a:srgbClr val="FF0000"/>
              </a:solidFill>
              <a:latin typeface="+mn-lt"/>
            </a:endParaRPr>
          </a:p>
        </p:txBody>
      </p:sp>
    </p:spTree>
    <p:extLst>
      <p:ext uri="{BB962C8B-B14F-4D97-AF65-F5344CB8AC3E}">
        <p14:creationId xmlns:p14="http://schemas.microsoft.com/office/powerpoint/2010/main" val="250338759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ChangeArrowheads="1"/>
          </p:cNvSpPr>
          <p:nvPr>
            <p:ph type="title"/>
          </p:nvPr>
        </p:nvSpPr>
        <p:spPr/>
        <p:txBody>
          <a:bodyPr/>
          <a:lstStyle/>
          <a:p>
            <a:r>
              <a:rPr lang="en-US"/>
              <a:t>Task Scheduling</a:t>
            </a:r>
            <a:endParaRPr lang="en-US" sz="2800" i="1">
              <a:solidFill>
                <a:srgbClr val="B5B5B5"/>
              </a:solidFill>
            </a:endParaRPr>
          </a:p>
        </p:txBody>
      </p:sp>
      <p:sp>
        <p:nvSpPr>
          <p:cNvPr id="29" name="Footer Placeholder 2"/>
          <p:cNvSpPr>
            <a:spLocks noGrp="1"/>
          </p:cNvSpPr>
          <p:nvPr>
            <p:ph type="ftr" sz="quarter" idx="10"/>
          </p:nvPr>
        </p:nvSpPr>
        <p:spPr/>
        <p:txBody>
          <a:bodyPr/>
          <a:lstStyle/>
          <a:p>
            <a:r>
              <a:rPr lang="en-US" smtClean="0"/>
              <a:t>AVACS Autumn School 2015</a:t>
            </a:r>
            <a:endParaRPr lang="en-GB"/>
          </a:p>
        </p:txBody>
      </p:sp>
      <p:sp>
        <p:nvSpPr>
          <p:cNvPr id="30" name="Slide Number Placeholder 3"/>
          <p:cNvSpPr>
            <a:spLocks noGrp="1"/>
          </p:cNvSpPr>
          <p:nvPr>
            <p:ph type="sldNum" sz="quarter" idx="11"/>
          </p:nvPr>
        </p:nvSpPr>
        <p:spPr/>
        <p:txBody>
          <a:bodyPr/>
          <a:lstStyle/>
          <a:p>
            <a:r>
              <a:rPr lang="en-GB"/>
              <a:t>Kim Larsen [</a:t>
            </a:r>
            <a:fld id="{6FA333C1-5888-4D47-A20B-EEE6B54346C1}" type="slidenum">
              <a:rPr lang="en-GB"/>
              <a:pPr/>
              <a:t>39</a:t>
            </a:fld>
            <a:r>
              <a:rPr lang="en-GB"/>
              <a:t>]</a:t>
            </a:r>
          </a:p>
        </p:txBody>
      </p:sp>
      <p:sp>
        <p:nvSpPr>
          <p:cNvPr id="545795" name="Text Box 3"/>
          <p:cNvSpPr txBox="1">
            <a:spLocks noChangeArrowheads="1"/>
          </p:cNvSpPr>
          <p:nvPr/>
        </p:nvSpPr>
        <p:spPr bwMode="auto">
          <a:xfrm>
            <a:off x="2133600" y="5353050"/>
            <a:ext cx="1481138" cy="336550"/>
          </a:xfrm>
          <a:prstGeom prst="rect">
            <a:avLst/>
          </a:prstGeom>
          <a:noFill/>
          <a:ln w="9525">
            <a:noFill/>
            <a:miter lim="800000"/>
            <a:headEnd/>
            <a:tailEnd/>
          </a:ln>
          <a:effectLst/>
        </p:spPr>
        <p:txBody>
          <a:bodyPr wrap="none" lIns="90000" tIns="46800" rIns="90000" bIns="46800">
            <a:spAutoFit/>
          </a:bodyPr>
          <a:lstStyle/>
          <a:p>
            <a:pPr algn="l" eaLnBrk="0" hangingPunct="0"/>
            <a:r>
              <a:rPr lang="en-US" sz="1600" b="1">
                <a:latin typeface="Tahoma" pitchFamily="34" charset="0"/>
              </a:rPr>
              <a:t>T</a:t>
            </a:r>
            <a:r>
              <a:rPr lang="en-US" sz="1600" b="1" baseline="-25000">
                <a:latin typeface="Tahoma" pitchFamily="34" charset="0"/>
              </a:rPr>
              <a:t>2</a:t>
            </a:r>
            <a:r>
              <a:rPr lang="en-US" sz="1600" b="1">
                <a:latin typeface="Tahoma" pitchFamily="34" charset="0"/>
              </a:rPr>
              <a:t> is running</a:t>
            </a:r>
          </a:p>
        </p:txBody>
      </p:sp>
      <p:sp>
        <p:nvSpPr>
          <p:cNvPr id="545796" name="Text Box 4"/>
          <p:cNvSpPr txBox="1">
            <a:spLocks noChangeArrowheads="1"/>
          </p:cNvSpPr>
          <p:nvPr/>
        </p:nvSpPr>
        <p:spPr bwMode="auto">
          <a:xfrm>
            <a:off x="4038600" y="5124450"/>
            <a:ext cx="4219575" cy="1069975"/>
          </a:xfrm>
          <a:prstGeom prst="rect">
            <a:avLst/>
          </a:prstGeom>
          <a:noFill/>
          <a:ln w="9525">
            <a:noFill/>
            <a:miter lim="800000"/>
            <a:headEnd/>
            <a:tailEnd/>
          </a:ln>
          <a:effectLst/>
        </p:spPr>
        <p:txBody>
          <a:bodyPr wrap="none" lIns="90000" tIns="46800" rIns="90000" bIns="46800">
            <a:spAutoFit/>
          </a:bodyPr>
          <a:lstStyle/>
          <a:p>
            <a:pPr algn="l" eaLnBrk="0" hangingPunct="0"/>
            <a:r>
              <a:rPr lang="en-US" sz="1600" b="1">
                <a:latin typeface="Tahoma" pitchFamily="34" charset="0"/>
              </a:rPr>
              <a:t>{ T</a:t>
            </a:r>
            <a:r>
              <a:rPr lang="en-US" sz="1600" b="1" baseline="-25000">
                <a:latin typeface="Tahoma" pitchFamily="34" charset="0"/>
              </a:rPr>
              <a:t>4</a:t>
            </a:r>
            <a:r>
              <a:rPr lang="en-US" sz="1600" b="1">
                <a:latin typeface="Tahoma" pitchFamily="34" charset="0"/>
              </a:rPr>
              <a:t> , T</a:t>
            </a:r>
            <a:r>
              <a:rPr lang="en-US" sz="1600" b="1" baseline="-25000">
                <a:latin typeface="Tahoma" pitchFamily="34" charset="0"/>
              </a:rPr>
              <a:t>1</a:t>
            </a:r>
            <a:r>
              <a:rPr lang="en-US" sz="1600" b="1">
                <a:latin typeface="Tahoma" pitchFamily="34" charset="0"/>
              </a:rPr>
              <a:t> , T</a:t>
            </a:r>
            <a:r>
              <a:rPr lang="en-US" sz="1600" b="1" baseline="-25000">
                <a:latin typeface="Tahoma" pitchFamily="34" charset="0"/>
              </a:rPr>
              <a:t>3</a:t>
            </a:r>
            <a:r>
              <a:rPr lang="en-US" sz="1600" b="1">
                <a:latin typeface="Tahoma" pitchFamily="34" charset="0"/>
              </a:rPr>
              <a:t> } ready</a:t>
            </a:r>
            <a:br>
              <a:rPr lang="en-US" sz="1600" b="1">
                <a:latin typeface="Tahoma" pitchFamily="34" charset="0"/>
              </a:rPr>
            </a:br>
            <a:r>
              <a:rPr lang="en-US" sz="1600" b="1">
                <a:latin typeface="Tahoma" pitchFamily="34" charset="0"/>
              </a:rPr>
              <a:t>ordered according to some</a:t>
            </a:r>
          </a:p>
          <a:p>
            <a:pPr algn="l" eaLnBrk="0" hangingPunct="0"/>
            <a:r>
              <a:rPr lang="en-US" sz="1600" b="1">
                <a:latin typeface="Tahoma" pitchFamily="34" charset="0"/>
              </a:rPr>
              <a:t>given priority:</a:t>
            </a:r>
            <a:br>
              <a:rPr lang="en-US" sz="1600" b="1">
                <a:latin typeface="Tahoma" pitchFamily="34" charset="0"/>
              </a:rPr>
            </a:br>
            <a:r>
              <a:rPr lang="en-US" sz="1600" b="1">
                <a:latin typeface="Tahoma" pitchFamily="34" charset="0"/>
              </a:rPr>
              <a:t>(e.g. Fixed Priority, Earliest Deadline,..)</a:t>
            </a:r>
          </a:p>
        </p:txBody>
      </p:sp>
      <p:sp>
        <p:nvSpPr>
          <p:cNvPr id="545797" name="Line 5"/>
          <p:cNvSpPr>
            <a:spLocks noChangeShapeType="1"/>
          </p:cNvSpPr>
          <p:nvPr/>
        </p:nvSpPr>
        <p:spPr bwMode="auto">
          <a:xfrm>
            <a:off x="5838825" y="4667250"/>
            <a:ext cx="280988" cy="457200"/>
          </a:xfrm>
          <a:prstGeom prst="line">
            <a:avLst/>
          </a:prstGeom>
          <a:noFill/>
          <a:ln w="9525">
            <a:solidFill>
              <a:schemeClr val="tx1"/>
            </a:solidFill>
            <a:round/>
            <a:headEnd/>
            <a:tailEnd/>
          </a:ln>
          <a:effectLst/>
        </p:spPr>
        <p:txBody>
          <a:bodyPr lIns="90000" tIns="46800" rIns="90000" bIns="46800">
            <a:spAutoFit/>
          </a:bodyPr>
          <a:lstStyle/>
          <a:p>
            <a:endParaRPr lang="en-US"/>
          </a:p>
        </p:txBody>
      </p:sp>
      <p:sp>
        <p:nvSpPr>
          <p:cNvPr id="545798" name="Text Box 6"/>
          <p:cNvSpPr txBox="1">
            <a:spLocks noChangeArrowheads="1"/>
          </p:cNvSpPr>
          <p:nvPr/>
        </p:nvSpPr>
        <p:spPr bwMode="auto">
          <a:xfrm>
            <a:off x="1266825" y="2054225"/>
            <a:ext cx="498475" cy="457200"/>
          </a:xfrm>
          <a:prstGeom prst="rect">
            <a:avLst/>
          </a:prstGeom>
          <a:solidFill>
            <a:srgbClr val="000099"/>
          </a:solidFill>
          <a:ln w="9525">
            <a:noFill/>
            <a:miter lim="800000"/>
            <a:headEnd/>
            <a:tailEnd/>
          </a:ln>
          <a:effectLst>
            <a:outerShdw dist="107763" dir="2700000" algn="ctr" rotWithShape="0">
              <a:schemeClr val="bg2"/>
            </a:outerShdw>
          </a:effectLst>
        </p:spPr>
        <p:txBody>
          <a:bodyPr lIns="90000" tIns="46800" rIns="90000" bIns="46800">
            <a:spAutoFit/>
          </a:bodyPr>
          <a:lstStyle/>
          <a:p>
            <a:pPr algn="l" eaLnBrk="0" hangingPunct="0"/>
            <a:r>
              <a:rPr lang="en-US" sz="2400" b="1">
                <a:solidFill>
                  <a:schemeClr val="bg1"/>
                </a:solidFill>
                <a:latin typeface="Tahoma" pitchFamily="34" charset="0"/>
              </a:rPr>
              <a:t>T</a:t>
            </a:r>
            <a:r>
              <a:rPr lang="en-US" sz="2400" b="1" baseline="-25000">
                <a:solidFill>
                  <a:schemeClr val="bg1"/>
                </a:solidFill>
                <a:latin typeface="Tahoma" pitchFamily="34" charset="0"/>
              </a:rPr>
              <a:t>1</a:t>
            </a:r>
          </a:p>
        </p:txBody>
      </p:sp>
      <p:sp>
        <p:nvSpPr>
          <p:cNvPr id="545799" name="Text Box 7"/>
          <p:cNvSpPr txBox="1">
            <a:spLocks noChangeArrowheads="1"/>
          </p:cNvSpPr>
          <p:nvPr/>
        </p:nvSpPr>
        <p:spPr bwMode="auto">
          <a:xfrm>
            <a:off x="1266825" y="2914650"/>
            <a:ext cx="498475" cy="457200"/>
          </a:xfrm>
          <a:prstGeom prst="rect">
            <a:avLst/>
          </a:prstGeom>
          <a:solidFill>
            <a:srgbClr val="000099"/>
          </a:solidFill>
          <a:ln w="9525">
            <a:noFill/>
            <a:miter lim="800000"/>
            <a:headEnd/>
            <a:tailEnd/>
          </a:ln>
          <a:effectLst>
            <a:outerShdw dist="107763" dir="2700000" algn="ctr" rotWithShape="0">
              <a:schemeClr val="bg2"/>
            </a:outerShdw>
          </a:effectLst>
        </p:spPr>
        <p:txBody>
          <a:bodyPr lIns="90000" tIns="46800" rIns="90000" bIns="46800">
            <a:spAutoFit/>
          </a:bodyPr>
          <a:lstStyle/>
          <a:p>
            <a:pPr algn="l" eaLnBrk="0" hangingPunct="0"/>
            <a:r>
              <a:rPr lang="en-US" sz="2400" b="1">
                <a:solidFill>
                  <a:schemeClr val="bg1"/>
                </a:solidFill>
                <a:latin typeface="Tahoma" pitchFamily="34" charset="0"/>
              </a:rPr>
              <a:t>T</a:t>
            </a:r>
            <a:r>
              <a:rPr lang="en-US" sz="2400" b="1" baseline="-25000">
                <a:solidFill>
                  <a:schemeClr val="bg1"/>
                </a:solidFill>
                <a:latin typeface="Tahoma" pitchFamily="34" charset="0"/>
              </a:rPr>
              <a:t>2</a:t>
            </a:r>
          </a:p>
        </p:txBody>
      </p:sp>
      <p:sp>
        <p:nvSpPr>
          <p:cNvPr id="545800" name="Text Box 8"/>
          <p:cNvSpPr txBox="1">
            <a:spLocks noChangeArrowheads="1"/>
          </p:cNvSpPr>
          <p:nvPr/>
        </p:nvSpPr>
        <p:spPr bwMode="auto">
          <a:xfrm>
            <a:off x="1266825" y="4667250"/>
            <a:ext cx="498475" cy="457200"/>
          </a:xfrm>
          <a:prstGeom prst="rect">
            <a:avLst/>
          </a:prstGeom>
          <a:solidFill>
            <a:srgbClr val="000099"/>
          </a:solidFill>
          <a:ln w="9525">
            <a:noFill/>
            <a:miter lim="800000"/>
            <a:headEnd/>
            <a:tailEnd/>
          </a:ln>
          <a:effectLst>
            <a:outerShdw dist="107763" dir="2700000" algn="ctr" rotWithShape="0">
              <a:schemeClr val="bg2"/>
            </a:outerShdw>
          </a:effectLst>
        </p:spPr>
        <p:txBody>
          <a:bodyPr lIns="90000" tIns="46800" rIns="90000" bIns="46800">
            <a:spAutoFit/>
          </a:bodyPr>
          <a:lstStyle/>
          <a:p>
            <a:pPr algn="l" eaLnBrk="0" hangingPunct="0"/>
            <a:r>
              <a:rPr lang="en-US" sz="2400" b="1">
                <a:solidFill>
                  <a:schemeClr val="bg1"/>
                </a:solidFill>
                <a:latin typeface="Tahoma" pitchFamily="34" charset="0"/>
              </a:rPr>
              <a:t>T</a:t>
            </a:r>
            <a:r>
              <a:rPr lang="en-US" sz="2400" b="1" baseline="-25000">
                <a:solidFill>
                  <a:schemeClr val="bg1"/>
                </a:solidFill>
                <a:latin typeface="Tahoma" pitchFamily="34" charset="0"/>
              </a:rPr>
              <a:t>n</a:t>
            </a:r>
          </a:p>
        </p:txBody>
      </p:sp>
      <p:sp>
        <p:nvSpPr>
          <p:cNvPr id="545801" name="Line 9"/>
          <p:cNvSpPr>
            <a:spLocks noChangeShapeType="1"/>
          </p:cNvSpPr>
          <p:nvPr/>
        </p:nvSpPr>
        <p:spPr bwMode="auto">
          <a:xfrm flipH="1">
            <a:off x="1547813" y="3600450"/>
            <a:ext cx="0" cy="914400"/>
          </a:xfrm>
          <a:prstGeom prst="line">
            <a:avLst/>
          </a:prstGeom>
          <a:noFill/>
          <a:ln w="57150">
            <a:solidFill>
              <a:srgbClr val="000099"/>
            </a:solidFill>
            <a:prstDash val="sysDot"/>
            <a:round/>
            <a:headEnd/>
            <a:tailEnd/>
          </a:ln>
          <a:effectLst/>
        </p:spPr>
        <p:txBody>
          <a:bodyPr lIns="90000" tIns="46800" rIns="90000" bIns="46800">
            <a:spAutoFit/>
          </a:bodyPr>
          <a:lstStyle/>
          <a:p>
            <a:endParaRPr lang="en-US"/>
          </a:p>
        </p:txBody>
      </p:sp>
      <p:sp>
        <p:nvSpPr>
          <p:cNvPr id="545802" name="Text Box 10"/>
          <p:cNvSpPr txBox="1">
            <a:spLocks noChangeArrowheads="1"/>
          </p:cNvSpPr>
          <p:nvPr/>
        </p:nvSpPr>
        <p:spPr bwMode="auto">
          <a:xfrm>
            <a:off x="3517900" y="2381250"/>
            <a:ext cx="3938588" cy="2289175"/>
          </a:xfrm>
          <a:prstGeom prst="rect">
            <a:avLst/>
          </a:prstGeom>
          <a:solidFill>
            <a:srgbClr val="FFD581"/>
          </a:solidFill>
          <a:ln w="9525">
            <a:noFill/>
            <a:miter lim="800000"/>
            <a:headEnd/>
            <a:tailEnd/>
          </a:ln>
          <a:effectLst>
            <a:outerShdw dist="107763" dir="2700000" algn="ctr" rotWithShape="0">
              <a:schemeClr val="bg2"/>
            </a:outerShdw>
          </a:effectLst>
        </p:spPr>
        <p:txBody>
          <a:bodyPr lIns="90000" tIns="46800" rIns="90000" bIns="46800">
            <a:spAutoFit/>
          </a:bodyPr>
          <a:lstStyle/>
          <a:p>
            <a:pPr algn="l" eaLnBrk="0" hangingPunct="0"/>
            <a:r>
              <a:rPr lang="en-US" sz="3600" b="1">
                <a:latin typeface="Tahoma" pitchFamily="34" charset="0"/>
              </a:rPr>
              <a:t>Scheduler</a:t>
            </a:r>
          </a:p>
          <a:p>
            <a:pPr eaLnBrk="0" hangingPunct="0"/>
            <a:endParaRPr lang="en-US" sz="3600" b="1">
              <a:latin typeface="Tahoma" pitchFamily="34" charset="0"/>
            </a:endParaRPr>
          </a:p>
          <a:p>
            <a:pPr eaLnBrk="0" hangingPunct="0"/>
            <a:endParaRPr lang="en-US" sz="3600" b="1">
              <a:latin typeface="Tahoma" pitchFamily="34" charset="0"/>
            </a:endParaRPr>
          </a:p>
          <a:p>
            <a:pPr eaLnBrk="0" hangingPunct="0"/>
            <a:endParaRPr lang="en-US" sz="3600" b="1">
              <a:latin typeface="Tahoma" pitchFamily="34" charset="0"/>
            </a:endParaRPr>
          </a:p>
        </p:txBody>
      </p:sp>
      <p:sp>
        <p:nvSpPr>
          <p:cNvPr id="545803" name="Rectangle 11"/>
          <p:cNvSpPr>
            <a:spLocks noChangeArrowheads="1"/>
          </p:cNvSpPr>
          <p:nvPr/>
        </p:nvSpPr>
        <p:spPr bwMode="auto">
          <a:xfrm>
            <a:off x="4924425" y="3829050"/>
            <a:ext cx="2320925" cy="457200"/>
          </a:xfrm>
          <a:prstGeom prst="rect">
            <a:avLst/>
          </a:prstGeom>
          <a:solidFill>
            <a:schemeClr val="bg1"/>
          </a:solidFill>
          <a:ln w="9525">
            <a:solidFill>
              <a:schemeClr val="tx1"/>
            </a:solidFill>
            <a:miter lim="800000"/>
            <a:headEnd/>
            <a:tailEnd/>
          </a:ln>
          <a:effectLst/>
        </p:spPr>
        <p:txBody>
          <a:bodyPr lIns="90000" tIns="46800" rIns="90000" bIns="46800" anchor="ctr">
            <a:spAutoFit/>
          </a:bodyPr>
          <a:lstStyle/>
          <a:p>
            <a:endParaRPr lang="en-US"/>
          </a:p>
        </p:txBody>
      </p:sp>
      <p:sp>
        <p:nvSpPr>
          <p:cNvPr id="545804" name="Line 12"/>
          <p:cNvSpPr>
            <a:spLocks noChangeShapeType="1"/>
          </p:cNvSpPr>
          <p:nvPr/>
        </p:nvSpPr>
        <p:spPr bwMode="auto">
          <a:xfrm>
            <a:off x="5275263" y="3829050"/>
            <a:ext cx="0" cy="457200"/>
          </a:xfrm>
          <a:prstGeom prst="line">
            <a:avLst/>
          </a:prstGeom>
          <a:noFill/>
          <a:ln w="9525">
            <a:solidFill>
              <a:schemeClr val="tx1"/>
            </a:solidFill>
            <a:round/>
            <a:headEnd/>
            <a:tailEnd/>
          </a:ln>
          <a:effectLst/>
        </p:spPr>
        <p:txBody>
          <a:bodyPr lIns="90000" tIns="46800" rIns="90000" bIns="46800">
            <a:spAutoFit/>
          </a:bodyPr>
          <a:lstStyle/>
          <a:p>
            <a:endParaRPr lang="en-US"/>
          </a:p>
        </p:txBody>
      </p:sp>
      <p:sp>
        <p:nvSpPr>
          <p:cNvPr id="545805" name="Line 13"/>
          <p:cNvSpPr>
            <a:spLocks noChangeShapeType="1"/>
          </p:cNvSpPr>
          <p:nvPr/>
        </p:nvSpPr>
        <p:spPr bwMode="auto">
          <a:xfrm>
            <a:off x="5627688" y="3829050"/>
            <a:ext cx="0" cy="457200"/>
          </a:xfrm>
          <a:prstGeom prst="line">
            <a:avLst/>
          </a:prstGeom>
          <a:noFill/>
          <a:ln w="9525">
            <a:solidFill>
              <a:schemeClr val="tx1"/>
            </a:solidFill>
            <a:round/>
            <a:headEnd/>
            <a:tailEnd/>
          </a:ln>
          <a:effectLst/>
        </p:spPr>
        <p:txBody>
          <a:bodyPr lIns="90000" tIns="46800" rIns="90000" bIns="46800">
            <a:spAutoFit/>
          </a:bodyPr>
          <a:lstStyle/>
          <a:p>
            <a:endParaRPr lang="en-US"/>
          </a:p>
        </p:txBody>
      </p:sp>
      <p:sp>
        <p:nvSpPr>
          <p:cNvPr id="545806" name="Line 14"/>
          <p:cNvSpPr>
            <a:spLocks noChangeShapeType="1"/>
          </p:cNvSpPr>
          <p:nvPr/>
        </p:nvSpPr>
        <p:spPr bwMode="auto">
          <a:xfrm>
            <a:off x="5980113" y="3829050"/>
            <a:ext cx="0" cy="457200"/>
          </a:xfrm>
          <a:prstGeom prst="line">
            <a:avLst/>
          </a:prstGeom>
          <a:noFill/>
          <a:ln w="9525">
            <a:solidFill>
              <a:schemeClr val="tx1"/>
            </a:solidFill>
            <a:round/>
            <a:headEnd/>
            <a:tailEnd/>
          </a:ln>
          <a:effectLst/>
        </p:spPr>
        <p:txBody>
          <a:bodyPr lIns="90000" tIns="46800" rIns="90000" bIns="46800">
            <a:spAutoFit/>
          </a:bodyPr>
          <a:lstStyle/>
          <a:p>
            <a:endParaRPr lang="en-US"/>
          </a:p>
        </p:txBody>
      </p:sp>
      <p:sp>
        <p:nvSpPr>
          <p:cNvPr id="545807" name="Line 15"/>
          <p:cNvSpPr>
            <a:spLocks noChangeShapeType="1"/>
          </p:cNvSpPr>
          <p:nvPr/>
        </p:nvSpPr>
        <p:spPr bwMode="auto">
          <a:xfrm>
            <a:off x="6330950" y="3829050"/>
            <a:ext cx="0" cy="457200"/>
          </a:xfrm>
          <a:prstGeom prst="line">
            <a:avLst/>
          </a:prstGeom>
          <a:noFill/>
          <a:ln w="9525">
            <a:solidFill>
              <a:schemeClr val="tx1"/>
            </a:solidFill>
            <a:round/>
            <a:headEnd/>
            <a:tailEnd/>
          </a:ln>
          <a:effectLst/>
        </p:spPr>
        <p:txBody>
          <a:bodyPr lIns="90000" tIns="46800" rIns="90000" bIns="46800">
            <a:spAutoFit/>
          </a:bodyPr>
          <a:lstStyle/>
          <a:p>
            <a:endParaRPr lang="en-US"/>
          </a:p>
        </p:txBody>
      </p:sp>
      <p:sp>
        <p:nvSpPr>
          <p:cNvPr id="545808" name="Line 16"/>
          <p:cNvSpPr>
            <a:spLocks noChangeShapeType="1"/>
          </p:cNvSpPr>
          <p:nvPr/>
        </p:nvSpPr>
        <p:spPr bwMode="auto">
          <a:xfrm>
            <a:off x="6683375" y="3829050"/>
            <a:ext cx="0" cy="457200"/>
          </a:xfrm>
          <a:prstGeom prst="line">
            <a:avLst/>
          </a:prstGeom>
          <a:noFill/>
          <a:ln w="9525">
            <a:solidFill>
              <a:schemeClr val="tx1"/>
            </a:solidFill>
            <a:round/>
            <a:headEnd/>
            <a:tailEnd/>
          </a:ln>
          <a:effectLst/>
        </p:spPr>
        <p:txBody>
          <a:bodyPr lIns="90000" tIns="46800" rIns="90000" bIns="46800">
            <a:spAutoFit/>
          </a:bodyPr>
          <a:lstStyle/>
          <a:p>
            <a:endParaRPr lang="en-US"/>
          </a:p>
        </p:txBody>
      </p:sp>
      <p:sp>
        <p:nvSpPr>
          <p:cNvPr id="545809" name="Text Box 17"/>
          <p:cNvSpPr txBox="1">
            <a:spLocks noChangeArrowheads="1"/>
          </p:cNvSpPr>
          <p:nvPr/>
        </p:nvSpPr>
        <p:spPr bwMode="auto">
          <a:xfrm>
            <a:off x="4924425" y="3830638"/>
            <a:ext cx="374650" cy="457200"/>
          </a:xfrm>
          <a:prstGeom prst="rect">
            <a:avLst/>
          </a:prstGeom>
          <a:solidFill>
            <a:srgbClr val="FF0000"/>
          </a:solidFill>
          <a:ln w="9525">
            <a:noFill/>
            <a:miter lim="800000"/>
            <a:headEnd/>
            <a:tailEnd/>
          </a:ln>
          <a:effectLst/>
        </p:spPr>
        <p:txBody>
          <a:bodyPr lIns="90000" tIns="46800" rIns="90000" bIns="46800">
            <a:spAutoFit/>
          </a:bodyPr>
          <a:lstStyle/>
          <a:p>
            <a:pPr algn="l" eaLnBrk="0" hangingPunct="0"/>
            <a:r>
              <a:rPr lang="en-US" sz="2400" b="1">
                <a:solidFill>
                  <a:schemeClr val="bg1"/>
                </a:solidFill>
                <a:latin typeface="Tahoma" pitchFamily="34" charset="0"/>
              </a:rPr>
              <a:t>2</a:t>
            </a:r>
          </a:p>
        </p:txBody>
      </p:sp>
      <p:sp>
        <p:nvSpPr>
          <p:cNvPr id="545810" name="Text Box 18"/>
          <p:cNvSpPr txBox="1">
            <a:spLocks noChangeArrowheads="1"/>
          </p:cNvSpPr>
          <p:nvPr/>
        </p:nvSpPr>
        <p:spPr bwMode="auto">
          <a:xfrm>
            <a:off x="5627688" y="3905250"/>
            <a:ext cx="311150" cy="336550"/>
          </a:xfrm>
          <a:prstGeom prst="rect">
            <a:avLst/>
          </a:prstGeom>
          <a:noFill/>
          <a:ln w="9525">
            <a:noFill/>
            <a:miter lim="800000"/>
            <a:headEnd/>
            <a:tailEnd/>
          </a:ln>
          <a:effectLst/>
        </p:spPr>
        <p:txBody>
          <a:bodyPr lIns="90000" tIns="46800" rIns="90000" bIns="46800">
            <a:spAutoFit/>
          </a:bodyPr>
          <a:lstStyle/>
          <a:p>
            <a:pPr algn="l" eaLnBrk="0" hangingPunct="0"/>
            <a:r>
              <a:rPr lang="en-US" sz="1600" b="1">
                <a:latin typeface="Tahoma" pitchFamily="34" charset="0"/>
              </a:rPr>
              <a:t>1</a:t>
            </a:r>
          </a:p>
        </p:txBody>
      </p:sp>
      <p:sp>
        <p:nvSpPr>
          <p:cNvPr id="545811" name="Text Box 19"/>
          <p:cNvSpPr txBox="1">
            <a:spLocks noChangeArrowheads="1"/>
          </p:cNvSpPr>
          <p:nvPr/>
        </p:nvSpPr>
        <p:spPr bwMode="auto">
          <a:xfrm>
            <a:off x="5275263" y="3905250"/>
            <a:ext cx="311150" cy="336550"/>
          </a:xfrm>
          <a:prstGeom prst="rect">
            <a:avLst/>
          </a:prstGeom>
          <a:noFill/>
          <a:ln w="9525">
            <a:noFill/>
            <a:miter lim="800000"/>
            <a:headEnd/>
            <a:tailEnd/>
          </a:ln>
          <a:effectLst/>
        </p:spPr>
        <p:txBody>
          <a:bodyPr lIns="90000" tIns="46800" rIns="90000" bIns="46800">
            <a:spAutoFit/>
          </a:bodyPr>
          <a:lstStyle/>
          <a:p>
            <a:pPr algn="l" eaLnBrk="0" hangingPunct="0"/>
            <a:r>
              <a:rPr lang="en-US" sz="1600" b="1">
                <a:latin typeface="Tahoma" pitchFamily="34" charset="0"/>
              </a:rPr>
              <a:t>4</a:t>
            </a:r>
          </a:p>
        </p:txBody>
      </p:sp>
      <p:sp>
        <p:nvSpPr>
          <p:cNvPr id="545812" name="Text Box 20"/>
          <p:cNvSpPr txBox="1">
            <a:spLocks noChangeArrowheads="1"/>
          </p:cNvSpPr>
          <p:nvPr/>
        </p:nvSpPr>
        <p:spPr bwMode="auto">
          <a:xfrm>
            <a:off x="5980113" y="3905250"/>
            <a:ext cx="311150" cy="336550"/>
          </a:xfrm>
          <a:prstGeom prst="rect">
            <a:avLst/>
          </a:prstGeom>
          <a:noFill/>
          <a:ln w="9525">
            <a:noFill/>
            <a:miter lim="800000"/>
            <a:headEnd/>
            <a:tailEnd/>
          </a:ln>
          <a:effectLst/>
        </p:spPr>
        <p:txBody>
          <a:bodyPr lIns="90000" tIns="46800" rIns="90000" bIns="46800">
            <a:spAutoFit/>
          </a:bodyPr>
          <a:lstStyle/>
          <a:p>
            <a:pPr algn="l" eaLnBrk="0" hangingPunct="0"/>
            <a:r>
              <a:rPr lang="en-US" sz="1600" b="1">
                <a:latin typeface="Tahoma" pitchFamily="34" charset="0"/>
              </a:rPr>
              <a:t>3</a:t>
            </a:r>
          </a:p>
        </p:txBody>
      </p:sp>
      <p:sp>
        <p:nvSpPr>
          <p:cNvPr id="545813" name="AutoShape 21"/>
          <p:cNvSpPr>
            <a:spLocks/>
          </p:cNvSpPr>
          <p:nvPr/>
        </p:nvSpPr>
        <p:spPr bwMode="auto">
          <a:xfrm rot="-5400000">
            <a:off x="5612607" y="3948906"/>
            <a:ext cx="381000" cy="1055687"/>
          </a:xfrm>
          <a:prstGeom prst="leftBrace">
            <a:avLst>
              <a:gd name="adj1" fmla="val 23090"/>
              <a:gd name="adj2" fmla="val 50000"/>
            </a:avLst>
          </a:prstGeom>
          <a:noFill/>
          <a:ln w="9525">
            <a:solidFill>
              <a:schemeClr val="tx1"/>
            </a:solidFill>
            <a:round/>
            <a:headEnd/>
            <a:tailEnd/>
          </a:ln>
          <a:effectLst/>
        </p:spPr>
        <p:txBody>
          <a:bodyPr lIns="90000" tIns="46800" rIns="90000" bIns="46800" anchor="ctr">
            <a:spAutoFit/>
          </a:bodyPr>
          <a:lstStyle/>
          <a:p>
            <a:endParaRPr lang="en-US"/>
          </a:p>
        </p:txBody>
      </p:sp>
      <p:sp>
        <p:nvSpPr>
          <p:cNvPr id="545814" name="Line 22"/>
          <p:cNvSpPr>
            <a:spLocks noChangeShapeType="1"/>
          </p:cNvSpPr>
          <p:nvPr/>
        </p:nvSpPr>
        <p:spPr bwMode="auto">
          <a:xfrm>
            <a:off x="2111375" y="2914650"/>
            <a:ext cx="1125538" cy="381000"/>
          </a:xfrm>
          <a:prstGeom prst="line">
            <a:avLst/>
          </a:prstGeom>
          <a:noFill/>
          <a:ln w="38100">
            <a:solidFill>
              <a:schemeClr val="tx1"/>
            </a:solidFill>
            <a:round/>
            <a:headEnd/>
            <a:tailEnd type="triangle" w="med" len="med"/>
          </a:ln>
          <a:effectLst/>
        </p:spPr>
        <p:txBody>
          <a:bodyPr lIns="90000" tIns="46800" rIns="90000" bIns="46800">
            <a:spAutoFit/>
          </a:bodyPr>
          <a:lstStyle/>
          <a:p>
            <a:endParaRPr lang="en-US"/>
          </a:p>
        </p:txBody>
      </p:sp>
      <p:sp>
        <p:nvSpPr>
          <p:cNvPr id="545815" name="Text Box 23"/>
          <p:cNvSpPr txBox="1">
            <a:spLocks noChangeArrowheads="1"/>
          </p:cNvSpPr>
          <p:nvPr/>
        </p:nvSpPr>
        <p:spPr bwMode="auto">
          <a:xfrm>
            <a:off x="2181225" y="2333625"/>
            <a:ext cx="758825" cy="581025"/>
          </a:xfrm>
          <a:prstGeom prst="rect">
            <a:avLst/>
          </a:prstGeom>
          <a:solidFill>
            <a:schemeClr val="bg1"/>
          </a:solidFill>
          <a:ln w="9525">
            <a:noFill/>
            <a:miter lim="800000"/>
            <a:headEnd/>
            <a:tailEnd/>
          </a:ln>
          <a:effectLst/>
        </p:spPr>
        <p:txBody>
          <a:bodyPr lIns="90000" tIns="46800" rIns="90000" bIns="46800">
            <a:spAutoFit/>
          </a:bodyPr>
          <a:lstStyle/>
          <a:p>
            <a:pPr algn="l" eaLnBrk="0" hangingPunct="0"/>
            <a:r>
              <a:rPr lang="en-US" sz="1600" b="1">
                <a:latin typeface="Tahoma" pitchFamily="34" charset="0"/>
              </a:rPr>
              <a:t>ready</a:t>
            </a:r>
          </a:p>
          <a:p>
            <a:pPr algn="l" eaLnBrk="0" hangingPunct="0"/>
            <a:r>
              <a:rPr lang="en-US" sz="1600" b="1">
                <a:latin typeface="Tahoma" pitchFamily="34" charset="0"/>
              </a:rPr>
              <a:t>done</a:t>
            </a:r>
          </a:p>
        </p:txBody>
      </p:sp>
      <p:sp>
        <p:nvSpPr>
          <p:cNvPr id="545816" name="Line 24"/>
          <p:cNvSpPr>
            <a:spLocks noChangeShapeType="1"/>
          </p:cNvSpPr>
          <p:nvPr/>
        </p:nvSpPr>
        <p:spPr bwMode="auto">
          <a:xfrm flipH="1">
            <a:off x="2039938" y="3752850"/>
            <a:ext cx="1196975" cy="304800"/>
          </a:xfrm>
          <a:prstGeom prst="line">
            <a:avLst/>
          </a:prstGeom>
          <a:noFill/>
          <a:ln w="38100">
            <a:solidFill>
              <a:schemeClr val="tx1"/>
            </a:solidFill>
            <a:round/>
            <a:headEnd/>
            <a:tailEnd type="triangle" w="med" len="med"/>
          </a:ln>
          <a:effectLst/>
        </p:spPr>
        <p:txBody>
          <a:bodyPr lIns="90000" tIns="46800" rIns="90000" bIns="46800">
            <a:spAutoFit/>
          </a:bodyPr>
          <a:lstStyle/>
          <a:p>
            <a:endParaRPr lang="en-US"/>
          </a:p>
        </p:txBody>
      </p:sp>
      <p:sp>
        <p:nvSpPr>
          <p:cNvPr id="545817" name="Text Box 25"/>
          <p:cNvSpPr txBox="1">
            <a:spLocks noChangeArrowheads="1"/>
          </p:cNvSpPr>
          <p:nvPr/>
        </p:nvSpPr>
        <p:spPr bwMode="auto">
          <a:xfrm>
            <a:off x="2365375" y="4341813"/>
            <a:ext cx="623888" cy="581025"/>
          </a:xfrm>
          <a:prstGeom prst="rect">
            <a:avLst/>
          </a:prstGeom>
          <a:solidFill>
            <a:schemeClr val="bg1"/>
          </a:solidFill>
          <a:ln w="9525">
            <a:noFill/>
            <a:miter lim="800000"/>
            <a:headEnd/>
            <a:tailEnd/>
          </a:ln>
          <a:effectLst/>
        </p:spPr>
        <p:txBody>
          <a:bodyPr lIns="90000" tIns="46800" rIns="90000" bIns="46800">
            <a:spAutoFit/>
          </a:bodyPr>
          <a:lstStyle/>
          <a:p>
            <a:pPr algn="l" eaLnBrk="0" hangingPunct="0"/>
            <a:r>
              <a:rPr lang="en-US" sz="1600" b="1">
                <a:solidFill>
                  <a:srgbClr val="FF0000"/>
                </a:solidFill>
                <a:latin typeface="Tahoma" pitchFamily="34" charset="0"/>
              </a:rPr>
              <a:t>stop</a:t>
            </a:r>
          </a:p>
          <a:p>
            <a:pPr algn="l" eaLnBrk="0" hangingPunct="0"/>
            <a:r>
              <a:rPr lang="en-US" sz="1600" b="1">
                <a:latin typeface="Tahoma" pitchFamily="34" charset="0"/>
              </a:rPr>
              <a:t>run</a:t>
            </a:r>
          </a:p>
        </p:txBody>
      </p:sp>
      <p:sp>
        <p:nvSpPr>
          <p:cNvPr id="545818" name="Text Box 26"/>
          <p:cNvSpPr txBox="1">
            <a:spLocks noChangeArrowheads="1"/>
          </p:cNvSpPr>
          <p:nvPr/>
        </p:nvSpPr>
        <p:spPr bwMode="auto">
          <a:xfrm>
            <a:off x="3629025" y="1014413"/>
            <a:ext cx="5035550" cy="1238250"/>
          </a:xfrm>
          <a:prstGeom prst="rect">
            <a:avLst/>
          </a:prstGeom>
          <a:solidFill>
            <a:schemeClr val="bg1"/>
          </a:solidFill>
          <a:ln w="9525">
            <a:noFill/>
            <a:miter lim="800000"/>
            <a:headEnd/>
            <a:tailEnd/>
          </a:ln>
          <a:effectLst/>
        </p:spPr>
        <p:txBody>
          <a:bodyPr wrap="none" lIns="90000" tIns="46800" rIns="90000" bIns="46800">
            <a:spAutoFit/>
          </a:bodyPr>
          <a:lstStyle/>
          <a:p>
            <a:pPr algn="l" eaLnBrk="0" hangingPunct="0"/>
            <a:r>
              <a:rPr lang="en-US" sz="1600" b="1" dirty="0">
                <a:solidFill>
                  <a:schemeClr val="bg2"/>
                </a:solidFill>
                <a:latin typeface="Tahoma" pitchFamily="34" charset="0"/>
              </a:rPr>
              <a:t>P(i), </a:t>
            </a:r>
            <a:r>
              <a:rPr lang="en-US" sz="1600" b="1" dirty="0" smtClean="0">
                <a:solidFill>
                  <a:srgbClr val="FF0000"/>
                </a:solidFill>
                <a:latin typeface="Tahoma" pitchFamily="34" charset="0"/>
              </a:rPr>
              <a:t>UNI[E(i), </a:t>
            </a:r>
            <a:r>
              <a:rPr lang="en-US" sz="1600" b="1" dirty="0">
                <a:solidFill>
                  <a:srgbClr val="FF0000"/>
                </a:solidFill>
                <a:latin typeface="Tahoma" pitchFamily="34" charset="0"/>
              </a:rPr>
              <a:t>L(i)]</a:t>
            </a:r>
            <a:r>
              <a:rPr lang="en-US" sz="1600" b="1" dirty="0">
                <a:latin typeface="Tahoma" pitchFamily="34" charset="0"/>
              </a:rPr>
              <a:t>, </a:t>
            </a:r>
            <a:r>
              <a:rPr lang="en-US" sz="1600" b="1" dirty="0">
                <a:solidFill>
                  <a:schemeClr val="bg2"/>
                </a:solidFill>
                <a:latin typeface="Tahoma" pitchFamily="34" charset="0"/>
              </a:rPr>
              <a:t>..</a:t>
            </a:r>
            <a:r>
              <a:rPr lang="en-US" sz="1600" b="1" dirty="0">
                <a:latin typeface="Tahoma" pitchFamily="34" charset="0"/>
              </a:rPr>
              <a:t> : period or </a:t>
            </a:r>
            <a:br>
              <a:rPr lang="en-US" sz="1600" b="1" dirty="0">
                <a:latin typeface="Tahoma" pitchFamily="34" charset="0"/>
              </a:rPr>
            </a:br>
            <a:r>
              <a:rPr lang="en-US" sz="1600" b="1" dirty="0">
                <a:latin typeface="Tahoma" pitchFamily="34" charset="0"/>
              </a:rPr>
              <a:t>                          </a:t>
            </a:r>
            <a:r>
              <a:rPr lang="en-US" sz="1600" b="1" dirty="0">
                <a:solidFill>
                  <a:schemeClr val="bg2"/>
                </a:solidFill>
                <a:latin typeface="Tahoma" pitchFamily="34" charset="0"/>
              </a:rPr>
              <a:t>earliest</a:t>
            </a:r>
            <a:r>
              <a:rPr lang="en-US" sz="1600" b="1" dirty="0">
                <a:latin typeface="Tahoma" pitchFamily="34" charset="0"/>
              </a:rPr>
              <a:t>/</a:t>
            </a:r>
            <a:r>
              <a:rPr lang="en-US" sz="1600" b="1" dirty="0">
                <a:solidFill>
                  <a:schemeClr val="bg2"/>
                </a:solidFill>
                <a:latin typeface="Tahoma" pitchFamily="34" charset="0"/>
              </a:rPr>
              <a:t>latest</a:t>
            </a:r>
            <a:r>
              <a:rPr lang="en-US" sz="1600" b="1" dirty="0">
                <a:latin typeface="Tahoma" pitchFamily="34" charset="0"/>
              </a:rPr>
              <a:t> arrival or ..  for T</a:t>
            </a:r>
            <a:r>
              <a:rPr lang="en-US" sz="1600" b="1" baseline="-25000" dirty="0">
                <a:latin typeface="Tahoma" pitchFamily="34" charset="0"/>
              </a:rPr>
              <a:t>i</a:t>
            </a:r>
            <a:endParaRPr lang="en-US" sz="1600" b="1" dirty="0">
              <a:latin typeface="Tahoma" pitchFamily="34" charset="0"/>
            </a:endParaRPr>
          </a:p>
          <a:p>
            <a:pPr algn="l" eaLnBrk="0" hangingPunct="0"/>
            <a:r>
              <a:rPr lang="en-US" sz="1600" b="1" dirty="0" smtClean="0">
                <a:solidFill>
                  <a:schemeClr val="bg2"/>
                </a:solidFill>
                <a:latin typeface="Tahoma" pitchFamily="34" charset="0"/>
              </a:rPr>
              <a:t>C(i), </a:t>
            </a:r>
            <a:r>
              <a:rPr lang="en-US" sz="1600" b="1" dirty="0" smtClean="0">
                <a:solidFill>
                  <a:srgbClr val="FF0000"/>
                </a:solidFill>
                <a:latin typeface="Tahoma" pitchFamily="34" charset="0"/>
              </a:rPr>
              <a:t>UNI[BC(i),WC(i)] </a:t>
            </a:r>
            <a:r>
              <a:rPr lang="en-US" sz="1600" b="1" dirty="0" smtClean="0">
                <a:latin typeface="Tahoma" pitchFamily="34" charset="0"/>
              </a:rPr>
              <a:t>: </a:t>
            </a:r>
            <a:r>
              <a:rPr lang="en-US" sz="1600" b="1" dirty="0">
                <a:latin typeface="Tahoma" pitchFamily="34" charset="0"/>
              </a:rPr>
              <a:t>execution time for T</a:t>
            </a:r>
            <a:r>
              <a:rPr lang="en-US" sz="1600" b="1" baseline="-25000" dirty="0">
                <a:latin typeface="Tahoma" pitchFamily="34" charset="0"/>
              </a:rPr>
              <a:t>i</a:t>
            </a:r>
            <a:endParaRPr lang="en-US" sz="1600" b="1" dirty="0">
              <a:latin typeface="Tahoma" pitchFamily="34" charset="0"/>
            </a:endParaRPr>
          </a:p>
          <a:p>
            <a:pPr algn="l" eaLnBrk="0" hangingPunct="0"/>
            <a:r>
              <a:rPr lang="en-US" sz="1600" b="1" dirty="0">
                <a:latin typeface="Tahoma" pitchFamily="34" charset="0"/>
              </a:rPr>
              <a:t>D(i): deadline for T</a:t>
            </a:r>
            <a:r>
              <a:rPr lang="en-US" sz="1600" b="1" baseline="-25000" dirty="0">
                <a:latin typeface="Tahoma" pitchFamily="34" charset="0"/>
              </a:rPr>
              <a:t>i</a:t>
            </a:r>
          </a:p>
          <a:p>
            <a:pPr algn="l" eaLnBrk="0" hangingPunct="0"/>
            <a:endParaRPr lang="en-US" sz="1600" b="1" baseline="-25000" dirty="0">
              <a:latin typeface="Tahoma" pitchFamily="34" charset="0"/>
            </a:endParaRPr>
          </a:p>
        </p:txBody>
      </p:sp>
      <p:sp>
        <p:nvSpPr>
          <p:cNvPr id="545819" name="Line 27"/>
          <p:cNvSpPr>
            <a:spLocks noChangeShapeType="1"/>
          </p:cNvSpPr>
          <p:nvPr/>
        </p:nvSpPr>
        <p:spPr bwMode="auto">
          <a:xfrm flipH="1">
            <a:off x="3048000" y="4286250"/>
            <a:ext cx="1884363" cy="1066800"/>
          </a:xfrm>
          <a:prstGeom prst="line">
            <a:avLst/>
          </a:prstGeom>
          <a:noFill/>
          <a:ln w="9525">
            <a:solidFill>
              <a:schemeClr val="tx1"/>
            </a:solidFill>
            <a:round/>
            <a:headEnd/>
            <a:tailEnd/>
          </a:ln>
          <a:effectLst/>
        </p:spPr>
        <p:txBody>
          <a:bodyPr lIns="90000" tIns="46800" rIns="90000" bIns="46800">
            <a:spAutoFit/>
          </a:bodyPr>
          <a:lstStyle/>
          <a:p>
            <a:endParaRPr lang="en-US"/>
          </a:p>
        </p:txBody>
      </p:sp>
      <p:sp>
        <p:nvSpPr>
          <p:cNvPr id="545820" name="Text Box 28"/>
          <p:cNvSpPr txBox="1">
            <a:spLocks noChangeArrowheads="1"/>
          </p:cNvSpPr>
          <p:nvPr/>
        </p:nvSpPr>
        <p:spPr bwMode="auto">
          <a:xfrm>
            <a:off x="4809332" y="316016"/>
            <a:ext cx="2652712" cy="396875"/>
          </a:xfrm>
          <a:prstGeom prst="rect">
            <a:avLst/>
          </a:prstGeom>
          <a:noFill/>
          <a:ln w="9525">
            <a:noFill/>
            <a:miter lim="800000"/>
            <a:headEnd/>
            <a:tailEnd/>
          </a:ln>
          <a:effectLst/>
        </p:spPr>
        <p:txBody>
          <a:bodyPr wrap="none" lIns="90000" tIns="46800" rIns="90000" bIns="46800">
            <a:spAutoFit/>
          </a:bodyPr>
          <a:lstStyle/>
          <a:p>
            <a:pPr algn="l" eaLnBrk="0" hangingPunct="0"/>
            <a:r>
              <a:rPr lang="en-US" sz="2000" b="1" i="1" dirty="0">
                <a:solidFill>
                  <a:srgbClr val="333333"/>
                </a:solidFill>
                <a:latin typeface="Verdana" pitchFamily="34" charset="0"/>
              </a:rPr>
              <a:t>utilization of CPU</a:t>
            </a:r>
            <a:endParaRPr lang="en-GB" sz="2000" b="1" i="1" dirty="0">
              <a:solidFill>
                <a:srgbClr val="333333"/>
              </a:solidFill>
              <a:latin typeface="Verdana" pitchFamily="34" charset="0"/>
            </a:endParaRPr>
          </a:p>
        </p:txBody>
      </p:sp>
    </p:spTree>
    <p:extLst>
      <p:ext uri="{BB962C8B-B14F-4D97-AF65-F5344CB8AC3E}">
        <p14:creationId xmlns:p14="http://schemas.microsoft.com/office/powerpoint/2010/main" val="162811528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Models</a:t>
            </a:r>
            <a:endParaRPr lang="en-US" dirty="0"/>
          </a:p>
        </p:txBody>
      </p:sp>
      <p:sp>
        <p:nvSpPr>
          <p:cNvPr id="3" name="Footer Placeholder 2"/>
          <p:cNvSpPr>
            <a:spLocks noGrp="1"/>
          </p:cNvSpPr>
          <p:nvPr>
            <p:ph type="ftr" sz="quarter" idx="10"/>
          </p:nvPr>
        </p:nvSpPr>
        <p:spPr/>
        <p:txBody>
          <a:bodyPr/>
          <a:lstStyle/>
          <a:p>
            <a:r>
              <a:rPr lang="en-US" smtClean="0"/>
              <a:t>AVACS Autumn School 2015</a:t>
            </a:r>
            <a:endParaRPr lang="en-GB"/>
          </a:p>
        </p:txBody>
      </p:sp>
      <p:sp>
        <p:nvSpPr>
          <p:cNvPr id="4" name="Slide Number Placeholder 3"/>
          <p:cNvSpPr>
            <a:spLocks noGrp="1"/>
          </p:cNvSpPr>
          <p:nvPr>
            <p:ph type="sldNum" sz="quarter" idx="11"/>
          </p:nvPr>
        </p:nvSpPr>
        <p:spPr/>
        <p:txBody>
          <a:bodyPr/>
          <a:lstStyle/>
          <a:p>
            <a:r>
              <a:rPr lang="en-GB" smtClean="0"/>
              <a:t>[</a:t>
            </a:r>
            <a:fld id="{54F96CD3-8413-44AB-95DB-31208A6B886D}" type="slidenum">
              <a:rPr lang="en-GB" smtClean="0"/>
              <a:pPr/>
              <a:t>4</a:t>
            </a:fld>
            <a:r>
              <a:rPr lang="en-GB" smtClean="0"/>
              <a:t>]</a:t>
            </a:r>
            <a:endParaRPr lang="en-GB" dirty="0"/>
          </a:p>
        </p:txBody>
      </p:sp>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000" t="24316" r="2642" b="40229"/>
          <a:stretch/>
        </p:blipFill>
        <p:spPr bwMode="auto">
          <a:xfrm>
            <a:off x="457200" y="1074494"/>
            <a:ext cx="3099435" cy="1363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886200" y="4648200"/>
            <a:ext cx="45719" cy="261610"/>
          </a:xfrm>
          <a:prstGeom prst="rect">
            <a:avLst/>
          </a:prstGeom>
          <a:noFill/>
        </p:spPr>
        <p:txBody>
          <a:bodyPr wrap="square" rtlCol="0">
            <a:spAutoFit/>
          </a:bodyPr>
          <a:lstStyle/>
          <a:p>
            <a:endParaRPr lang="en-US" sz="1100" dirty="0" smtClean="0">
              <a:solidFill>
                <a:schemeClr val="accent2">
                  <a:lumMod val="75000"/>
                </a:schemeClr>
              </a:solidFill>
            </a:endParaRPr>
          </a:p>
        </p:txBody>
      </p:sp>
      <p:sp>
        <p:nvSpPr>
          <p:cNvPr id="7" name="TextBox 6"/>
          <p:cNvSpPr txBox="1"/>
          <p:nvPr/>
        </p:nvSpPr>
        <p:spPr>
          <a:xfrm>
            <a:off x="5254792" y="3531486"/>
            <a:ext cx="3664786" cy="369332"/>
          </a:xfrm>
          <a:prstGeom prst="rect">
            <a:avLst/>
          </a:prstGeom>
          <a:noFill/>
        </p:spPr>
        <p:txBody>
          <a:bodyPr wrap="none" rtlCol="0">
            <a:spAutoFit/>
          </a:bodyPr>
          <a:lstStyle/>
          <a:p>
            <a:r>
              <a:rPr lang="en-US" sz="1800" b="1" dirty="0" smtClean="0"/>
              <a:t>ALW( </a:t>
            </a:r>
            <a:r>
              <a:rPr lang="en-US" sz="1800" b="1" dirty="0" smtClean="0">
                <a:solidFill>
                  <a:srgbClr val="C00000"/>
                </a:solidFill>
              </a:rPr>
              <a:t>OFF</a:t>
            </a:r>
            <a:r>
              <a:rPr lang="en-US" sz="1800" b="1" dirty="0" smtClean="0">
                <a:latin typeface="cmsy10" pitchFamily="34" charset="0"/>
              </a:rPr>
              <a:t>)</a:t>
            </a:r>
            <a:r>
              <a:rPr lang="en-US" sz="1800" b="1" dirty="0" smtClean="0"/>
              <a:t> EVEN</a:t>
            </a:r>
            <a:r>
              <a:rPr lang="en-US" sz="1800" b="1" baseline="-25000" dirty="0" smtClean="0">
                <a:solidFill>
                  <a:schemeClr val="tx2"/>
                </a:solidFill>
              </a:rPr>
              <a:t>s&lt;3, </a:t>
            </a:r>
            <a:r>
              <a:rPr lang="en-US" sz="1800" b="1" baseline="-25000" dirty="0">
                <a:solidFill>
                  <a:schemeClr val="tx2"/>
                </a:solidFill>
              </a:rPr>
              <a:t>p&gt;0.90</a:t>
            </a:r>
            <a:r>
              <a:rPr lang="en-US" sz="1800" b="1" dirty="0">
                <a:solidFill>
                  <a:srgbClr val="FF0000"/>
                </a:solidFill>
              </a:rPr>
              <a:t> </a:t>
            </a:r>
            <a:r>
              <a:rPr lang="en-US" sz="1800" b="1" dirty="0" smtClean="0">
                <a:solidFill>
                  <a:srgbClr val="C00000"/>
                </a:solidFill>
              </a:rPr>
              <a:t>ON</a:t>
            </a:r>
            <a:r>
              <a:rPr lang="en-US" sz="1800" b="1" dirty="0" smtClean="0"/>
              <a:t>)</a:t>
            </a:r>
            <a:endParaRPr lang="en-US" sz="1800" b="1" dirty="0"/>
          </a:p>
        </p:txBody>
      </p:sp>
      <p:sp>
        <p:nvSpPr>
          <p:cNvPr id="16" name="TextBox 15"/>
          <p:cNvSpPr txBox="1"/>
          <p:nvPr/>
        </p:nvSpPr>
        <p:spPr>
          <a:xfrm>
            <a:off x="5780578" y="2080014"/>
            <a:ext cx="2613215" cy="369332"/>
          </a:xfrm>
          <a:prstGeom prst="rect">
            <a:avLst/>
          </a:prstGeom>
          <a:noFill/>
        </p:spPr>
        <p:txBody>
          <a:bodyPr wrap="none" rtlCol="0">
            <a:spAutoFit/>
          </a:bodyPr>
          <a:lstStyle/>
          <a:p>
            <a:r>
              <a:rPr lang="en-US" sz="1800" b="1" dirty="0" smtClean="0"/>
              <a:t>ALW( </a:t>
            </a:r>
            <a:r>
              <a:rPr lang="en-US" sz="1800" b="1" dirty="0" smtClean="0">
                <a:solidFill>
                  <a:srgbClr val="C00000"/>
                </a:solidFill>
              </a:rPr>
              <a:t>OFF</a:t>
            </a:r>
            <a:r>
              <a:rPr lang="en-US" sz="1800" b="1" dirty="0" smtClean="0">
                <a:latin typeface="cmsy10" pitchFamily="34" charset="0"/>
              </a:rPr>
              <a:t>)</a:t>
            </a:r>
            <a:r>
              <a:rPr lang="en-US" sz="1800" b="1" dirty="0" smtClean="0"/>
              <a:t> EVEN</a:t>
            </a:r>
            <a:r>
              <a:rPr lang="en-US" sz="1800" b="1" dirty="0" smtClean="0">
                <a:solidFill>
                  <a:srgbClr val="FF0000"/>
                </a:solidFill>
              </a:rPr>
              <a:t> </a:t>
            </a:r>
            <a:r>
              <a:rPr lang="en-US" sz="1800" b="1" dirty="0" smtClean="0">
                <a:solidFill>
                  <a:srgbClr val="C00000"/>
                </a:solidFill>
              </a:rPr>
              <a:t>ON</a:t>
            </a:r>
            <a:r>
              <a:rPr lang="en-US" sz="1800" b="1" dirty="0" smtClean="0"/>
              <a:t>)</a:t>
            </a:r>
            <a:endParaRPr lang="en-US" sz="1800" b="1" dirty="0"/>
          </a:p>
        </p:txBody>
      </p:sp>
      <p:sp>
        <p:nvSpPr>
          <p:cNvPr id="18" name="TextBox 17"/>
          <p:cNvSpPr txBox="1"/>
          <p:nvPr/>
        </p:nvSpPr>
        <p:spPr>
          <a:xfrm>
            <a:off x="5529895" y="5013730"/>
            <a:ext cx="3546164" cy="369332"/>
          </a:xfrm>
          <a:prstGeom prst="rect">
            <a:avLst/>
          </a:prstGeom>
          <a:noFill/>
        </p:spPr>
        <p:txBody>
          <a:bodyPr wrap="none" rtlCol="0">
            <a:spAutoFit/>
          </a:bodyPr>
          <a:lstStyle/>
          <a:p>
            <a:r>
              <a:rPr lang="en-US" sz="1800" b="1" dirty="0" smtClean="0"/>
              <a:t>ALW( </a:t>
            </a:r>
            <a:r>
              <a:rPr lang="en-US" sz="1800" b="1" dirty="0" smtClean="0">
                <a:solidFill>
                  <a:srgbClr val="C00000"/>
                </a:solidFill>
              </a:rPr>
              <a:t>OFF</a:t>
            </a:r>
            <a:r>
              <a:rPr lang="en-US" sz="1800" b="1" dirty="0" smtClean="0">
                <a:latin typeface="cmsy10" pitchFamily="34" charset="0"/>
              </a:rPr>
              <a:t>)</a:t>
            </a:r>
            <a:r>
              <a:rPr lang="en-US" sz="1800" b="1" dirty="0" smtClean="0"/>
              <a:t> </a:t>
            </a:r>
            <a:r>
              <a:rPr lang="en-US" sz="1800" b="1" dirty="0" err="1" smtClean="0"/>
              <a:t>EVEN</a:t>
            </a:r>
            <a:r>
              <a:rPr lang="en-US" sz="1800" b="1" baseline="-25000" dirty="0" err="1" smtClean="0">
                <a:solidFill>
                  <a:schemeClr val="tx2"/>
                </a:solidFill>
              </a:rPr>
              <a:t>t</a:t>
            </a:r>
            <a:r>
              <a:rPr lang="en-US" sz="1800" b="1" baseline="-25000" dirty="0" smtClean="0">
                <a:solidFill>
                  <a:schemeClr val="tx2"/>
                </a:solidFill>
              </a:rPr>
              <a:t>&lt;5, </a:t>
            </a:r>
            <a:r>
              <a:rPr lang="en-US" sz="1800" b="1" baseline="-25000" dirty="0">
                <a:solidFill>
                  <a:schemeClr val="tx2"/>
                </a:solidFill>
              </a:rPr>
              <a:t>p&gt;0.90</a:t>
            </a:r>
            <a:r>
              <a:rPr lang="en-US" sz="1800" b="1" dirty="0">
                <a:solidFill>
                  <a:srgbClr val="FF0000"/>
                </a:solidFill>
              </a:rPr>
              <a:t> </a:t>
            </a:r>
            <a:r>
              <a:rPr lang="en-US" sz="1800" b="1" dirty="0" smtClean="0">
                <a:solidFill>
                  <a:srgbClr val="C00000"/>
                </a:solidFill>
              </a:rPr>
              <a:t>ON</a:t>
            </a:r>
            <a:r>
              <a:rPr lang="en-US" sz="1800" b="1" dirty="0" smtClean="0"/>
              <a:t>)</a:t>
            </a:r>
            <a:endParaRPr lang="en-US" sz="1800" b="1" dirty="0"/>
          </a:p>
        </p:txBody>
      </p:sp>
      <p:sp>
        <p:nvSpPr>
          <p:cNvPr id="22" name="TextBox 21"/>
          <p:cNvSpPr txBox="1"/>
          <p:nvPr/>
        </p:nvSpPr>
        <p:spPr>
          <a:xfrm>
            <a:off x="4929059" y="5614154"/>
            <a:ext cx="3966150" cy="369332"/>
          </a:xfrm>
          <a:prstGeom prst="rect">
            <a:avLst/>
          </a:prstGeom>
          <a:noFill/>
        </p:spPr>
        <p:txBody>
          <a:bodyPr wrap="none" rtlCol="0">
            <a:spAutoFit/>
          </a:bodyPr>
          <a:lstStyle/>
          <a:p>
            <a:r>
              <a:rPr lang="en-US" sz="1800" b="1" dirty="0" smtClean="0"/>
              <a:t>ALW( </a:t>
            </a:r>
            <a:r>
              <a:rPr lang="en-US" sz="1800" b="1" dirty="0" smtClean="0">
                <a:solidFill>
                  <a:srgbClr val="C00000"/>
                </a:solidFill>
              </a:rPr>
              <a:t>T&lt;3</a:t>
            </a:r>
            <a:r>
              <a:rPr lang="en-US" sz="1800" b="1" dirty="0" smtClean="0">
                <a:latin typeface="cmsy10" pitchFamily="34" charset="0"/>
              </a:rPr>
              <a:t>)</a:t>
            </a:r>
            <a:r>
              <a:rPr lang="en-US" sz="1800" b="1" dirty="0" smtClean="0"/>
              <a:t> </a:t>
            </a:r>
            <a:r>
              <a:rPr lang="en-US" sz="1800" b="1" dirty="0" err="1" smtClean="0"/>
              <a:t>EVEN</a:t>
            </a:r>
            <a:r>
              <a:rPr lang="en-US" sz="1800" b="1" baseline="-25000" dirty="0" err="1" smtClean="0">
                <a:solidFill>
                  <a:schemeClr val="tx2"/>
                </a:solidFill>
              </a:rPr>
              <a:t>t</a:t>
            </a:r>
            <a:r>
              <a:rPr lang="en-US" sz="1800" b="1" baseline="-25000" dirty="0" smtClean="0">
                <a:solidFill>
                  <a:schemeClr val="tx2"/>
                </a:solidFill>
              </a:rPr>
              <a:t>&lt;20, </a:t>
            </a:r>
            <a:r>
              <a:rPr lang="en-US" sz="1800" b="1" baseline="-25000" dirty="0">
                <a:solidFill>
                  <a:schemeClr val="tx2"/>
                </a:solidFill>
              </a:rPr>
              <a:t>p&gt;0.90</a:t>
            </a:r>
            <a:r>
              <a:rPr lang="en-US" sz="1800" b="1" dirty="0">
                <a:solidFill>
                  <a:srgbClr val="FF0000"/>
                </a:solidFill>
              </a:rPr>
              <a:t> </a:t>
            </a:r>
            <a:r>
              <a:rPr lang="en-US" sz="1800" b="1" dirty="0" smtClean="0">
                <a:solidFill>
                  <a:srgbClr val="C00000"/>
                </a:solidFill>
              </a:rPr>
              <a:t>T&gt;20</a:t>
            </a:r>
            <a:r>
              <a:rPr lang="en-US" sz="1800" b="1" dirty="0" smtClean="0"/>
              <a:t>)</a:t>
            </a:r>
            <a:endParaRPr lang="en-US" sz="1800" b="1" dirty="0"/>
          </a:p>
        </p:txBody>
      </p:sp>
      <p:pic>
        <p:nvPicPr>
          <p:cNvPr id="2061" name="Picture 1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7643" t="27226" r="4036" b="45693"/>
          <a:stretch/>
        </p:blipFill>
        <p:spPr bwMode="auto">
          <a:xfrm>
            <a:off x="533399" y="2547855"/>
            <a:ext cx="3099435" cy="1085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2" name="Picture 1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678" t="35307" r="22036" b="31715"/>
          <a:stretch/>
        </p:blipFill>
        <p:spPr bwMode="auto">
          <a:xfrm>
            <a:off x="480060" y="3958089"/>
            <a:ext cx="3099435" cy="1380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4"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3550" y="1002323"/>
            <a:ext cx="3505200" cy="978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6"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4036578"/>
            <a:ext cx="3428605" cy="977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7"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1004" y="2450716"/>
            <a:ext cx="3505200" cy="1080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8" name="Picture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59681" y="2414794"/>
            <a:ext cx="4789069" cy="2913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9"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21792" y="2442929"/>
            <a:ext cx="4891442" cy="2951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04800" y="1960393"/>
            <a:ext cx="788999" cy="276999"/>
          </a:xfrm>
          <a:prstGeom prst="rect">
            <a:avLst/>
          </a:prstGeom>
          <a:noFill/>
        </p:spPr>
        <p:txBody>
          <a:bodyPr wrap="none" rtlCol="0">
            <a:spAutoFit/>
          </a:bodyPr>
          <a:lstStyle/>
          <a:p>
            <a:pPr algn="l"/>
            <a:r>
              <a:rPr lang="da-DK" sz="1200" b="1" dirty="0" err="1" smtClean="0">
                <a:solidFill>
                  <a:srgbClr val="333399"/>
                </a:solidFill>
              </a:rPr>
              <a:t>Discrete</a:t>
            </a:r>
            <a:endParaRPr lang="en-US" sz="1200" b="1" dirty="0" smtClean="0">
              <a:solidFill>
                <a:srgbClr val="333399"/>
              </a:solidFill>
            </a:endParaRPr>
          </a:p>
        </p:txBody>
      </p:sp>
      <p:sp>
        <p:nvSpPr>
          <p:cNvPr id="68" name="TextBox 67"/>
          <p:cNvSpPr txBox="1"/>
          <p:nvPr/>
        </p:nvSpPr>
        <p:spPr>
          <a:xfrm>
            <a:off x="304800" y="3340280"/>
            <a:ext cx="1109599" cy="276999"/>
          </a:xfrm>
          <a:prstGeom prst="rect">
            <a:avLst/>
          </a:prstGeom>
          <a:noFill/>
        </p:spPr>
        <p:txBody>
          <a:bodyPr wrap="none" rtlCol="0">
            <a:spAutoFit/>
          </a:bodyPr>
          <a:lstStyle/>
          <a:p>
            <a:pPr algn="l"/>
            <a:r>
              <a:rPr lang="da-DK" sz="1200" b="1" dirty="0" err="1" smtClean="0">
                <a:solidFill>
                  <a:srgbClr val="333399"/>
                </a:solidFill>
              </a:rPr>
              <a:t>Probabilistic</a:t>
            </a:r>
            <a:endParaRPr lang="en-US" sz="1200" b="1" dirty="0" smtClean="0">
              <a:solidFill>
                <a:srgbClr val="333399"/>
              </a:solidFill>
            </a:endParaRPr>
          </a:p>
        </p:txBody>
      </p:sp>
      <p:sp>
        <p:nvSpPr>
          <p:cNvPr id="69" name="TextBox 68"/>
          <p:cNvSpPr txBox="1"/>
          <p:nvPr/>
        </p:nvSpPr>
        <p:spPr>
          <a:xfrm>
            <a:off x="367748" y="4199370"/>
            <a:ext cx="635559" cy="276999"/>
          </a:xfrm>
          <a:prstGeom prst="rect">
            <a:avLst/>
          </a:prstGeom>
          <a:noFill/>
        </p:spPr>
        <p:txBody>
          <a:bodyPr wrap="none" rtlCol="0">
            <a:spAutoFit/>
          </a:bodyPr>
          <a:lstStyle/>
          <a:p>
            <a:pPr algn="l"/>
            <a:r>
              <a:rPr lang="da-DK" sz="1200" b="1" dirty="0" err="1" smtClean="0">
                <a:solidFill>
                  <a:srgbClr val="333399"/>
                </a:solidFill>
              </a:rPr>
              <a:t>Timed</a:t>
            </a:r>
            <a:endParaRPr lang="en-US" sz="1200" b="1" dirty="0" smtClean="0">
              <a:solidFill>
                <a:srgbClr val="333399"/>
              </a:solidFill>
            </a:endParaRPr>
          </a:p>
        </p:txBody>
      </p:sp>
      <p:pic>
        <p:nvPicPr>
          <p:cNvPr id="2063" name="Picture 15"/>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6000" t="35769" r="16035" b="28784"/>
          <a:stretch/>
        </p:blipFill>
        <p:spPr bwMode="auto">
          <a:xfrm>
            <a:off x="42862" y="3847489"/>
            <a:ext cx="3928110" cy="1501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 name="TextBox 69"/>
          <p:cNvSpPr txBox="1"/>
          <p:nvPr/>
        </p:nvSpPr>
        <p:spPr>
          <a:xfrm>
            <a:off x="289559" y="5334675"/>
            <a:ext cx="671979" cy="276999"/>
          </a:xfrm>
          <a:prstGeom prst="rect">
            <a:avLst/>
          </a:prstGeom>
          <a:noFill/>
        </p:spPr>
        <p:txBody>
          <a:bodyPr wrap="none" rtlCol="0">
            <a:spAutoFit/>
          </a:bodyPr>
          <a:lstStyle/>
          <a:p>
            <a:pPr algn="l"/>
            <a:r>
              <a:rPr lang="da-DK" sz="1200" b="1" dirty="0" smtClean="0">
                <a:solidFill>
                  <a:srgbClr val="333399"/>
                </a:solidFill>
              </a:rPr>
              <a:t>Hybrid</a:t>
            </a:r>
            <a:endParaRPr lang="en-US" sz="1200" b="1" dirty="0" smtClean="0">
              <a:solidFill>
                <a:srgbClr val="333399"/>
              </a:solidFill>
            </a:endParaRPr>
          </a:p>
        </p:txBody>
      </p:sp>
    </p:spTree>
    <p:extLst>
      <p:ext uri="{BB962C8B-B14F-4D97-AF65-F5344CB8AC3E}">
        <p14:creationId xmlns:p14="http://schemas.microsoft.com/office/powerpoint/2010/main" val="3027254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6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6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6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6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8" grpId="0"/>
      <p:bldP spid="22" grpId="0"/>
      <p:bldP spid="68" grpId="0"/>
      <p:bldP spid="69" grpId="0"/>
      <p:bldP spid="7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p:txBody>
          <a:bodyPr/>
          <a:lstStyle/>
          <a:p>
            <a:r>
              <a:rPr lang="en-US"/>
              <a:t>Modeling Task</a:t>
            </a:r>
          </a:p>
        </p:txBody>
      </p:sp>
      <p:sp>
        <p:nvSpPr>
          <p:cNvPr id="24" name="Footer Placeholder 2"/>
          <p:cNvSpPr>
            <a:spLocks noGrp="1"/>
          </p:cNvSpPr>
          <p:nvPr>
            <p:ph type="ftr" sz="quarter" idx="10"/>
          </p:nvPr>
        </p:nvSpPr>
        <p:spPr/>
        <p:txBody>
          <a:bodyPr/>
          <a:lstStyle/>
          <a:p>
            <a:r>
              <a:rPr lang="en-US" smtClean="0"/>
              <a:t>AVACS Autumn School 2015</a:t>
            </a:r>
            <a:endParaRPr lang="en-GB"/>
          </a:p>
        </p:txBody>
      </p:sp>
      <p:sp>
        <p:nvSpPr>
          <p:cNvPr id="25" name="Slide Number Placeholder 3"/>
          <p:cNvSpPr>
            <a:spLocks noGrp="1"/>
          </p:cNvSpPr>
          <p:nvPr>
            <p:ph type="sldNum" sz="quarter" idx="11"/>
          </p:nvPr>
        </p:nvSpPr>
        <p:spPr/>
        <p:txBody>
          <a:bodyPr/>
          <a:lstStyle/>
          <a:p>
            <a:r>
              <a:rPr lang="en-GB"/>
              <a:t>Kim Larsen [</a:t>
            </a:r>
            <a:fld id="{2F6AC90E-F06A-4F73-A6F4-17F77AD88113}" type="slidenum">
              <a:rPr lang="en-GB"/>
              <a:pPr/>
              <a:t>40</a:t>
            </a:fld>
            <a:r>
              <a:rPr lang="en-GB"/>
              <a:t>]</a:t>
            </a:r>
          </a:p>
        </p:txBody>
      </p:sp>
      <p:grpSp>
        <p:nvGrpSpPr>
          <p:cNvPr id="2" name="Group 3"/>
          <p:cNvGrpSpPr>
            <a:grpSpLocks/>
          </p:cNvGrpSpPr>
          <p:nvPr/>
        </p:nvGrpSpPr>
        <p:grpSpPr bwMode="auto">
          <a:xfrm>
            <a:off x="492125" y="2667000"/>
            <a:ext cx="3517900" cy="1965325"/>
            <a:chOff x="310" y="1680"/>
            <a:chExt cx="2216" cy="1238"/>
          </a:xfrm>
        </p:grpSpPr>
        <p:sp>
          <p:nvSpPr>
            <p:cNvPr id="547844" name="Text Box 4"/>
            <p:cNvSpPr txBox="1">
              <a:spLocks noChangeArrowheads="1"/>
            </p:cNvSpPr>
            <p:nvPr/>
          </p:nvSpPr>
          <p:spPr bwMode="auto">
            <a:xfrm>
              <a:off x="310" y="1728"/>
              <a:ext cx="248" cy="212"/>
            </a:xfrm>
            <a:prstGeom prst="rect">
              <a:avLst/>
            </a:prstGeom>
            <a:solidFill>
              <a:srgbClr val="000099"/>
            </a:solidFill>
            <a:ln w="9525">
              <a:noFill/>
              <a:miter lim="800000"/>
              <a:headEnd/>
              <a:tailEnd/>
            </a:ln>
            <a:effectLst>
              <a:outerShdw dist="107763" dir="2700000" algn="ctr" rotWithShape="0">
                <a:schemeClr val="bg2"/>
              </a:outerShdw>
            </a:effectLst>
          </p:spPr>
          <p:txBody>
            <a:bodyPr wrap="none" lIns="90000" tIns="46800" rIns="90000" bIns="46800">
              <a:spAutoFit/>
            </a:bodyPr>
            <a:lstStyle/>
            <a:p>
              <a:pPr algn="l" eaLnBrk="0" hangingPunct="0"/>
              <a:r>
                <a:rPr lang="en-US" sz="1600" b="1">
                  <a:solidFill>
                    <a:schemeClr val="bg1"/>
                  </a:solidFill>
                  <a:latin typeface="Tahoma" pitchFamily="34" charset="0"/>
                </a:rPr>
                <a:t>T</a:t>
              </a:r>
              <a:r>
                <a:rPr lang="en-US" sz="1600" b="1" baseline="-25000">
                  <a:solidFill>
                    <a:schemeClr val="bg1"/>
                  </a:solidFill>
                  <a:latin typeface="Tahoma" pitchFamily="34" charset="0"/>
                </a:rPr>
                <a:t>1</a:t>
              </a:r>
            </a:p>
          </p:txBody>
        </p:sp>
        <p:sp>
          <p:nvSpPr>
            <p:cNvPr id="547845" name="Text Box 5"/>
            <p:cNvSpPr txBox="1">
              <a:spLocks noChangeArrowheads="1"/>
            </p:cNvSpPr>
            <p:nvPr/>
          </p:nvSpPr>
          <p:spPr bwMode="auto">
            <a:xfrm>
              <a:off x="310" y="2037"/>
              <a:ext cx="248" cy="212"/>
            </a:xfrm>
            <a:prstGeom prst="rect">
              <a:avLst/>
            </a:prstGeom>
            <a:solidFill>
              <a:srgbClr val="000099"/>
            </a:solidFill>
            <a:ln w="9525">
              <a:noFill/>
              <a:miter lim="800000"/>
              <a:headEnd/>
              <a:tailEnd/>
            </a:ln>
            <a:effectLst>
              <a:outerShdw dist="107763" dir="2700000" algn="ctr" rotWithShape="0">
                <a:schemeClr val="bg2"/>
              </a:outerShdw>
            </a:effectLst>
          </p:spPr>
          <p:txBody>
            <a:bodyPr wrap="none" lIns="90000" tIns="46800" rIns="90000" bIns="46800">
              <a:spAutoFit/>
            </a:bodyPr>
            <a:lstStyle/>
            <a:p>
              <a:pPr algn="l" eaLnBrk="0" hangingPunct="0"/>
              <a:r>
                <a:rPr lang="en-US" sz="1600" b="1">
                  <a:solidFill>
                    <a:schemeClr val="bg1"/>
                  </a:solidFill>
                  <a:latin typeface="Tahoma" pitchFamily="34" charset="0"/>
                </a:rPr>
                <a:t>T</a:t>
              </a:r>
              <a:r>
                <a:rPr lang="en-US" sz="1600" b="1" baseline="-25000">
                  <a:solidFill>
                    <a:schemeClr val="bg1"/>
                  </a:solidFill>
                  <a:latin typeface="Tahoma" pitchFamily="34" charset="0"/>
                </a:rPr>
                <a:t>2</a:t>
              </a:r>
            </a:p>
          </p:txBody>
        </p:sp>
        <p:sp>
          <p:nvSpPr>
            <p:cNvPr id="547846" name="Text Box 6"/>
            <p:cNvSpPr txBox="1">
              <a:spLocks noChangeArrowheads="1"/>
            </p:cNvSpPr>
            <p:nvPr/>
          </p:nvSpPr>
          <p:spPr bwMode="auto">
            <a:xfrm>
              <a:off x="310" y="2668"/>
              <a:ext cx="248" cy="212"/>
            </a:xfrm>
            <a:prstGeom prst="rect">
              <a:avLst/>
            </a:prstGeom>
            <a:solidFill>
              <a:srgbClr val="000099"/>
            </a:solidFill>
            <a:ln w="9525">
              <a:noFill/>
              <a:miter lim="800000"/>
              <a:headEnd/>
              <a:tailEnd/>
            </a:ln>
            <a:effectLst>
              <a:outerShdw dist="107763" dir="2700000" algn="ctr" rotWithShape="0">
                <a:schemeClr val="bg2"/>
              </a:outerShdw>
            </a:effectLst>
          </p:spPr>
          <p:txBody>
            <a:bodyPr wrap="none" lIns="90000" tIns="46800" rIns="90000" bIns="46800">
              <a:spAutoFit/>
            </a:bodyPr>
            <a:lstStyle/>
            <a:p>
              <a:pPr algn="l" eaLnBrk="0" hangingPunct="0"/>
              <a:r>
                <a:rPr lang="en-US" sz="1600" b="1">
                  <a:solidFill>
                    <a:schemeClr val="bg1"/>
                  </a:solidFill>
                  <a:latin typeface="Tahoma" pitchFamily="34" charset="0"/>
                </a:rPr>
                <a:t>T</a:t>
              </a:r>
              <a:r>
                <a:rPr lang="en-US" sz="1600" b="1" baseline="-25000">
                  <a:solidFill>
                    <a:schemeClr val="bg1"/>
                  </a:solidFill>
                  <a:latin typeface="Tahoma" pitchFamily="34" charset="0"/>
                </a:rPr>
                <a:t>n</a:t>
              </a:r>
            </a:p>
          </p:txBody>
        </p:sp>
        <p:sp>
          <p:nvSpPr>
            <p:cNvPr id="547847" name="Line 7"/>
            <p:cNvSpPr>
              <a:spLocks noChangeShapeType="1"/>
            </p:cNvSpPr>
            <p:nvPr/>
          </p:nvSpPr>
          <p:spPr bwMode="auto">
            <a:xfrm flipH="1">
              <a:off x="411" y="2222"/>
              <a:ext cx="0" cy="329"/>
            </a:xfrm>
            <a:prstGeom prst="line">
              <a:avLst/>
            </a:prstGeom>
            <a:noFill/>
            <a:ln w="57150">
              <a:solidFill>
                <a:srgbClr val="000099"/>
              </a:solidFill>
              <a:prstDash val="sysDot"/>
              <a:round/>
              <a:headEnd/>
              <a:tailEnd/>
            </a:ln>
            <a:effectLst/>
          </p:spPr>
          <p:txBody>
            <a:bodyPr lIns="90000" tIns="46800" rIns="90000" bIns="46800">
              <a:spAutoFit/>
            </a:bodyPr>
            <a:lstStyle/>
            <a:p>
              <a:endParaRPr lang="en-US"/>
            </a:p>
          </p:txBody>
        </p:sp>
        <p:sp>
          <p:nvSpPr>
            <p:cNvPr id="547848" name="Text Box 8"/>
            <p:cNvSpPr txBox="1">
              <a:spLocks noChangeArrowheads="1"/>
            </p:cNvSpPr>
            <p:nvPr/>
          </p:nvSpPr>
          <p:spPr bwMode="auto">
            <a:xfrm>
              <a:off x="1116" y="1784"/>
              <a:ext cx="1410" cy="1134"/>
            </a:xfrm>
            <a:prstGeom prst="rect">
              <a:avLst/>
            </a:prstGeom>
            <a:solidFill>
              <a:srgbClr val="FFD581"/>
            </a:solidFill>
            <a:ln w="9525">
              <a:noFill/>
              <a:miter lim="800000"/>
              <a:headEnd/>
              <a:tailEnd/>
            </a:ln>
            <a:effectLst>
              <a:outerShdw dist="107763" dir="2700000" algn="ctr" rotWithShape="0">
                <a:schemeClr val="bg2"/>
              </a:outerShdw>
            </a:effectLst>
          </p:spPr>
          <p:txBody>
            <a:bodyPr lIns="90000" tIns="46800" rIns="90000" bIns="46800">
              <a:spAutoFit/>
            </a:bodyPr>
            <a:lstStyle/>
            <a:p>
              <a:pPr algn="l" eaLnBrk="0" hangingPunct="0"/>
              <a:r>
                <a:rPr lang="en-US" sz="2000" b="1">
                  <a:latin typeface="Tahoma" pitchFamily="34" charset="0"/>
                </a:rPr>
                <a:t>Scheduler</a:t>
              </a:r>
            </a:p>
            <a:p>
              <a:pPr eaLnBrk="0" hangingPunct="0"/>
              <a:endParaRPr lang="en-US" sz="2000" b="1">
                <a:latin typeface="Tahoma" pitchFamily="34" charset="0"/>
              </a:endParaRPr>
            </a:p>
            <a:p>
              <a:pPr eaLnBrk="0" hangingPunct="0"/>
              <a:endParaRPr lang="en-US" sz="3600" b="1">
                <a:latin typeface="Tahoma" pitchFamily="34" charset="0"/>
              </a:endParaRPr>
            </a:p>
            <a:p>
              <a:pPr eaLnBrk="0" hangingPunct="0"/>
              <a:endParaRPr lang="en-US" sz="3600" b="1">
                <a:latin typeface="Tahoma" pitchFamily="34" charset="0"/>
              </a:endParaRPr>
            </a:p>
          </p:txBody>
        </p:sp>
        <p:sp>
          <p:nvSpPr>
            <p:cNvPr id="547849" name="Rectangle 9"/>
            <p:cNvSpPr>
              <a:spLocks noChangeArrowheads="1"/>
            </p:cNvSpPr>
            <p:nvPr/>
          </p:nvSpPr>
          <p:spPr bwMode="auto">
            <a:xfrm>
              <a:off x="1619" y="2304"/>
              <a:ext cx="831" cy="165"/>
            </a:xfrm>
            <a:prstGeom prst="rect">
              <a:avLst/>
            </a:prstGeom>
            <a:solidFill>
              <a:schemeClr val="bg1"/>
            </a:solidFill>
            <a:ln w="9525">
              <a:solidFill>
                <a:schemeClr val="tx1"/>
              </a:solidFill>
              <a:miter lim="800000"/>
              <a:headEnd/>
              <a:tailEnd/>
            </a:ln>
            <a:effectLst/>
          </p:spPr>
          <p:txBody>
            <a:bodyPr lIns="90000" tIns="46800" rIns="90000" bIns="46800" anchor="ctr">
              <a:spAutoFit/>
            </a:bodyPr>
            <a:lstStyle/>
            <a:p>
              <a:endParaRPr lang="en-US"/>
            </a:p>
          </p:txBody>
        </p:sp>
        <p:sp>
          <p:nvSpPr>
            <p:cNvPr id="547850" name="Line 10"/>
            <p:cNvSpPr>
              <a:spLocks noChangeShapeType="1"/>
            </p:cNvSpPr>
            <p:nvPr/>
          </p:nvSpPr>
          <p:spPr bwMode="auto">
            <a:xfrm>
              <a:off x="1746" y="2304"/>
              <a:ext cx="0" cy="165"/>
            </a:xfrm>
            <a:prstGeom prst="line">
              <a:avLst/>
            </a:prstGeom>
            <a:noFill/>
            <a:ln w="9525">
              <a:solidFill>
                <a:schemeClr val="tx1"/>
              </a:solidFill>
              <a:round/>
              <a:headEnd/>
              <a:tailEnd/>
            </a:ln>
            <a:effectLst/>
          </p:spPr>
          <p:txBody>
            <a:bodyPr lIns="90000" tIns="46800" rIns="90000" bIns="46800">
              <a:spAutoFit/>
            </a:bodyPr>
            <a:lstStyle/>
            <a:p>
              <a:endParaRPr lang="en-US"/>
            </a:p>
          </p:txBody>
        </p:sp>
        <p:sp>
          <p:nvSpPr>
            <p:cNvPr id="547851" name="Line 11"/>
            <p:cNvSpPr>
              <a:spLocks noChangeShapeType="1"/>
            </p:cNvSpPr>
            <p:nvPr/>
          </p:nvSpPr>
          <p:spPr bwMode="auto">
            <a:xfrm>
              <a:off x="1871" y="2304"/>
              <a:ext cx="0" cy="165"/>
            </a:xfrm>
            <a:prstGeom prst="line">
              <a:avLst/>
            </a:prstGeom>
            <a:noFill/>
            <a:ln w="9525">
              <a:solidFill>
                <a:schemeClr val="tx1"/>
              </a:solidFill>
              <a:round/>
              <a:headEnd/>
              <a:tailEnd/>
            </a:ln>
            <a:effectLst/>
          </p:spPr>
          <p:txBody>
            <a:bodyPr lIns="90000" tIns="46800" rIns="90000" bIns="46800">
              <a:spAutoFit/>
            </a:bodyPr>
            <a:lstStyle/>
            <a:p>
              <a:endParaRPr lang="en-US"/>
            </a:p>
          </p:txBody>
        </p:sp>
        <p:sp>
          <p:nvSpPr>
            <p:cNvPr id="547852" name="Line 12"/>
            <p:cNvSpPr>
              <a:spLocks noChangeShapeType="1"/>
            </p:cNvSpPr>
            <p:nvPr/>
          </p:nvSpPr>
          <p:spPr bwMode="auto">
            <a:xfrm>
              <a:off x="1997" y="2304"/>
              <a:ext cx="0" cy="165"/>
            </a:xfrm>
            <a:prstGeom prst="line">
              <a:avLst/>
            </a:prstGeom>
            <a:noFill/>
            <a:ln w="9525">
              <a:solidFill>
                <a:schemeClr val="tx1"/>
              </a:solidFill>
              <a:round/>
              <a:headEnd/>
              <a:tailEnd/>
            </a:ln>
            <a:effectLst/>
          </p:spPr>
          <p:txBody>
            <a:bodyPr lIns="90000" tIns="46800" rIns="90000" bIns="46800">
              <a:spAutoFit/>
            </a:bodyPr>
            <a:lstStyle/>
            <a:p>
              <a:endParaRPr lang="en-US"/>
            </a:p>
          </p:txBody>
        </p:sp>
        <p:sp>
          <p:nvSpPr>
            <p:cNvPr id="547853" name="Line 13"/>
            <p:cNvSpPr>
              <a:spLocks noChangeShapeType="1"/>
            </p:cNvSpPr>
            <p:nvPr/>
          </p:nvSpPr>
          <p:spPr bwMode="auto">
            <a:xfrm>
              <a:off x="2123" y="2304"/>
              <a:ext cx="0" cy="165"/>
            </a:xfrm>
            <a:prstGeom prst="line">
              <a:avLst/>
            </a:prstGeom>
            <a:noFill/>
            <a:ln w="9525">
              <a:solidFill>
                <a:schemeClr val="tx1"/>
              </a:solidFill>
              <a:round/>
              <a:headEnd/>
              <a:tailEnd/>
            </a:ln>
            <a:effectLst/>
          </p:spPr>
          <p:txBody>
            <a:bodyPr lIns="90000" tIns="46800" rIns="90000" bIns="46800">
              <a:spAutoFit/>
            </a:bodyPr>
            <a:lstStyle/>
            <a:p>
              <a:endParaRPr lang="en-US"/>
            </a:p>
          </p:txBody>
        </p:sp>
        <p:sp>
          <p:nvSpPr>
            <p:cNvPr id="547854" name="Line 14"/>
            <p:cNvSpPr>
              <a:spLocks noChangeShapeType="1"/>
            </p:cNvSpPr>
            <p:nvPr/>
          </p:nvSpPr>
          <p:spPr bwMode="auto">
            <a:xfrm>
              <a:off x="2249" y="2304"/>
              <a:ext cx="0" cy="165"/>
            </a:xfrm>
            <a:prstGeom prst="line">
              <a:avLst/>
            </a:prstGeom>
            <a:noFill/>
            <a:ln w="9525">
              <a:solidFill>
                <a:schemeClr val="tx1"/>
              </a:solidFill>
              <a:round/>
              <a:headEnd/>
              <a:tailEnd/>
            </a:ln>
            <a:effectLst/>
          </p:spPr>
          <p:txBody>
            <a:bodyPr lIns="90000" tIns="46800" rIns="90000" bIns="46800">
              <a:spAutoFit/>
            </a:bodyPr>
            <a:lstStyle/>
            <a:p>
              <a:endParaRPr lang="en-US"/>
            </a:p>
          </p:txBody>
        </p:sp>
        <p:sp>
          <p:nvSpPr>
            <p:cNvPr id="547855" name="Text Box 15"/>
            <p:cNvSpPr txBox="1">
              <a:spLocks noChangeArrowheads="1"/>
            </p:cNvSpPr>
            <p:nvPr/>
          </p:nvSpPr>
          <p:spPr bwMode="auto">
            <a:xfrm>
              <a:off x="1595" y="2304"/>
              <a:ext cx="175" cy="173"/>
            </a:xfrm>
            <a:prstGeom prst="rect">
              <a:avLst/>
            </a:prstGeom>
            <a:solidFill>
              <a:srgbClr val="FF0000"/>
            </a:solidFill>
            <a:ln w="9525">
              <a:noFill/>
              <a:miter lim="800000"/>
              <a:headEnd/>
              <a:tailEnd/>
            </a:ln>
            <a:effectLst/>
          </p:spPr>
          <p:txBody>
            <a:bodyPr wrap="none" lIns="90000" tIns="46800" rIns="90000" bIns="46800">
              <a:spAutoFit/>
            </a:bodyPr>
            <a:lstStyle/>
            <a:p>
              <a:pPr algn="l" eaLnBrk="0" hangingPunct="0"/>
              <a:r>
                <a:rPr lang="en-US" sz="1200" b="1">
                  <a:solidFill>
                    <a:schemeClr val="bg1"/>
                  </a:solidFill>
                  <a:latin typeface="Tahoma" pitchFamily="34" charset="0"/>
                </a:rPr>
                <a:t>2</a:t>
              </a:r>
            </a:p>
          </p:txBody>
        </p:sp>
        <p:sp>
          <p:nvSpPr>
            <p:cNvPr id="547856" name="Text Box 16"/>
            <p:cNvSpPr txBox="1">
              <a:spLocks noChangeArrowheads="1"/>
            </p:cNvSpPr>
            <p:nvPr/>
          </p:nvSpPr>
          <p:spPr bwMode="auto">
            <a:xfrm>
              <a:off x="1861" y="2304"/>
              <a:ext cx="165" cy="154"/>
            </a:xfrm>
            <a:prstGeom prst="rect">
              <a:avLst/>
            </a:prstGeom>
            <a:noFill/>
            <a:ln w="9525">
              <a:noFill/>
              <a:miter lim="800000"/>
              <a:headEnd/>
              <a:tailEnd/>
            </a:ln>
            <a:effectLst/>
          </p:spPr>
          <p:txBody>
            <a:bodyPr wrap="none" lIns="90000" tIns="46800" rIns="90000" bIns="46800">
              <a:spAutoFit/>
            </a:bodyPr>
            <a:lstStyle/>
            <a:p>
              <a:pPr algn="l" eaLnBrk="0" hangingPunct="0"/>
              <a:r>
                <a:rPr lang="en-US" sz="1000" b="1">
                  <a:latin typeface="Tahoma" pitchFamily="34" charset="0"/>
                </a:rPr>
                <a:t>1</a:t>
              </a:r>
            </a:p>
          </p:txBody>
        </p:sp>
        <p:sp>
          <p:nvSpPr>
            <p:cNvPr id="547857" name="Text Box 17"/>
            <p:cNvSpPr txBox="1">
              <a:spLocks noChangeArrowheads="1"/>
            </p:cNvSpPr>
            <p:nvPr/>
          </p:nvSpPr>
          <p:spPr bwMode="auto">
            <a:xfrm>
              <a:off x="1728" y="2304"/>
              <a:ext cx="165" cy="154"/>
            </a:xfrm>
            <a:prstGeom prst="rect">
              <a:avLst/>
            </a:prstGeom>
            <a:noFill/>
            <a:ln w="9525">
              <a:noFill/>
              <a:miter lim="800000"/>
              <a:headEnd/>
              <a:tailEnd/>
            </a:ln>
            <a:effectLst/>
          </p:spPr>
          <p:txBody>
            <a:bodyPr wrap="none" lIns="90000" tIns="46800" rIns="90000" bIns="46800">
              <a:spAutoFit/>
            </a:bodyPr>
            <a:lstStyle/>
            <a:p>
              <a:pPr algn="l" eaLnBrk="0" hangingPunct="0"/>
              <a:r>
                <a:rPr lang="en-US" sz="1000" b="1">
                  <a:latin typeface="Tahoma" pitchFamily="34" charset="0"/>
                </a:rPr>
                <a:t>4</a:t>
              </a:r>
            </a:p>
          </p:txBody>
        </p:sp>
        <p:sp>
          <p:nvSpPr>
            <p:cNvPr id="547858" name="Text Box 18"/>
            <p:cNvSpPr txBox="1">
              <a:spLocks noChangeArrowheads="1"/>
            </p:cNvSpPr>
            <p:nvPr/>
          </p:nvSpPr>
          <p:spPr bwMode="auto">
            <a:xfrm>
              <a:off x="1994" y="2304"/>
              <a:ext cx="165" cy="154"/>
            </a:xfrm>
            <a:prstGeom prst="rect">
              <a:avLst/>
            </a:prstGeom>
            <a:noFill/>
            <a:ln w="9525">
              <a:noFill/>
              <a:miter lim="800000"/>
              <a:headEnd/>
              <a:tailEnd/>
            </a:ln>
            <a:effectLst/>
          </p:spPr>
          <p:txBody>
            <a:bodyPr wrap="none" lIns="90000" tIns="46800" rIns="90000" bIns="46800">
              <a:spAutoFit/>
            </a:bodyPr>
            <a:lstStyle/>
            <a:p>
              <a:pPr algn="l" eaLnBrk="0" hangingPunct="0"/>
              <a:r>
                <a:rPr lang="en-US" sz="1000" b="1">
                  <a:latin typeface="Tahoma" pitchFamily="34" charset="0"/>
                </a:rPr>
                <a:t>3</a:t>
              </a:r>
            </a:p>
          </p:txBody>
        </p:sp>
        <p:sp>
          <p:nvSpPr>
            <p:cNvPr id="547859" name="Line 19"/>
            <p:cNvSpPr>
              <a:spLocks noChangeShapeType="1"/>
            </p:cNvSpPr>
            <p:nvPr/>
          </p:nvSpPr>
          <p:spPr bwMode="auto">
            <a:xfrm>
              <a:off x="612" y="1975"/>
              <a:ext cx="403" cy="137"/>
            </a:xfrm>
            <a:prstGeom prst="line">
              <a:avLst/>
            </a:prstGeom>
            <a:noFill/>
            <a:ln w="38100">
              <a:solidFill>
                <a:schemeClr val="tx1"/>
              </a:solidFill>
              <a:round/>
              <a:headEnd/>
              <a:tailEnd type="triangle" w="med" len="med"/>
            </a:ln>
            <a:effectLst/>
          </p:spPr>
          <p:txBody>
            <a:bodyPr lIns="90000" tIns="46800" rIns="90000" bIns="46800">
              <a:spAutoFit/>
            </a:bodyPr>
            <a:lstStyle/>
            <a:p>
              <a:endParaRPr lang="en-US"/>
            </a:p>
          </p:txBody>
        </p:sp>
        <p:sp>
          <p:nvSpPr>
            <p:cNvPr id="547860" name="Text Box 20"/>
            <p:cNvSpPr txBox="1">
              <a:spLocks noChangeArrowheads="1"/>
            </p:cNvSpPr>
            <p:nvPr/>
          </p:nvSpPr>
          <p:spPr bwMode="auto">
            <a:xfrm>
              <a:off x="624" y="1680"/>
              <a:ext cx="431" cy="326"/>
            </a:xfrm>
            <a:prstGeom prst="rect">
              <a:avLst/>
            </a:prstGeom>
            <a:noFill/>
            <a:ln w="9525">
              <a:noFill/>
              <a:miter lim="800000"/>
              <a:headEnd/>
              <a:tailEnd/>
            </a:ln>
            <a:effectLst/>
          </p:spPr>
          <p:txBody>
            <a:bodyPr wrap="none" lIns="90000" tIns="46800" rIns="90000" bIns="46800">
              <a:spAutoFit/>
            </a:bodyPr>
            <a:lstStyle/>
            <a:p>
              <a:pPr algn="l" eaLnBrk="0" hangingPunct="0"/>
              <a:r>
                <a:rPr lang="en-US" sz="1400" b="1">
                  <a:latin typeface="Tahoma" pitchFamily="34" charset="0"/>
                </a:rPr>
                <a:t>ready</a:t>
              </a:r>
            </a:p>
            <a:p>
              <a:pPr algn="l" eaLnBrk="0" hangingPunct="0"/>
              <a:r>
                <a:rPr lang="en-US" sz="1400" b="1">
                  <a:latin typeface="Tahoma" pitchFamily="34" charset="0"/>
                </a:rPr>
                <a:t>done</a:t>
              </a:r>
            </a:p>
          </p:txBody>
        </p:sp>
        <p:sp>
          <p:nvSpPr>
            <p:cNvPr id="547861" name="Line 21"/>
            <p:cNvSpPr>
              <a:spLocks noChangeShapeType="1"/>
            </p:cNvSpPr>
            <p:nvPr/>
          </p:nvSpPr>
          <p:spPr bwMode="auto">
            <a:xfrm flipH="1">
              <a:off x="587" y="2277"/>
              <a:ext cx="428" cy="109"/>
            </a:xfrm>
            <a:prstGeom prst="line">
              <a:avLst/>
            </a:prstGeom>
            <a:noFill/>
            <a:ln w="38100">
              <a:solidFill>
                <a:schemeClr val="tx1"/>
              </a:solidFill>
              <a:round/>
              <a:headEnd/>
              <a:tailEnd type="triangle" w="med" len="med"/>
            </a:ln>
            <a:effectLst/>
          </p:spPr>
          <p:txBody>
            <a:bodyPr lIns="90000" tIns="46800" rIns="90000" bIns="46800">
              <a:spAutoFit/>
            </a:bodyPr>
            <a:lstStyle/>
            <a:p>
              <a:endParaRPr lang="en-US"/>
            </a:p>
          </p:txBody>
        </p:sp>
        <p:sp>
          <p:nvSpPr>
            <p:cNvPr id="547862" name="Text Box 22"/>
            <p:cNvSpPr txBox="1">
              <a:spLocks noChangeArrowheads="1"/>
            </p:cNvSpPr>
            <p:nvPr/>
          </p:nvSpPr>
          <p:spPr bwMode="auto">
            <a:xfrm>
              <a:off x="708" y="2506"/>
              <a:ext cx="358" cy="326"/>
            </a:xfrm>
            <a:prstGeom prst="rect">
              <a:avLst/>
            </a:prstGeom>
            <a:solidFill>
              <a:schemeClr val="bg1"/>
            </a:solidFill>
            <a:ln w="9525">
              <a:noFill/>
              <a:miter lim="800000"/>
              <a:headEnd/>
              <a:tailEnd/>
            </a:ln>
            <a:effectLst/>
          </p:spPr>
          <p:txBody>
            <a:bodyPr wrap="none" lIns="90000" tIns="46800" rIns="90000" bIns="46800">
              <a:spAutoFit/>
            </a:bodyPr>
            <a:lstStyle/>
            <a:p>
              <a:pPr algn="l" eaLnBrk="0" hangingPunct="0"/>
              <a:r>
                <a:rPr lang="en-US" sz="1400" b="1">
                  <a:solidFill>
                    <a:srgbClr val="FF0000"/>
                  </a:solidFill>
                  <a:latin typeface="Tahoma" pitchFamily="34" charset="0"/>
                </a:rPr>
                <a:t>stop</a:t>
              </a:r>
            </a:p>
            <a:p>
              <a:pPr algn="l" eaLnBrk="0" hangingPunct="0"/>
              <a:r>
                <a:rPr lang="en-US" sz="1400" b="1">
                  <a:latin typeface="Tahoma" pitchFamily="34" charset="0"/>
                </a:rPr>
                <a:t>run</a:t>
              </a:r>
            </a:p>
          </p:txBody>
        </p:sp>
      </p:grpSp>
      <p:pic>
        <p:nvPicPr>
          <p:cNvPr id="2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0233" t="14945" r="1109" b="6828"/>
          <a:stretch/>
        </p:blipFill>
        <p:spPr bwMode="auto">
          <a:xfrm>
            <a:off x="4533595" y="1049694"/>
            <a:ext cx="4124079" cy="5215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883860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Grp="1" noChangeArrowheads="1"/>
          </p:cNvSpPr>
          <p:nvPr>
            <p:ph type="title"/>
          </p:nvPr>
        </p:nvSpPr>
        <p:spPr/>
        <p:txBody>
          <a:bodyPr/>
          <a:lstStyle/>
          <a:p>
            <a:r>
              <a:rPr lang="en-US"/>
              <a:t>Modeling Scheduler</a:t>
            </a:r>
          </a:p>
        </p:txBody>
      </p:sp>
      <p:sp>
        <p:nvSpPr>
          <p:cNvPr id="24" name="Footer Placeholder 2"/>
          <p:cNvSpPr>
            <a:spLocks noGrp="1"/>
          </p:cNvSpPr>
          <p:nvPr>
            <p:ph type="ftr" sz="quarter" idx="10"/>
          </p:nvPr>
        </p:nvSpPr>
        <p:spPr/>
        <p:txBody>
          <a:bodyPr/>
          <a:lstStyle/>
          <a:p>
            <a:r>
              <a:rPr lang="en-US" smtClean="0"/>
              <a:t>AVACS Autumn School 2015</a:t>
            </a:r>
            <a:endParaRPr lang="en-GB"/>
          </a:p>
        </p:txBody>
      </p:sp>
      <p:sp>
        <p:nvSpPr>
          <p:cNvPr id="25" name="Slide Number Placeholder 3"/>
          <p:cNvSpPr>
            <a:spLocks noGrp="1"/>
          </p:cNvSpPr>
          <p:nvPr>
            <p:ph type="sldNum" sz="quarter" idx="11"/>
          </p:nvPr>
        </p:nvSpPr>
        <p:spPr/>
        <p:txBody>
          <a:bodyPr/>
          <a:lstStyle/>
          <a:p>
            <a:r>
              <a:rPr lang="en-GB"/>
              <a:t>Kim Larsen [</a:t>
            </a:r>
            <a:fld id="{E4BD2658-8CDD-40D2-961D-6F350DBFD69E}" type="slidenum">
              <a:rPr lang="en-GB"/>
              <a:pPr/>
              <a:t>41</a:t>
            </a:fld>
            <a:r>
              <a:rPr lang="en-GB"/>
              <a:t>]</a:t>
            </a:r>
          </a:p>
        </p:txBody>
      </p:sp>
      <p:grpSp>
        <p:nvGrpSpPr>
          <p:cNvPr id="2" name="Group 3"/>
          <p:cNvGrpSpPr>
            <a:grpSpLocks/>
          </p:cNvGrpSpPr>
          <p:nvPr/>
        </p:nvGrpSpPr>
        <p:grpSpPr bwMode="auto">
          <a:xfrm>
            <a:off x="492125" y="2667000"/>
            <a:ext cx="3517900" cy="1965325"/>
            <a:chOff x="310" y="1680"/>
            <a:chExt cx="2216" cy="1238"/>
          </a:xfrm>
        </p:grpSpPr>
        <p:sp>
          <p:nvSpPr>
            <p:cNvPr id="549892" name="Text Box 4"/>
            <p:cNvSpPr txBox="1">
              <a:spLocks noChangeArrowheads="1"/>
            </p:cNvSpPr>
            <p:nvPr/>
          </p:nvSpPr>
          <p:spPr bwMode="auto">
            <a:xfrm>
              <a:off x="310" y="1728"/>
              <a:ext cx="248" cy="212"/>
            </a:xfrm>
            <a:prstGeom prst="rect">
              <a:avLst/>
            </a:prstGeom>
            <a:solidFill>
              <a:srgbClr val="000099"/>
            </a:solidFill>
            <a:ln w="9525">
              <a:noFill/>
              <a:miter lim="800000"/>
              <a:headEnd/>
              <a:tailEnd/>
            </a:ln>
            <a:effectLst>
              <a:outerShdw dist="107763" dir="2700000" algn="ctr" rotWithShape="0">
                <a:schemeClr val="bg2"/>
              </a:outerShdw>
            </a:effectLst>
          </p:spPr>
          <p:txBody>
            <a:bodyPr wrap="none" lIns="90000" tIns="46800" rIns="90000" bIns="46800">
              <a:spAutoFit/>
            </a:bodyPr>
            <a:lstStyle/>
            <a:p>
              <a:pPr algn="l" eaLnBrk="0" hangingPunct="0"/>
              <a:r>
                <a:rPr lang="en-US" sz="1600" b="1">
                  <a:solidFill>
                    <a:schemeClr val="bg1"/>
                  </a:solidFill>
                  <a:latin typeface="Tahoma" pitchFamily="34" charset="0"/>
                </a:rPr>
                <a:t>T</a:t>
              </a:r>
              <a:r>
                <a:rPr lang="en-US" sz="1600" b="1" baseline="-25000">
                  <a:solidFill>
                    <a:schemeClr val="bg1"/>
                  </a:solidFill>
                  <a:latin typeface="Tahoma" pitchFamily="34" charset="0"/>
                </a:rPr>
                <a:t>1</a:t>
              </a:r>
            </a:p>
          </p:txBody>
        </p:sp>
        <p:sp>
          <p:nvSpPr>
            <p:cNvPr id="549893" name="Text Box 5"/>
            <p:cNvSpPr txBox="1">
              <a:spLocks noChangeArrowheads="1"/>
            </p:cNvSpPr>
            <p:nvPr/>
          </p:nvSpPr>
          <p:spPr bwMode="auto">
            <a:xfrm>
              <a:off x="310" y="2037"/>
              <a:ext cx="248" cy="212"/>
            </a:xfrm>
            <a:prstGeom prst="rect">
              <a:avLst/>
            </a:prstGeom>
            <a:solidFill>
              <a:srgbClr val="000099"/>
            </a:solidFill>
            <a:ln w="9525">
              <a:noFill/>
              <a:miter lim="800000"/>
              <a:headEnd/>
              <a:tailEnd/>
            </a:ln>
            <a:effectLst>
              <a:outerShdw dist="107763" dir="2700000" algn="ctr" rotWithShape="0">
                <a:schemeClr val="bg2"/>
              </a:outerShdw>
            </a:effectLst>
          </p:spPr>
          <p:txBody>
            <a:bodyPr wrap="none" lIns="90000" tIns="46800" rIns="90000" bIns="46800">
              <a:spAutoFit/>
            </a:bodyPr>
            <a:lstStyle/>
            <a:p>
              <a:pPr algn="l" eaLnBrk="0" hangingPunct="0"/>
              <a:r>
                <a:rPr lang="en-US" sz="1600" b="1">
                  <a:solidFill>
                    <a:schemeClr val="bg1"/>
                  </a:solidFill>
                  <a:latin typeface="Tahoma" pitchFamily="34" charset="0"/>
                </a:rPr>
                <a:t>T</a:t>
              </a:r>
              <a:r>
                <a:rPr lang="en-US" sz="1600" b="1" baseline="-25000">
                  <a:solidFill>
                    <a:schemeClr val="bg1"/>
                  </a:solidFill>
                  <a:latin typeface="Tahoma" pitchFamily="34" charset="0"/>
                </a:rPr>
                <a:t>2</a:t>
              </a:r>
            </a:p>
          </p:txBody>
        </p:sp>
        <p:sp>
          <p:nvSpPr>
            <p:cNvPr id="549894" name="Text Box 6"/>
            <p:cNvSpPr txBox="1">
              <a:spLocks noChangeArrowheads="1"/>
            </p:cNvSpPr>
            <p:nvPr/>
          </p:nvSpPr>
          <p:spPr bwMode="auto">
            <a:xfrm>
              <a:off x="310" y="2668"/>
              <a:ext cx="248" cy="212"/>
            </a:xfrm>
            <a:prstGeom prst="rect">
              <a:avLst/>
            </a:prstGeom>
            <a:solidFill>
              <a:srgbClr val="000099"/>
            </a:solidFill>
            <a:ln w="9525">
              <a:noFill/>
              <a:miter lim="800000"/>
              <a:headEnd/>
              <a:tailEnd/>
            </a:ln>
            <a:effectLst>
              <a:outerShdw dist="107763" dir="2700000" algn="ctr" rotWithShape="0">
                <a:schemeClr val="bg2"/>
              </a:outerShdw>
            </a:effectLst>
          </p:spPr>
          <p:txBody>
            <a:bodyPr wrap="none" lIns="90000" tIns="46800" rIns="90000" bIns="46800">
              <a:spAutoFit/>
            </a:bodyPr>
            <a:lstStyle/>
            <a:p>
              <a:pPr algn="l" eaLnBrk="0" hangingPunct="0"/>
              <a:r>
                <a:rPr lang="en-US" sz="1600" b="1">
                  <a:solidFill>
                    <a:schemeClr val="bg1"/>
                  </a:solidFill>
                  <a:latin typeface="Tahoma" pitchFamily="34" charset="0"/>
                </a:rPr>
                <a:t>T</a:t>
              </a:r>
              <a:r>
                <a:rPr lang="en-US" sz="1600" b="1" baseline="-25000">
                  <a:solidFill>
                    <a:schemeClr val="bg1"/>
                  </a:solidFill>
                  <a:latin typeface="Tahoma" pitchFamily="34" charset="0"/>
                </a:rPr>
                <a:t>n</a:t>
              </a:r>
            </a:p>
          </p:txBody>
        </p:sp>
        <p:sp>
          <p:nvSpPr>
            <p:cNvPr id="549895" name="Line 7"/>
            <p:cNvSpPr>
              <a:spLocks noChangeShapeType="1"/>
            </p:cNvSpPr>
            <p:nvPr/>
          </p:nvSpPr>
          <p:spPr bwMode="auto">
            <a:xfrm flipH="1">
              <a:off x="411" y="2222"/>
              <a:ext cx="0" cy="329"/>
            </a:xfrm>
            <a:prstGeom prst="line">
              <a:avLst/>
            </a:prstGeom>
            <a:noFill/>
            <a:ln w="57150">
              <a:solidFill>
                <a:srgbClr val="000099"/>
              </a:solidFill>
              <a:prstDash val="sysDot"/>
              <a:round/>
              <a:headEnd/>
              <a:tailEnd/>
            </a:ln>
            <a:effectLst/>
          </p:spPr>
          <p:txBody>
            <a:bodyPr lIns="90000" tIns="46800" rIns="90000" bIns="46800">
              <a:spAutoFit/>
            </a:bodyPr>
            <a:lstStyle/>
            <a:p>
              <a:endParaRPr lang="en-US"/>
            </a:p>
          </p:txBody>
        </p:sp>
        <p:sp>
          <p:nvSpPr>
            <p:cNvPr id="549896" name="Text Box 8"/>
            <p:cNvSpPr txBox="1">
              <a:spLocks noChangeArrowheads="1"/>
            </p:cNvSpPr>
            <p:nvPr/>
          </p:nvSpPr>
          <p:spPr bwMode="auto">
            <a:xfrm>
              <a:off x="1116" y="1784"/>
              <a:ext cx="1410" cy="1134"/>
            </a:xfrm>
            <a:prstGeom prst="rect">
              <a:avLst/>
            </a:prstGeom>
            <a:solidFill>
              <a:srgbClr val="FFD581"/>
            </a:solidFill>
            <a:ln w="9525">
              <a:noFill/>
              <a:miter lim="800000"/>
              <a:headEnd/>
              <a:tailEnd/>
            </a:ln>
            <a:effectLst>
              <a:outerShdw dist="107763" dir="2700000" algn="ctr" rotWithShape="0">
                <a:schemeClr val="bg2"/>
              </a:outerShdw>
            </a:effectLst>
          </p:spPr>
          <p:txBody>
            <a:bodyPr lIns="90000" tIns="46800" rIns="90000" bIns="46800">
              <a:spAutoFit/>
            </a:bodyPr>
            <a:lstStyle/>
            <a:p>
              <a:pPr algn="l" eaLnBrk="0" hangingPunct="0"/>
              <a:r>
                <a:rPr lang="en-US" sz="2000" b="1">
                  <a:latin typeface="Tahoma" pitchFamily="34" charset="0"/>
                </a:rPr>
                <a:t>Scheduler</a:t>
              </a:r>
            </a:p>
            <a:p>
              <a:pPr eaLnBrk="0" hangingPunct="0"/>
              <a:endParaRPr lang="en-US" sz="2000" b="1">
                <a:latin typeface="Tahoma" pitchFamily="34" charset="0"/>
              </a:endParaRPr>
            </a:p>
            <a:p>
              <a:pPr eaLnBrk="0" hangingPunct="0"/>
              <a:endParaRPr lang="en-US" sz="3600" b="1">
                <a:latin typeface="Tahoma" pitchFamily="34" charset="0"/>
              </a:endParaRPr>
            </a:p>
            <a:p>
              <a:pPr eaLnBrk="0" hangingPunct="0"/>
              <a:endParaRPr lang="en-US" sz="3600" b="1">
                <a:latin typeface="Tahoma" pitchFamily="34" charset="0"/>
              </a:endParaRPr>
            </a:p>
          </p:txBody>
        </p:sp>
        <p:sp>
          <p:nvSpPr>
            <p:cNvPr id="549897" name="Rectangle 9"/>
            <p:cNvSpPr>
              <a:spLocks noChangeArrowheads="1"/>
            </p:cNvSpPr>
            <p:nvPr/>
          </p:nvSpPr>
          <p:spPr bwMode="auto">
            <a:xfrm>
              <a:off x="1619" y="2304"/>
              <a:ext cx="831" cy="165"/>
            </a:xfrm>
            <a:prstGeom prst="rect">
              <a:avLst/>
            </a:prstGeom>
            <a:solidFill>
              <a:schemeClr val="bg1"/>
            </a:solidFill>
            <a:ln w="9525">
              <a:solidFill>
                <a:schemeClr val="tx1"/>
              </a:solidFill>
              <a:miter lim="800000"/>
              <a:headEnd/>
              <a:tailEnd/>
            </a:ln>
            <a:effectLst/>
          </p:spPr>
          <p:txBody>
            <a:bodyPr lIns="90000" tIns="46800" rIns="90000" bIns="46800" anchor="ctr">
              <a:spAutoFit/>
            </a:bodyPr>
            <a:lstStyle/>
            <a:p>
              <a:endParaRPr lang="en-US"/>
            </a:p>
          </p:txBody>
        </p:sp>
        <p:sp>
          <p:nvSpPr>
            <p:cNvPr id="549898" name="Line 10"/>
            <p:cNvSpPr>
              <a:spLocks noChangeShapeType="1"/>
            </p:cNvSpPr>
            <p:nvPr/>
          </p:nvSpPr>
          <p:spPr bwMode="auto">
            <a:xfrm>
              <a:off x="1746" y="2304"/>
              <a:ext cx="0" cy="165"/>
            </a:xfrm>
            <a:prstGeom prst="line">
              <a:avLst/>
            </a:prstGeom>
            <a:noFill/>
            <a:ln w="9525">
              <a:solidFill>
                <a:schemeClr val="tx1"/>
              </a:solidFill>
              <a:round/>
              <a:headEnd/>
              <a:tailEnd/>
            </a:ln>
            <a:effectLst/>
          </p:spPr>
          <p:txBody>
            <a:bodyPr lIns="90000" tIns="46800" rIns="90000" bIns="46800">
              <a:spAutoFit/>
            </a:bodyPr>
            <a:lstStyle/>
            <a:p>
              <a:endParaRPr lang="en-US"/>
            </a:p>
          </p:txBody>
        </p:sp>
        <p:sp>
          <p:nvSpPr>
            <p:cNvPr id="549899" name="Line 11"/>
            <p:cNvSpPr>
              <a:spLocks noChangeShapeType="1"/>
            </p:cNvSpPr>
            <p:nvPr/>
          </p:nvSpPr>
          <p:spPr bwMode="auto">
            <a:xfrm>
              <a:off x="1871" y="2304"/>
              <a:ext cx="0" cy="165"/>
            </a:xfrm>
            <a:prstGeom prst="line">
              <a:avLst/>
            </a:prstGeom>
            <a:noFill/>
            <a:ln w="9525">
              <a:solidFill>
                <a:schemeClr val="tx1"/>
              </a:solidFill>
              <a:round/>
              <a:headEnd/>
              <a:tailEnd/>
            </a:ln>
            <a:effectLst/>
          </p:spPr>
          <p:txBody>
            <a:bodyPr lIns="90000" tIns="46800" rIns="90000" bIns="46800">
              <a:spAutoFit/>
            </a:bodyPr>
            <a:lstStyle/>
            <a:p>
              <a:endParaRPr lang="en-US"/>
            </a:p>
          </p:txBody>
        </p:sp>
        <p:sp>
          <p:nvSpPr>
            <p:cNvPr id="549900" name="Line 12"/>
            <p:cNvSpPr>
              <a:spLocks noChangeShapeType="1"/>
            </p:cNvSpPr>
            <p:nvPr/>
          </p:nvSpPr>
          <p:spPr bwMode="auto">
            <a:xfrm>
              <a:off x="1997" y="2304"/>
              <a:ext cx="0" cy="165"/>
            </a:xfrm>
            <a:prstGeom prst="line">
              <a:avLst/>
            </a:prstGeom>
            <a:noFill/>
            <a:ln w="9525">
              <a:solidFill>
                <a:schemeClr val="tx1"/>
              </a:solidFill>
              <a:round/>
              <a:headEnd/>
              <a:tailEnd/>
            </a:ln>
            <a:effectLst/>
          </p:spPr>
          <p:txBody>
            <a:bodyPr lIns="90000" tIns="46800" rIns="90000" bIns="46800">
              <a:spAutoFit/>
            </a:bodyPr>
            <a:lstStyle/>
            <a:p>
              <a:endParaRPr lang="en-US"/>
            </a:p>
          </p:txBody>
        </p:sp>
        <p:sp>
          <p:nvSpPr>
            <p:cNvPr id="549901" name="Line 13"/>
            <p:cNvSpPr>
              <a:spLocks noChangeShapeType="1"/>
            </p:cNvSpPr>
            <p:nvPr/>
          </p:nvSpPr>
          <p:spPr bwMode="auto">
            <a:xfrm>
              <a:off x="2123" y="2304"/>
              <a:ext cx="0" cy="165"/>
            </a:xfrm>
            <a:prstGeom prst="line">
              <a:avLst/>
            </a:prstGeom>
            <a:noFill/>
            <a:ln w="9525">
              <a:solidFill>
                <a:schemeClr val="tx1"/>
              </a:solidFill>
              <a:round/>
              <a:headEnd/>
              <a:tailEnd/>
            </a:ln>
            <a:effectLst/>
          </p:spPr>
          <p:txBody>
            <a:bodyPr lIns="90000" tIns="46800" rIns="90000" bIns="46800">
              <a:spAutoFit/>
            </a:bodyPr>
            <a:lstStyle/>
            <a:p>
              <a:endParaRPr lang="en-US"/>
            </a:p>
          </p:txBody>
        </p:sp>
        <p:sp>
          <p:nvSpPr>
            <p:cNvPr id="549902" name="Line 14"/>
            <p:cNvSpPr>
              <a:spLocks noChangeShapeType="1"/>
            </p:cNvSpPr>
            <p:nvPr/>
          </p:nvSpPr>
          <p:spPr bwMode="auto">
            <a:xfrm>
              <a:off x="2249" y="2304"/>
              <a:ext cx="0" cy="165"/>
            </a:xfrm>
            <a:prstGeom prst="line">
              <a:avLst/>
            </a:prstGeom>
            <a:noFill/>
            <a:ln w="9525">
              <a:solidFill>
                <a:schemeClr val="tx1"/>
              </a:solidFill>
              <a:round/>
              <a:headEnd/>
              <a:tailEnd/>
            </a:ln>
            <a:effectLst/>
          </p:spPr>
          <p:txBody>
            <a:bodyPr lIns="90000" tIns="46800" rIns="90000" bIns="46800">
              <a:spAutoFit/>
            </a:bodyPr>
            <a:lstStyle/>
            <a:p>
              <a:endParaRPr lang="en-US"/>
            </a:p>
          </p:txBody>
        </p:sp>
        <p:sp>
          <p:nvSpPr>
            <p:cNvPr id="549903" name="Text Box 15"/>
            <p:cNvSpPr txBox="1">
              <a:spLocks noChangeArrowheads="1"/>
            </p:cNvSpPr>
            <p:nvPr/>
          </p:nvSpPr>
          <p:spPr bwMode="auto">
            <a:xfrm>
              <a:off x="1595" y="2304"/>
              <a:ext cx="175" cy="173"/>
            </a:xfrm>
            <a:prstGeom prst="rect">
              <a:avLst/>
            </a:prstGeom>
            <a:solidFill>
              <a:srgbClr val="FF0000"/>
            </a:solidFill>
            <a:ln w="9525">
              <a:noFill/>
              <a:miter lim="800000"/>
              <a:headEnd/>
              <a:tailEnd/>
            </a:ln>
            <a:effectLst/>
          </p:spPr>
          <p:txBody>
            <a:bodyPr wrap="none" lIns="90000" tIns="46800" rIns="90000" bIns="46800">
              <a:spAutoFit/>
            </a:bodyPr>
            <a:lstStyle/>
            <a:p>
              <a:pPr algn="l" eaLnBrk="0" hangingPunct="0"/>
              <a:r>
                <a:rPr lang="en-US" sz="1200" b="1">
                  <a:solidFill>
                    <a:schemeClr val="bg1"/>
                  </a:solidFill>
                  <a:latin typeface="Tahoma" pitchFamily="34" charset="0"/>
                </a:rPr>
                <a:t>2</a:t>
              </a:r>
            </a:p>
          </p:txBody>
        </p:sp>
        <p:sp>
          <p:nvSpPr>
            <p:cNvPr id="549904" name="Text Box 16"/>
            <p:cNvSpPr txBox="1">
              <a:spLocks noChangeArrowheads="1"/>
            </p:cNvSpPr>
            <p:nvPr/>
          </p:nvSpPr>
          <p:spPr bwMode="auto">
            <a:xfrm>
              <a:off x="1861" y="2304"/>
              <a:ext cx="165" cy="154"/>
            </a:xfrm>
            <a:prstGeom prst="rect">
              <a:avLst/>
            </a:prstGeom>
            <a:noFill/>
            <a:ln w="9525">
              <a:noFill/>
              <a:miter lim="800000"/>
              <a:headEnd/>
              <a:tailEnd/>
            </a:ln>
            <a:effectLst/>
          </p:spPr>
          <p:txBody>
            <a:bodyPr wrap="none" lIns="90000" tIns="46800" rIns="90000" bIns="46800">
              <a:spAutoFit/>
            </a:bodyPr>
            <a:lstStyle/>
            <a:p>
              <a:pPr algn="l" eaLnBrk="0" hangingPunct="0"/>
              <a:r>
                <a:rPr lang="en-US" sz="1000" b="1">
                  <a:latin typeface="Tahoma" pitchFamily="34" charset="0"/>
                </a:rPr>
                <a:t>1</a:t>
              </a:r>
            </a:p>
          </p:txBody>
        </p:sp>
        <p:sp>
          <p:nvSpPr>
            <p:cNvPr id="549905" name="Text Box 17"/>
            <p:cNvSpPr txBox="1">
              <a:spLocks noChangeArrowheads="1"/>
            </p:cNvSpPr>
            <p:nvPr/>
          </p:nvSpPr>
          <p:spPr bwMode="auto">
            <a:xfrm>
              <a:off x="1728" y="2304"/>
              <a:ext cx="165" cy="154"/>
            </a:xfrm>
            <a:prstGeom prst="rect">
              <a:avLst/>
            </a:prstGeom>
            <a:noFill/>
            <a:ln w="9525">
              <a:noFill/>
              <a:miter lim="800000"/>
              <a:headEnd/>
              <a:tailEnd/>
            </a:ln>
            <a:effectLst/>
          </p:spPr>
          <p:txBody>
            <a:bodyPr wrap="none" lIns="90000" tIns="46800" rIns="90000" bIns="46800">
              <a:spAutoFit/>
            </a:bodyPr>
            <a:lstStyle/>
            <a:p>
              <a:pPr algn="l" eaLnBrk="0" hangingPunct="0"/>
              <a:r>
                <a:rPr lang="en-US" sz="1000" b="1">
                  <a:latin typeface="Tahoma" pitchFamily="34" charset="0"/>
                </a:rPr>
                <a:t>4</a:t>
              </a:r>
            </a:p>
          </p:txBody>
        </p:sp>
        <p:sp>
          <p:nvSpPr>
            <p:cNvPr id="549906" name="Text Box 18"/>
            <p:cNvSpPr txBox="1">
              <a:spLocks noChangeArrowheads="1"/>
            </p:cNvSpPr>
            <p:nvPr/>
          </p:nvSpPr>
          <p:spPr bwMode="auto">
            <a:xfrm>
              <a:off x="1994" y="2304"/>
              <a:ext cx="165" cy="154"/>
            </a:xfrm>
            <a:prstGeom prst="rect">
              <a:avLst/>
            </a:prstGeom>
            <a:noFill/>
            <a:ln w="9525">
              <a:noFill/>
              <a:miter lim="800000"/>
              <a:headEnd/>
              <a:tailEnd/>
            </a:ln>
            <a:effectLst/>
          </p:spPr>
          <p:txBody>
            <a:bodyPr wrap="none" lIns="90000" tIns="46800" rIns="90000" bIns="46800">
              <a:spAutoFit/>
            </a:bodyPr>
            <a:lstStyle/>
            <a:p>
              <a:pPr algn="l" eaLnBrk="0" hangingPunct="0"/>
              <a:r>
                <a:rPr lang="en-US" sz="1000" b="1">
                  <a:latin typeface="Tahoma" pitchFamily="34" charset="0"/>
                </a:rPr>
                <a:t>3</a:t>
              </a:r>
            </a:p>
          </p:txBody>
        </p:sp>
        <p:sp>
          <p:nvSpPr>
            <p:cNvPr id="549907" name="Line 19"/>
            <p:cNvSpPr>
              <a:spLocks noChangeShapeType="1"/>
            </p:cNvSpPr>
            <p:nvPr/>
          </p:nvSpPr>
          <p:spPr bwMode="auto">
            <a:xfrm>
              <a:off x="612" y="1975"/>
              <a:ext cx="403" cy="137"/>
            </a:xfrm>
            <a:prstGeom prst="line">
              <a:avLst/>
            </a:prstGeom>
            <a:noFill/>
            <a:ln w="38100">
              <a:solidFill>
                <a:schemeClr val="tx1"/>
              </a:solidFill>
              <a:round/>
              <a:headEnd/>
              <a:tailEnd type="triangle" w="med" len="med"/>
            </a:ln>
            <a:effectLst/>
          </p:spPr>
          <p:txBody>
            <a:bodyPr lIns="90000" tIns="46800" rIns="90000" bIns="46800">
              <a:spAutoFit/>
            </a:bodyPr>
            <a:lstStyle/>
            <a:p>
              <a:endParaRPr lang="en-US"/>
            </a:p>
          </p:txBody>
        </p:sp>
        <p:sp>
          <p:nvSpPr>
            <p:cNvPr id="549908" name="Text Box 20"/>
            <p:cNvSpPr txBox="1">
              <a:spLocks noChangeArrowheads="1"/>
            </p:cNvSpPr>
            <p:nvPr/>
          </p:nvSpPr>
          <p:spPr bwMode="auto">
            <a:xfrm>
              <a:off x="624" y="1680"/>
              <a:ext cx="431" cy="326"/>
            </a:xfrm>
            <a:prstGeom prst="rect">
              <a:avLst/>
            </a:prstGeom>
            <a:noFill/>
            <a:ln w="9525">
              <a:noFill/>
              <a:miter lim="800000"/>
              <a:headEnd/>
              <a:tailEnd/>
            </a:ln>
            <a:effectLst/>
          </p:spPr>
          <p:txBody>
            <a:bodyPr wrap="none" lIns="90000" tIns="46800" rIns="90000" bIns="46800">
              <a:spAutoFit/>
            </a:bodyPr>
            <a:lstStyle/>
            <a:p>
              <a:pPr algn="l" eaLnBrk="0" hangingPunct="0"/>
              <a:r>
                <a:rPr lang="en-US" sz="1400" b="1">
                  <a:latin typeface="Tahoma" pitchFamily="34" charset="0"/>
                </a:rPr>
                <a:t>ready</a:t>
              </a:r>
            </a:p>
            <a:p>
              <a:pPr algn="l" eaLnBrk="0" hangingPunct="0"/>
              <a:r>
                <a:rPr lang="en-US" sz="1400" b="1">
                  <a:latin typeface="Tahoma" pitchFamily="34" charset="0"/>
                </a:rPr>
                <a:t>done</a:t>
              </a:r>
            </a:p>
          </p:txBody>
        </p:sp>
        <p:sp>
          <p:nvSpPr>
            <p:cNvPr id="549909" name="Line 21"/>
            <p:cNvSpPr>
              <a:spLocks noChangeShapeType="1"/>
            </p:cNvSpPr>
            <p:nvPr/>
          </p:nvSpPr>
          <p:spPr bwMode="auto">
            <a:xfrm flipH="1">
              <a:off x="587" y="2277"/>
              <a:ext cx="428" cy="109"/>
            </a:xfrm>
            <a:prstGeom prst="line">
              <a:avLst/>
            </a:prstGeom>
            <a:noFill/>
            <a:ln w="38100">
              <a:solidFill>
                <a:schemeClr val="tx1"/>
              </a:solidFill>
              <a:round/>
              <a:headEnd/>
              <a:tailEnd type="triangle" w="med" len="med"/>
            </a:ln>
            <a:effectLst/>
          </p:spPr>
          <p:txBody>
            <a:bodyPr lIns="90000" tIns="46800" rIns="90000" bIns="46800">
              <a:spAutoFit/>
            </a:bodyPr>
            <a:lstStyle/>
            <a:p>
              <a:endParaRPr lang="en-US"/>
            </a:p>
          </p:txBody>
        </p:sp>
        <p:sp>
          <p:nvSpPr>
            <p:cNvPr id="549910" name="Text Box 22"/>
            <p:cNvSpPr txBox="1">
              <a:spLocks noChangeArrowheads="1"/>
            </p:cNvSpPr>
            <p:nvPr/>
          </p:nvSpPr>
          <p:spPr bwMode="auto">
            <a:xfrm>
              <a:off x="708" y="2506"/>
              <a:ext cx="358" cy="326"/>
            </a:xfrm>
            <a:prstGeom prst="rect">
              <a:avLst/>
            </a:prstGeom>
            <a:solidFill>
              <a:schemeClr val="bg1"/>
            </a:solidFill>
            <a:ln w="9525">
              <a:noFill/>
              <a:miter lim="800000"/>
              <a:headEnd/>
              <a:tailEnd/>
            </a:ln>
            <a:effectLst/>
          </p:spPr>
          <p:txBody>
            <a:bodyPr wrap="none" lIns="90000" tIns="46800" rIns="90000" bIns="46800">
              <a:spAutoFit/>
            </a:bodyPr>
            <a:lstStyle/>
            <a:p>
              <a:pPr algn="l" eaLnBrk="0" hangingPunct="0"/>
              <a:r>
                <a:rPr lang="en-US" sz="1400" b="1">
                  <a:latin typeface="Tahoma" pitchFamily="34" charset="0"/>
                </a:rPr>
                <a:t>stop</a:t>
              </a:r>
            </a:p>
            <a:p>
              <a:pPr algn="l" eaLnBrk="0" hangingPunct="0"/>
              <a:r>
                <a:rPr lang="en-US" sz="1400" b="1">
                  <a:latin typeface="Tahoma" pitchFamily="34" charset="0"/>
                </a:rPr>
                <a:t>run</a:t>
              </a:r>
            </a:p>
          </p:txBody>
        </p:sp>
      </p:gr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459" t="19843" r="24432" b="8647"/>
          <a:stretch/>
        </p:blipFill>
        <p:spPr bwMode="auto">
          <a:xfrm>
            <a:off x="4751498" y="1340820"/>
            <a:ext cx="4172273" cy="4767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7598659"/>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title"/>
          </p:nvPr>
        </p:nvSpPr>
        <p:spPr/>
        <p:txBody>
          <a:bodyPr/>
          <a:lstStyle/>
          <a:p>
            <a:r>
              <a:rPr lang="en-US"/>
              <a:t>Modeling Queue</a:t>
            </a:r>
          </a:p>
        </p:txBody>
      </p:sp>
      <p:sp>
        <p:nvSpPr>
          <p:cNvPr id="27" name="Footer Placeholder 2"/>
          <p:cNvSpPr>
            <a:spLocks noGrp="1"/>
          </p:cNvSpPr>
          <p:nvPr>
            <p:ph type="ftr" sz="quarter" idx="10"/>
          </p:nvPr>
        </p:nvSpPr>
        <p:spPr/>
        <p:txBody>
          <a:bodyPr/>
          <a:lstStyle/>
          <a:p>
            <a:r>
              <a:rPr lang="en-US" smtClean="0"/>
              <a:t>AVACS Autumn School 2015</a:t>
            </a:r>
            <a:endParaRPr lang="en-GB"/>
          </a:p>
        </p:txBody>
      </p:sp>
      <p:sp>
        <p:nvSpPr>
          <p:cNvPr id="28" name="Slide Number Placeholder 3"/>
          <p:cNvSpPr>
            <a:spLocks noGrp="1"/>
          </p:cNvSpPr>
          <p:nvPr>
            <p:ph type="sldNum" sz="quarter" idx="11"/>
          </p:nvPr>
        </p:nvSpPr>
        <p:spPr/>
        <p:txBody>
          <a:bodyPr/>
          <a:lstStyle/>
          <a:p>
            <a:r>
              <a:rPr lang="en-GB"/>
              <a:t>Kim Larsen [</a:t>
            </a:r>
            <a:fld id="{7DEA8C01-F424-4066-8701-BA950E9E1905}" type="slidenum">
              <a:rPr lang="en-GB"/>
              <a:pPr/>
              <a:t>42</a:t>
            </a:fld>
            <a:r>
              <a:rPr lang="en-GB"/>
              <a:t>]</a:t>
            </a:r>
          </a:p>
        </p:txBody>
      </p:sp>
      <p:grpSp>
        <p:nvGrpSpPr>
          <p:cNvPr id="2" name="Group 3"/>
          <p:cNvGrpSpPr>
            <a:grpSpLocks/>
          </p:cNvGrpSpPr>
          <p:nvPr/>
        </p:nvGrpSpPr>
        <p:grpSpPr bwMode="auto">
          <a:xfrm>
            <a:off x="492125" y="2667000"/>
            <a:ext cx="3517900" cy="1965325"/>
            <a:chOff x="310" y="1680"/>
            <a:chExt cx="2216" cy="1238"/>
          </a:xfrm>
        </p:grpSpPr>
        <p:sp>
          <p:nvSpPr>
            <p:cNvPr id="551940" name="Text Box 4"/>
            <p:cNvSpPr txBox="1">
              <a:spLocks noChangeArrowheads="1"/>
            </p:cNvSpPr>
            <p:nvPr/>
          </p:nvSpPr>
          <p:spPr bwMode="auto">
            <a:xfrm>
              <a:off x="310" y="1728"/>
              <a:ext cx="248" cy="212"/>
            </a:xfrm>
            <a:prstGeom prst="rect">
              <a:avLst/>
            </a:prstGeom>
            <a:solidFill>
              <a:srgbClr val="000099"/>
            </a:solidFill>
            <a:ln w="9525">
              <a:noFill/>
              <a:miter lim="800000"/>
              <a:headEnd/>
              <a:tailEnd/>
            </a:ln>
            <a:effectLst>
              <a:outerShdw dist="107763" dir="2700000" algn="ctr" rotWithShape="0">
                <a:schemeClr val="bg2"/>
              </a:outerShdw>
            </a:effectLst>
          </p:spPr>
          <p:txBody>
            <a:bodyPr wrap="none" lIns="90000" tIns="46800" rIns="90000" bIns="46800">
              <a:spAutoFit/>
            </a:bodyPr>
            <a:lstStyle/>
            <a:p>
              <a:pPr algn="l" eaLnBrk="0" hangingPunct="0"/>
              <a:r>
                <a:rPr lang="en-US" sz="1600" b="1">
                  <a:solidFill>
                    <a:schemeClr val="bg1"/>
                  </a:solidFill>
                  <a:latin typeface="Tahoma" pitchFamily="34" charset="0"/>
                </a:rPr>
                <a:t>T</a:t>
              </a:r>
              <a:r>
                <a:rPr lang="en-US" sz="1600" b="1" baseline="-25000">
                  <a:solidFill>
                    <a:schemeClr val="bg1"/>
                  </a:solidFill>
                  <a:latin typeface="Tahoma" pitchFamily="34" charset="0"/>
                </a:rPr>
                <a:t>1</a:t>
              </a:r>
            </a:p>
          </p:txBody>
        </p:sp>
        <p:sp>
          <p:nvSpPr>
            <p:cNvPr id="551941" name="Text Box 5"/>
            <p:cNvSpPr txBox="1">
              <a:spLocks noChangeArrowheads="1"/>
            </p:cNvSpPr>
            <p:nvPr/>
          </p:nvSpPr>
          <p:spPr bwMode="auto">
            <a:xfrm>
              <a:off x="310" y="2037"/>
              <a:ext cx="248" cy="212"/>
            </a:xfrm>
            <a:prstGeom prst="rect">
              <a:avLst/>
            </a:prstGeom>
            <a:solidFill>
              <a:srgbClr val="000099"/>
            </a:solidFill>
            <a:ln w="9525">
              <a:noFill/>
              <a:miter lim="800000"/>
              <a:headEnd/>
              <a:tailEnd/>
            </a:ln>
            <a:effectLst>
              <a:outerShdw dist="107763" dir="2700000" algn="ctr" rotWithShape="0">
                <a:schemeClr val="bg2"/>
              </a:outerShdw>
            </a:effectLst>
          </p:spPr>
          <p:txBody>
            <a:bodyPr wrap="none" lIns="90000" tIns="46800" rIns="90000" bIns="46800">
              <a:spAutoFit/>
            </a:bodyPr>
            <a:lstStyle/>
            <a:p>
              <a:pPr algn="l" eaLnBrk="0" hangingPunct="0"/>
              <a:r>
                <a:rPr lang="en-US" sz="1600" b="1">
                  <a:solidFill>
                    <a:schemeClr val="bg1"/>
                  </a:solidFill>
                  <a:latin typeface="Tahoma" pitchFamily="34" charset="0"/>
                </a:rPr>
                <a:t>T</a:t>
              </a:r>
              <a:r>
                <a:rPr lang="en-US" sz="1600" b="1" baseline="-25000">
                  <a:solidFill>
                    <a:schemeClr val="bg1"/>
                  </a:solidFill>
                  <a:latin typeface="Tahoma" pitchFamily="34" charset="0"/>
                </a:rPr>
                <a:t>2</a:t>
              </a:r>
            </a:p>
          </p:txBody>
        </p:sp>
        <p:sp>
          <p:nvSpPr>
            <p:cNvPr id="551942" name="Text Box 6"/>
            <p:cNvSpPr txBox="1">
              <a:spLocks noChangeArrowheads="1"/>
            </p:cNvSpPr>
            <p:nvPr/>
          </p:nvSpPr>
          <p:spPr bwMode="auto">
            <a:xfrm>
              <a:off x="310" y="2668"/>
              <a:ext cx="248" cy="212"/>
            </a:xfrm>
            <a:prstGeom prst="rect">
              <a:avLst/>
            </a:prstGeom>
            <a:solidFill>
              <a:srgbClr val="000099"/>
            </a:solidFill>
            <a:ln w="9525">
              <a:noFill/>
              <a:miter lim="800000"/>
              <a:headEnd/>
              <a:tailEnd/>
            </a:ln>
            <a:effectLst>
              <a:outerShdw dist="107763" dir="2700000" algn="ctr" rotWithShape="0">
                <a:schemeClr val="bg2"/>
              </a:outerShdw>
            </a:effectLst>
          </p:spPr>
          <p:txBody>
            <a:bodyPr wrap="none" lIns="90000" tIns="46800" rIns="90000" bIns="46800">
              <a:spAutoFit/>
            </a:bodyPr>
            <a:lstStyle/>
            <a:p>
              <a:pPr algn="l" eaLnBrk="0" hangingPunct="0"/>
              <a:r>
                <a:rPr lang="en-US" sz="1600" b="1">
                  <a:solidFill>
                    <a:schemeClr val="bg1"/>
                  </a:solidFill>
                  <a:latin typeface="Tahoma" pitchFamily="34" charset="0"/>
                </a:rPr>
                <a:t>T</a:t>
              </a:r>
              <a:r>
                <a:rPr lang="en-US" sz="1600" b="1" baseline="-25000">
                  <a:solidFill>
                    <a:schemeClr val="bg1"/>
                  </a:solidFill>
                  <a:latin typeface="Tahoma" pitchFamily="34" charset="0"/>
                </a:rPr>
                <a:t>n</a:t>
              </a:r>
            </a:p>
          </p:txBody>
        </p:sp>
        <p:sp>
          <p:nvSpPr>
            <p:cNvPr id="551943" name="Line 7"/>
            <p:cNvSpPr>
              <a:spLocks noChangeShapeType="1"/>
            </p:cNvSpPr>
            <p:nvPr/>
          </p:nvSpPr>
          <p:spPr bwMode="auto">
            <a:xfrm flipH="1">
              <a:off x="411" y="2222"/>
              <a:ext cx="0" cy="329"/>
            </a:xfrm>
            <a:prstGeom prst="line">
              <a:avLst/>
            </a:prstGeom>
            <a:noFill/>
            <a:ln w="57150">
              <a:solidFill>
                <a:srgbClr val="000099"/>
              </a:solidFill>
              <a:prstDash val="sysDot"/>
              <a:round/>
              <a:headEnd/>
              <a:tailEnd/>
            </a:ln>
            <a:effectLst/>
          </p:spPr>
          <p:txBody>
            <a:bodyPr lIns="90000" tIns="46800" rIns="90000" bIns="46800">
              <a:spAutoFit/>
            </a:bodyPr>
            <a:lstStyle/>
            <a:p>
              <a:endParaRPr lang="en-US"/>
            </a:p>
          </p:txBody>
        </p:sp>
        <p:sp>
          <p:nvSpPr>
            <p:cNvPr id="551944" name="Text Box 8"/>
            <p:cNvSpPr txBox="1">
              <a:spLocks noChangeArrowheads="1"/>
            </p:cNvSpPr>
            <p:nvPr/>
          </p:nvSpPr>
          <p:spPr bwMode="auto">
            <a:xfrm>
              <a:off x="1116" y="1784"/>
              <a:ext cx="1410" cy="1134"/>
            </a:xfrm>
            <a:prstGeom prst="rect">
              <a:avLst/>
            </a:prstGeom>
            <a:solidFill>
              <a:srgbClr val="FFD581"/>
            </a:solidFill>
            <a:ln w="9525">
              <a:noFill/>
              <a:miter lim="800000"/>
              <a:headEnd/>
              <a:tailEnd/>
            </a:ln>
            <a:effectLst>
              <a:outerShdw dist="107763" dir="2700000" algn="ctr" rotWithShape="0">
                <a:schemeClr val="bg2"/>
              </a:outerShdw>
            </a:effectLst>
          </p:spPr>
          <p:txBody>
            <a:bodyPr lIns="90000" tIns="46800" rIns="90000" bIns="46800">
              <a:spAutoFit/>
            </a:bodyPr>
            <a:lstStyle/>
            <a:p>
              <a:pPr algn="l" eaLnBrk="0" hangingPunct="0"/>
              <a:r>
                <a:rPr lang="en-US" sz="2000" b="1">
                  <a:latin typeface="Tahoma" pitchFamily="34" charset="0"/>
                </a:rPr>
                <a:t>Scheduler</a:t>
              </a:r>
            </a:p>
            <a:p>
              <a:pPr eaLnBrk="0" hangingPunct="0"/>
              <a:endParaRPr lang="en-US" sz="2000" b="1">
                <a:latin typeface="Tahoma" pitchFamily="34" charset="0"/>
              </a:endParaRPr>
            </a:p>
            <a:p>
              <a:pPr eaLnBrk="0" hangingPunct="0"/>
              <a:endParaRPr lang="en-US" sz="3600" b="1">
                <a:latin typeface="Tahoma" pitchFamily="34" charset="0"/>
              </a:endParaRPr>
            </a:p>
            <a:p>
              <a:pPr eaLnBrk="0" hangingPunct="0"/>
              <a:endParaRPr lang="en-US" sz="3600" b="1">
                <a:latin typeface="Tahoma" pitchFamily="34" charset="0"/>
              </a:endParaRPr>
            </a:p>
          </p:txBody>
        </p:sp>
        <p:sp>
          <p:nvSpPr>
            <p:cNvPr id="551945" name="Rectangle 9"/>
            <p:cNvSpPr>
              <a:spLocks noChangeArrowheads="1"/>
            </p:cNvSpPr>
            <p:nvPr/>
          </p:nvSpPr>
          <p:spPr bwMode="auto">
            <a:xfrm>
              <a:off x="1619" y="2304"/>
              <a:ext cx="831" cy="165"/>
            </a:xfrm>
            <a:prstGeom prst="rect">
              <a:avLst/>
            </a:prstGeom>
            <a:solidFill>
              <a:schemeClr val="bg1"/>
            </a:solidFill>
            <a:ln w="9525">
              <a:solidFill>
                <a:schemeClr val="tx1"/>
              </a:solidFill>
              <a:miter lim="800000"/>
              <a:headEnd/>
              <a:tailEnd/>
            </a:ln>
            <a:effectLst/>
          </p:spPr>
          <p:txBody>
            <a:bodyPr lIns="90000" tIns="46800" rIns="90000" bIns="46800" anchor="ctr">
              <a:spAutoFit/>
            </a:bodyPr>
            <a:lstStyle/>
            <a:p>
              <a:endParaRPr lang="en-US"/>
            </a:p>
          </p:txBody>
        </p:sp>
        <p:sp>
          <p:nvSpPr>
            <p:cNvPr id="551946" name="Line 10"/>
            <p:cNvSpPr>
              <a:spLocks noChangeShapeType="1"/>
            </p:cNvSpPr>
            <p:nvPr/>
          </p:nvSpPr>
          <p:spPr bwMode="auto">
            <a:xfrm>
              <a:off x="1746" y="2304"/>
              <a:ext cx="0" cy="165"/>
            </a:xfrm>
            <a:prstGeom prst="line">
              <a:avLst/>
            </a:prstGeom>
            <a:noFill/>
            <a:ln w="9525">
              <a:solidFill>
                <a:schemeClr val="tx1"/>
              </a:solidFill>
              <a:round/>
              <a:headEnd/>
              <a:tailEnd/>
            </a:ln>
            <a:effectLst/>
          </p:spPr>
          <p:txBody>
            <a:bodyPr lIns="90000" tIns="46800" rIns="90000" bIns="46800">
              <a:spAutoFit/>
            </a:bodyPr>
            <a:lstStyle/>
            <a:p>
              <a:endParaRPr lang="en-US"/>
            </a:p>
          </p:txBody>
        </p:sp>
        <p:sp>
          <p:nvSpPr>
            <p:cNvPr id="551947" name="Line 11"/>
            <p:cNvSpPr>
              <a:spLocks noChangeShapeType="1"/>
            </p:cNvSpPr>
            <p:nvPr/>
          </p:nvSpPr>
          <p:spPr bwMode="auto">
            <a:xfrm>
              <a:off x="1871" y="2304"/>
              <a:ext cx="0" cy="165"/>
            </a:xfrm>
            <a:prstGeom prst="line">
              <a:avLst/>
            </a:prstGeom>
            <a:noFill/>
            <a:ln w="9525">
              <a:solidFill>
                <a:schemeClr val="tx1"/>
              </a:solidFill>
              <a:round/>
              <a:headEnd/>
              <a:tailEnd/>
            </a:ln>
            <a:effectLst/>
          </p:spPr>
          <p:txBody>
            <a:bodyPr lIns="90000" tIns="46800" rIns="90000" bIns="46800">
              <a:spAutoFit/>
            </a:bodyPr>
            <a:lstStyle/>
            <a:p>
              <a:endParaRPr lang="en-US"/>
            </a:p>
          </p:txBody>
        </p:sp>
        <p:sp>
          <p:nvSpPr>
            <p:cNvPr id="551948" name="Line 12"/>
            <p:cNvSpPr>
              <a:spLocks noChangeShapeType="1"/>
            </p:cNvSpPr>
            <p:nvPr/>
          </p:nvSpPr>
          <p:spPr bwMode="auto">
            <a:xfrm>
              <a:off x="1997" y="2304"/>
              <a:ext cx="0" cy="165"/>
            </a:xfrm>
            <a:prstGeom prst="line">
              <a:avLst/>
            </a:prstGeom>
            <a:noFill/>
            <a:ln w="9525">
              <a:solidFill>
                <a:schemeClr val="tx1"/>
              </a:solidFill>
              <a:round/>
              <a:headEnd/>
              <a:tailEnd/>
            </a:ln>
            <a:effectLst/>
          </p:spPr>
          <p:txBody>
            <a:bodyPr lIns="90000" tIns="46800" rIns="90000" bIns="46800">
              <a:spAutoFit/>
            </a:bodyPr>
            <a:lstStyle/>
            <a:p>
              <a:endParaRPr lang="en-US"/>
            </a:p>
          </p:txBody>
        </p:sp>
        <p:sp>
          <p:nvSpPr>
            <p:cNvPr id="551949" name="Line 13"/>
            <p:cNvSpPr>
              <a:spLocks noChangeShapeType="1"/>
            </p:cNvSpPr>
            <p:nvPr/>
          </p:nvSpPr>
          <p:spPr bwMode="auto">
            <a:xfrm>
              <a:off x="2123" y="2304"/>
              <a:ext cx="0" cy="165"/>
            </a:xfrm>
            <a:prstGeom prst="line">
              <a:avLst/>
            </a:prstGeom>
            <a:noFill/>
            <a:ln w="9525">
              <a:solidFill>
                <a:schemeClr val="tx1"/>
              </a:solidFill>
              <a:round/>
              <a:headEnd/>
              <a:tailEnd/>
            </a:ln>
            <a:effectLst/>
          </p:spPr>
          <p:txBody>
            <a:bodyPr lIns="90000" tIns="46800" rIns="90000" bIns="46800">
              <a:spAutoFit/>
            </a:bodyPr>
            <a:lstStyle/>
            <a:p>
              <a:endParaRPr lang="en-US"/>
            </a:p>
          </p:txBody>
        </p:sp>
        <p:sp>
          <p:nvSpPr>
            <p:cNvPr id="551950" name="Line 14"/>
            <p:cNvSpPr>
              <a:spLocks noChangeShapeType="1"/>
            </p:cNvSpPr>
            <p:nvPr/>
          </p:nvSpPr>
          <p:spPr bwMode="auto">
            <a:xfrm>
              <a:off x="2249" y="2304"/>
              <a:ext cx="0" cy="165"/>
            </a:xfrm>
            <a:prstGeom prst="line">
              <a:avLst/>
            </a:prstGeom>
            <a:noFill/>
            <a:ln w="9525">
              <a:solidFill>
                <a:schemeClr val="tx1"/>
              </a:solidFill>
              <a:round/>
              <a:headEnd/>
              <a:tailEnd/>
            </a:ln>
            <a:effectLst/>
          </p:spPr>
          <p:txBody>
            <a:bodyPr lIns="90000" tIns="46800" rIns="90000" bIns="46800">
              <a:spAutoFit/>
            </a:bodyPr>
            <a:lstStyle/>
            <a:p>
              <a:endParaRPr lang="en-US"/>
            </a:p>
          </p:txBody>
        </p:sp>
        <p:sp>
          <p:nvSpPr>
            <p:cNvPr id="551951" name="Text Box 15"/>
            <p:cNvSpPr txBox="1">
              <a:spLocks noChangeArrowheads="1"/>
            </p:cNvSpPr>
            <p:nvPr/>
          </p:nvSpPr>
          <p:spPr bwMode="auto">
            <a:xfrm>
              <a:off x="1595" y="2304"/>
              <a:ext cx="175" cy="173"/>
            </a:xfrm>
            <a:prstGeom prst="rect">
              <a:avLst/>
            </a:prstGeom>
            <a:solidFill>
              <a:srgbClr val="FF0000"/>
            </a:solidFill>
            <a:ln w="9525">
              <a:noFill/>
              <a:miter lim="800000"/>
              <a:headEnd/>
              <a:tailEnd/>
            </a:ln>
            <a:effectLst/>
          </p:spPr>
          <p:txBody>
            <a:bodyPr wrap="none" lIns="90000" tIns="46800" rIns="90000" bIns="46800">
              <a:spAutoFit/>
            </a:bodyPr>
            <a:lstStyle/>
            <a:p>
              <a:pPr algn="l" eaLnBrk="0" hangingPunct="0"/>
              <a:r>
                <a:rPr lang="en-US" sz="1200" b="1">
                  <a:solidFill>
                    <a:schemeClr val="bg1"/>
                  </a:solidFill>
                  <a:latin typeface="Tahoma" pitchFamily="34" charset="0"/>
                </a:rPr>
                <a:t>2</a:t>
              </a:r>
            </a:p>
          </p:txBody>
        </p:sp>
        <p:sp>
          <p:nvSpPr>
            <p:cNvPr id="551952" name="Text Box 16"/>
            <p:cNvSpPr txBox="1">
              <a:spLocks noChangeArrowheads="1"/>
            </p:cNvSpPr>
            <p:nvPr/>
          </p:nvSpPr>
          <p:spPr bwMode="auto">
            <a:xfrm>
              <a:off x="1861" y="2304"/>
              <a:ext cx="165" cy="154"/>
            </a:xfrm>
            <a:prstGeom prst="rect">
              <a:avLst/>
            </a:prstGeom>
            <a:noFill/>
            <a:ln w="9525">
              <a:noFill/>
              <a:miter lim="800000"/>
              <a:headEnd/>
              <a:tailEnd/>
            </a:ln>
            <a:effectLst/>
          </p:spPr>
          <p:txBody>
            <a:bodyPr wrap="none" lIns="90000" tIns="46800" rIns="90000" bIns="46800">
              <a:spAutoFit/>
            </a:bodyPr>
            <a:lstStyle/>
            <a:p>
              <a:pPr algn="l" eaLnBrk="0" hangingPunct="0"/>
              <a:r>
                <a:rPr lang="en-US" sz="1000" b="1">
                  <a:latin typeface="Tahoma" pitchFamily="34" charset="0"/>
                </a:rPr>
                <a:t>1</a:t>
              </a:r>
            </a:p>
          </p:txBody>
        </p:sp>
        <p:sp>
          <p:nvSpPr>
            <p:cNvPr id="551953" name="Text Box 17"/>
            <p:cNvSpPr txBox="1">
              <a:spLocks noChangeArrowheads="1"/>
            </p:cNvSpPr>
            <p:nvPr/>
          </p:nvSpPr>
          <p:spPr bwMode="auto">
            <a:xfrm>
              <a:off x="1728" y="2304"/>
              <a:ext cx="165" cy="154"/>
            </a:xfrm>
            <a:prstGeom prst="rect">
              <a:avLst/>
            </a:prstGeom>
            <a:noFill/>
            <a:ln w="9525">
              <a:noFill/>
              <a:miter lim="800000"/>
              <a:headEnd/>
              <a:tailEnd/>
            </a:ln>
            <a:effectLst/>
          </p:spPr>
          <p:txBody>
            <a:bodyPr wrap="none" lIns="90000" tIns="46800" rIns="90000" bIns="46800">
              <a:spAutoFit/>
            </a:bodyPr>
            <a:lstStyle/>
            <a:p>
              <a:pPr algn="l" eaLnBrk="0" hangingPunct="0"/>
              <a:r>
                <a:rPr lang="en-US" sz="1000" b="1">
                  <a:latin typeface="Tahoma" pitchFamily="34" charset="0"/>
                </a:rPr>
                <a:t>4</a:t>
              </a:r>
            </a:p>
          </p:txBody>
        </p:sp>
        <p:sp>
          <p:nvSpPr>
            <p:cNvPr id="551954" name="Text Box 18"/>
            <p:cNvSpPr txBox="1">
              <a:spLocks noChangeArrowheads="1"/>
            </p:cNvSpPr>
            <p:nvPr/>
          </p:nvSpPr>
          <p:spPr bwMode="auto">
            <a:xfrm>
              <a:off x="1994" y="2304"/>
              <a:ext cx="165" cy="154"/>
            </a:xfrm>
            <a:prstGeom prst="rect">
              <a:avLst/>
            </a:prstGeom>
            <a:noFill/>
            <a:ln w="9525">
              <a:noFill/>
              <a:miter lim="800000"/>
              <a:headEnd/>
              <a:tailEnd/>
            </a:ln>
            <a:effectLst/>
          </p:spPr>
          <p:txBody>
            <a:bodyPr wrap="none" lIns="90000" tIns="46800" rIns="90000" bIns="46800">
              <a:spAutoFit/>
            </a:bodyPr>
            <a:lstStyle/>
            <a:p>
              <a:pPr algn="l" eaLnBrk="0" hangingPunct="0"/>
              <a:r>
                <a:rPr lang="en-US" sz="1000" b="1">
                  <a:latin typeface="Tahoma" pitchFamily="34" charset="0"/>
                </a:rPr>
                <a:t>3</a:t>
              </a:r>
            </a:p>
          </p:txBody>
        </p:sp>
        <p:sp>
          <p:nvSpPr>
            <p:cNvPr id="551955" name="Line 19"/>
            <p:cNvSpPr>
              <a:spLocks noChangeShapeType="1"/>
            </p:cNvSpPr>
            <p:nvPr/>
          </p:nvSpPr>
          <p:spPr bwMode="auto">
            <a:xfrm>
              <a:off x="612" y="1975"/>
              <a:ext cx="403" cy="137"/>
            </a:xfrm>
            <a:prstGeom prst="line">
              <a:avLst/>
            </a:prstGeom>
            <a:noFill/>
            <a:ln w="38100">
              <a:solidFill>
                <a:schemeClr val="tx1"/>
              </a:solidFill>
              <a:round/>
              <a:headEnd/>
              <a:tailEnd type="triangle" w="med" len="med"/>
            </a:ln>
            <a:effectLst/>
          </p:spPr>
          <p:txBody>
            <a:bodyPr lIns="90000" tIns="46800" rIns="90000" bIns="46800">
              <a:spAutoFit/>
            </a:bodyPr>
            <a:lstStyle/>
            <a:p>
              <a:endParaRPr lang="en-US"/>
            </a:p>
          </p:txBody>
        </p:sp>
        <p:sp>
          <p:nvSpPr>
            <p:cNvPr id="551956" name="Text Box 20"/>
            <p:cNvSpPr txBox="1">
              <a:spLocks noChangeArrowheads="1"/>
            </p:cNvSpPr>
            <p:nvPr/>
          </p:nvSpPr>
          <p:spPr bwMode="auto">
            <a:xfrm>
              <a:off x="624" y="1680"/>
              <a:ext cx="431" cy="326"/>
            </a:xfrm>
            <a:prstGeom prst="rect">
              <a:avLst/>
            </a:prstGeom>
            <a:noFill/>
            <a:ln w="9525">
              <a:noFill/>
              <a:miter lim="800000"/>
              <a:headEnd/>
              <a:tailEnd/>
            </a:ln>
            <a:effectLst/>
          </p:spPr>
          <p:txBody>
            <a:bodyPr wrap="none" lIns="90000" tIns="46800" rIns="90000" bIns="46800">
              <a:spAutoFit/>
            </a:bodyPr>
            <a:lstStyle/>
            <a:p>
              <a:pPr algn="l" eaLnBrk="0" hangingPunct="0"/>
              <a:r>
                <a:rPr lang="en-US" sz="1400" b="1">
                  <a:latin typeface="Tahoma" pitchFamily="34" charset="0"/>
                </a:rPr>
                <a:t>ready</a:t>
              </a:r>
            </a:p>
            <a:p>
              <a:pPr algn="l" eaLnBrk="0" hangingPunct="0"/>
              <a:r>
                <a:rPr lang="en-US" sz="1400" b="1">
                  <a:latin typeface="Tahoma" pitchFamily="34" charset="0"/>
                </a:rPr>
                <a:t>done</a:t>
              </a:r>
            </a:p>
          </p:txBody>
        </p:sp>
        <p:sp>
          <p:nvSpPr>
            <p:cNvPr id="551957" name="Line 21"/>
            <p:cNvSpPr>
              <a:spLocks noChangeShapeType="1"/>
            </p:cNvSpPr>
            <p:nvPr/>
          </p:nvSpPr>
          <p:spPr bwMode="auto">
            <a:xfrm flipH="1">
              <a:off x="587" y="2277"/>
              <a:ext cx="428" cy="109"/>
            </a:xfrm>
            <a:prstGeom prst="line">
              <a:avLst/>
            </a:prstGeom>
            <a:noFill/>
            <a:ln w="38100">
              <a:solidFill>
                <a:schemeClr val="tx1"/>
              </a:solidFill>
              <a:round/>
              <a:headEnd/>
              <a:tailEnd type="triangle" w="med" len="med"/>
            </a:ln>
            <a:effectLst/>
          </p:spPr>
          <p:txBody>
            <a:bodyPr lIns="90000" tIns="46800" rIns="90000" bIns="46800">
              <a:spAutoFit/>
            </a:bodyPr>
            <a:lstStyle/>
            <a:p>
              <a:endParaRPr lang="en-US"/>
            </a:p>
          </p:txBody>
        </p:sp>
        <p:sp>
          <p:nvSpPr>
            <p:cNvPr id="551958" name="Text Box 22"/>
            <p:cNvSpPr txBox="1">
              <a:spLocks noChangeArrowheads="1"/>
            </p:cNvSpPr>
            <p:nvPr/>
          </p:nvSpPr>
          <p:spPr bwMode="auto">
            <a:xfrm>
              <a:off x="708" y="2506"/>
              <a:ext cx="358" cy="326"/>
            </a:xfrm>
            <a:prstGeom prst="rect">
              <a:avLst/>
            </a:prstGeom>
            <a:solidFill>
              <a:schemeClr val="bg1"/>
            </a:solidFill>
            <a:ln w="9525">
              <a:noFill/>
              <a:miter lim="800000"/>
              <a:headEnd/>
              <a:tailEnd/>
            </a:ln>
            <a:effectLst/>
          </p:spPr>
          <p:txBody>
            <a:bodyPr wrap="none" lIns="90000" tIns="46800" rIns="90000" bIns="46800">
              <a:spAutoFit/>
            </a:bodyPr>
            <a:lstStyle/>
            <a:p>
              <a:pPr algn="l" eaLnBrk="0" hangingPunct="0"/>
              <a:r>
                <a:rPr lang="en-US" sz="1400" b="1">
                  <a:latin typeface="Tahoma" pitchFamily="34" charset="0"/>
                </a:rPr>
                <a:t>stop</a:t>
              </a:r>
            </a:p>
            <a:p>
              <a:pPr algn="l" eaLnBrk="0" hangingPunct="0"/>
              <a:r>
                <a:rPr lang="en-US" sz="1400" b="1">
                  <a:latin typeface="Tahoma" pitchFamily="34" charset="0"/>
                </a:rPr>
                <a:t>run</a:t>
              </a:r>
            </a:p>
          </p:txBody>
        </p:sp>
      </p:grpSp>
      <p:pic>
        <p:nvPicPr>
          <p:cNvPr id="551962" name="Picture 26"/>
          <p:cNvPicPr>
            <a:picLocks noChangeAspect="1" noChangeArrowheads="1"/>
          </p:cNvPicPr>
          <p:nvPr/>
        </p:nvPicPr>
        <p:blipFill>
          <a:blip r:embed="rId3"/>
          <a:srcRect l="18317" t="23785" r="40381" b="22101"/>
          <a:stretch>
            <a:fillRect/>
          </a:stretch>
        </p:blipFill>
        <p:spPr bwMode="auto">
          <a:xfrm>
            <a:off x="4627563" y="1344613"/>
            <a:ext cx="4808537" cy="4724400"/>
          </a:xfrm>
          <a:prstGeom prst="rect">
            <a:avLst/>
          </a:prstGeom>
          <a:noFill/>
          <a:ln w="38100" algn="ctr">
            <a:noFill/>
            <a:miter lim="800000"/>
            <a:headEnd/>
            <a:tailEnd/>
          </a:ln>
          <a:effectLst/>
        </p:spPr>
      </p:pic>
      <p:sp>
        <p:nvSpPr>
          <p:cNvPr id="551963" name="Text Box 27"/>
          <p:cNvSpPr txBox="1">
            <a:spLocks noChangeArrowheads="1"/>
          </p:cNvSpPr>
          <p:nvPr/>
        </p:nvSpPr>
        <p:spPr bwMode="auto">
          <a:xfrm>
            <a:off x="4649788" y="5895975"/>
            <a:ext cx="641350" cy="366713"/>
          </a:xfrm>
          <a:prstGeom prst="rect">
            <a:avLst/>
          </a:prstGeom>
          <a:noFill/>
          <a:ln w="38100" algn="ctr">
            <a:noFill/>
            <a:miter lim="800000"/>
            <a:headEnd/>
            <a:tailEnd/>
          </a:ln>
          <a:effectLst/>
        </p:spPr>
        <p:txBody>
          <a:bodyPr wrap="none">
            <a:spAutoFit/>
          </a:bodyPr>
          <a:lstStyle/>
          <a:p>
            <a:r>
              <a:rPr lang="en-US"/>
              <a:t>……</a:t>
            </a:r>
          </a:p>
        </p:txBody>
      </p:sp>
      <p:pic>
        <p:nvPicPr>
          <p:cNvPr id="2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6459" t="19843" r="24432" b="8647"/>
          <a:stretch/>
        </p:blipFill>
        <p:spPr bwMode="auto">
          <a:xfrm>
            <a:off x="270640" y="1128031"/>
            <a:ext cx="4172273" cy="4767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747447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solidFill>
                  <a:srgbClr val="009900"/>
                </a:solidFill>
              </a:rPr>
              <a:t>Schedulability</a:t>
            </a:r>
            <a:r>
              <a:rPr lang="da-DK" dirty="0" smtClean="0">
                <a:solidFill>
                  <a:srgbClr val="009900"/>
                </a:solidFill>
              </a:rPr>
              <a:t> </a:t>
            </a:r>
            <a:r>
              <a:rPr lang="da-DK" dirty="0" smtClean="0"/>
              <a:t>Analysis</a:t>
            </a:r>
            <a:endParaRPr lang="en-US" dirty="0"/>
          </a:p>
        </p:txBody>
      </p:sp>
      <p:sp>
        <p:nvSpPr>
          <p:cNvPr id="3" name="Footer Placeholder 2"/>
          <p:cNvSpPr>
            <a:spLocks noGrp="1"/>
          </p:cNvSpPr>
          <p:nvPr>
            <p:ph type="ftr" sz="quarter" idx="10"/>
          </p:nvPr>
        </p:nvSpPr>
        <p:spPr>
          <a:xfrm>
            <a:off x="202783" y="6385511"/>
            <a:ext cx="4599647" cy="312737"/>
          </a:xfrm>
        </p:spPr>
        <p:txBody>
          <a:bodyPr/>
          <a:lstStyle/>
          <a:p>
            <a:r>
              <a:rPr lang="en-US" smtClean="0"/>
              <a:t>AVACS Autumn School 2015</a:t>
            </a:r>
            <a:endParaRPr lang="en-GB" dirty="0"/>
          </a:p>
        </p:txBody>
      </p:sp>
      <p:sp>
        <p:nvSpPr>
          <p:cNvPr id="4" name="Slide Number Placeholder 3"/>
          <p:cNvSpPr>
            <a:spLocks noGrp="1"/>
          </p:cNvSpPr>
          <p:nvPr>
            <p:ph type="sldNum" sz="quarter" idx="11"/>
          </p:nvPr>
        </p:nvSpPr>
        <p:spPr/>
        <p:txBody>
          <a:bodyPr/>
          <a:lstStyle/>
          <a:p>
            <a:r>
              <a:rPr lang="en-GB" smtClean="0"/>
              <a:t>Kim Larsen [</a:t>
            </a:r>
            <a:fld id="{3C55F532-70EC-4BB0-8F7B-D5093D26A9F4}" type="slidenum">
              <a:rPr lang="en-GB" smtClean="0"/>
              <a:pPr/>
              <a:t>43</a:t>
            </a:fld>
            <a:r>
              <a:rPr lang="en-GB" smtClean="0"/>
              <a:t>]</a:t>
            </a:r>
            <a:endParaRPr lang="en-GB"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980" t="11306" r="5714" b="14664"/>
          <a:stretch/>
        </p:blipFill>
        <p:spPr bwMode="auto">
          <a:xfrm>
            <a:off x="570867" y="1163105"/>
            <a:ext cx="8225683" cy="505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766965" y="4350720"/>
            <a:ext cx="6173485" cy="1200329"/>
          </a:xfrm>
          <a:prstGeom prst="rect">
            <a:avLst/>
          </a:prstGeom>
          <a:solidFill>
            <a:schemeClr val="bg2">
              <a:lumMod val="20000"/>
              <a:lumOff val="80000"/>
            </a:schemeClr>
          </a:solidFill>
        </p:spPr>
        <p:txBody>
          <a:bodyPr wrap="none" rtlCol="0">
            <a:spAutoFit/>
          </a:bodyPr>
          <a:lstStyle/>
          <a:p>
            <a:pPr algn="l"/>
            <a:r>
              <a:rPr lang="en-US" sz="1200" b="1" dirty="0" err="1">
                <a:latin typeface="Courier New" pitchFamily="49" charset="0"/>
                <a:cs typeface="Courier New" pitchFamily="49" charset="0"/>
              </a:rPr>
              <a:t>const</a:t>
            </a:r>
            <a:r>
              <a:rPr lang="en-US" sz="1200" b="1" dirty="0">
                <a:latin typeface="Courier New" pitchFamily="49" charset="0"/>
                <a:cs typeface="Courier New" pitchFamily="49" charset="0"/>
              </a:rPr>
              <a:t> </a:t>
            </a:r>
            <a:r>
              <a:rPr lang="en-US" sz="1200" b="1" dirty="0" err="1">
                <a:solidFill>
                  <a:srgbClr val="3B6705"/>
                </a:solidFill>
                <a:latin typeface="Courier New" pitchFamily="49" charset="0"/>
                <a:cs typeface="Courier New" pitchFamily="49" charset="0"/>
              </a:rPr>
              <a:t>int</a:t>
            </a:r>
            <a:r>
              <a:rPr lang="en-US" sz="1200" b="1" dirty="0">
                <a:solidFill>
                  <a:srgbClr val="3B6705"/>
                </a:solidFill>
                <a:latin typeface="Courier New" pitchFamily="49" charset="0"/>
                <a:cs typeface="Courier New" pitchFamily="49" charset="0"/>
              </a:rPr>
              <a:t> </a:t>
            </a:r>
            <a:r>
              <a:rPr lang="en-US" sz="1200" dirty="0">
                <a:latin typeface="Courier New" pitchFamily="49" charset="0"/>
                <a:cs typeface="Courier New" pitchFamily="49" charset="0"/>
              </a:rPr>
              <a:t>E[N] = { 200, 200, 100, 100 };	    </a:t>
            </a:r>
          </a:p>
          <a:p>
            <a:pPr algn="l"/>
            <a:r>
              <a:rPr lang="en-US" sz="1200" b="1" dirty="0" err="1">
                <a:latin typeface="Courier New" pitchFamily="49" charset="0"/>
                <a:cs typeface="Courier New" pitchFamily="49" charset="0"/>
              </a:rPr>
              <a:t>const</a:t>
            </a:r>
            <a:r>
              <a:rPr lang="en-US" sz="1200" b="1" dirty="0">
                <a:latin typeface="Courier New" pitchFamily="49" charset="0"/>
                <a:cs typeface="Courier New" pitchFamily="49" charset="0"/>
              </a:rPr>
              <a:t> </a:t>
            </a:r>
            <a:r>
              <a:rPr lang="en-US" sz="1200" b="1" dirty="0" err="1">
                <a:solidFill>
                  <a:srgbClr val="3B6705"/>
                </a:solidFill>
                <a:latin typeface="Courier New" pitchFamily="49" charset="0"/>
                <a:cs typeface="Courier New" pitchFamily="49" charset="0"/>
              </a:rPr>
              <a:t>int</a:t>
            </a:r>
            <a:r>
              <a:rPr lang="en-US" sz="1200" b="1" dirty="0">
                <a:solidFill>
                  <a:srgbClr val="3B6705"/>
                </a:solidFill>
                <a:latin typeface="Courier New" pitchFamily="49" charset="0"/>
                <a:cs typeface="Courier New" pitchFamily="49" charset="0"/>
              </a:rPr>
              <a:t> </a:t>
            </a:r>
            <a:r>
              <a:rPr lang="en-US" sz="1200" dirty="0">
                <a:latin typeface="Courier New" pitchFamily="49" charset="0"/>
                <a:cs typeface="Courier New" pitchFamily="49" charset="0"/>
              </a:rPr>
              <a:t>L[N] = { 400, 200, 100, 100 </a:t>
            </a:r>
            <a:r>
              <a:rPr lang="en-US" sz="1200" dirty="0" smtClean="0">
                <a:latin typeface="Courier New" pitchFamily="49" charset="0"/>
                <a:cs typeface="Courier New" pitchFamily="49" charset="0"/>
              </a:rPr>
              <a:t>};  </a:t>
            </a:r>
            <a:r>
              <a:rPr lang="en-US" sz="1050" dirty="0" smtClean="0">
                <a:latin typeface="Courier New" pitchFamily="49" charset="0"/>
                <a:cs typeface="Courier New" pitchFamily="49" charset="0"/>
              </a:rPr>
              <a:t>// Ready </a:t>
            </a:r>
            <a:r>
              <a:rPr lang="en-US" sz="1050" dirty="0">
                <a:latin typeface="Courier New" pitchFamily="49" charset="0"/>
                <a:cs typeface="Courier New" pitchFamily="49" charset="0"/>
              </a:rPr>
              <a:t>interval</a:t>
            </a:r>
            <a:endParaRPr lang="en-US" sz="1200" dirty="0">
              <a:latin typeface="Courier New" pitchFamily="49" charset="0"/>
              <a:cs typeface="Courier New" pitchFamily="49" charset="0"/>
            </a:endParaRPr>
          </a:p>
          <a:p>
            <a:pPr algn="l"/>
            <a:r>
              <a:rPr lang="en-US" sz="1200" b="1" dirty="0" err="1">
                <a:latin typeface="Courier New" pitchFamily="49" charset="0"/>
                <a:cs typeface="Courier New" pitchFamily="49" charset="0"/>
              </a:rPr>
              <a:t>const</a:t>
            </a:r>
            <a:r>
              <a:rPr lang="en-US" sz="1200" b="1" dirty="0">
                <a:latin typeface="Courier New" pitchFamily="49" charset="0"/>
                <a:cs typeface="Courier New" pitchFamily="49" charset="0"/>
              </a:rPr>
              <a:t> </a:t>
            </a:r>
            <a:r>
              <a:rPr lang="en-US" sz="1200" b="1" dirty="0" err="1">
                <a:solidFill>
                  <a:srgbClr val="3B6705"/>
                </a:solidFill>
                <a:latin typeface="Courier New" pitchFamily="49" charset="0"/>
                <a:cs typeface="Courier New" pitchFamily="49" charset="0"/>
              </a:rPr>
              <a:t>int</a:t>
            </a:r>
            <a:r>
              <a:rPr lang="en-US" sz="1200" b="1" dirty="0">
                <a:solidFill>
                  <a:srgbClr val="3B6705"/>
                </a:solidFill>
                <a:latin typeface="Courier New" pitchFamily="49" charset="0"/>
                <a:cs typeface="Courier New" pitchFamily="49" charset="0"/>
              </a:rPr>
              <a:t> </a:t>
            </a:r>
            <a:r>
              <a:rPr lang="en-US" sz="1200" dirty="0">
                <a:latin typeface="Courier New" pitchFamily="49" charset="0"/>
                <a:cs typeface="Courier New" pitchFamily="49" charset="0"/>
              </a:rPr>
              <a:t>D[N] = { 400, 200, 100, 100 </a:t>
            </a:r>
            <a:r>
              <a:rPr lang="en-US" sz="1200" dirty="0" smtClean="0">
                <a:latin typeface="Courier New" pitchFamily="49" charset="0"/>
                <a:cs typeface="Courier New" pitchFamily="49" charset="0"/>
              </a:rPr>
              <a:t>};  </a:t>
            </a:r>
            <a:r>
              <a:rPr lang="en-US" sz="1050" dirty="0" smtClean="0">
                <a:latin typeface="Courier New" pitchFamily="49" charset="0"/>
                <a:cs typeface="Courier New" pitchFamily="49" charset="0"/>
              </a:rPr>
              <a:t>// </a:t>
            </a:r>
            <a:r>
              <a:rPr lang="en-US" sz="1050" dirty="0">
                <a:latin typeface="Courier New" pitchFamily="49" charset="0"/>
                <a:cs typeface="Courier New" pitchFamily="49" charset="0"/>
              </a:rPr>
              <a:t>Deadlines</a:t>
            </a:r>
          </a:p>
          <a:p>
            <a:pPr algn="l"/>
            <a:r>
              <a:rPr lang="en-US" sz="1200" b="1" dirty="0" err="1">
                <a:latin typeface="Courier New" pitchFamily="49" charset="0"/>
                <a:cs typeface="Courier New" pitchFamily="49" charset="0"/>
              </a:rPr>
              <a:t>const</a:t>
            </a:r>
            <a:r>
              <a:rPr lang="en-US" sz="1200" b="1" dirty="0">
                <a:latin typeface="Courier New" pitchFamily="49" charset="0"/>
                <a:cs typeface="Courier New" pitchFamily="49" charset="0"/>
              </a:rPr>
              <a:t> </a:t>
            </a:r>
            <a:r>
              <a:rPr lang="en-US" sz="1200" b="1" dirty="0" err="1">
                <a:solidFill>
                  <a:srgbClr val="3B6705"/>
                </a:solidFill>
                <a:latin typeface="Courier New" pitchFamily="49" charset="0"/>
                <a:cs typeface="Courier New" pitchFamily="49" charset="0"/>
              </a:rPr>
              <a:t>int</a:t>
            </a:r>
            <a:r>
              <a:rPr lang="en-US" sz="1200" b="1" dirty="0">
                <a:solidFill>
                  <a:srgbClr val="3B6705"/>
                </a:solidFill>
                <a:latin typeface="Courier New" pitchFamily="49" charset="0"/>
                <a:cs typeface="Courier New" pitchFamily="49" charset="0"/>
              </a:rPr>
              <a:t> </a:t>
            </a:r>
            <a:r>
              <a:rPr lang="en-US" sz="1200" dirty="0">
                <a:latin typeface="Courier New" pitchFamily="49" charset="0"/>
                <a:cs typeface="Courier New" pitchFamily="49" charset="0"/>
              </a:rPr>
              <a:t>WC[N] = { 60,  40,  20,  </a:t>
            </a:r>
            <a:r>
              <a:rPr lang="en-US" sz="1200" dirty="0" smtClean="0">
                <a:latin typeface="Courier New" pitchFamily="49" charset="0"/>
                <a:cs typeface="Courier New" pitchFamily="49" charset="0"/>
              </a:rPr>
              <a:t>10 </a:t>
            </a:r>
            <a:r>
              <a:rPr lang="en-US" sz="1200" dirty="0">
                <a:latin typeface="Courier New" pitchFamily="49" charset="0"/>
                <a:cs typeface="Courier New" pitchFamily="49" charset="0"/>
              </a:rPr>
              <a:t>};  </a:t>
            </a:r>
            <a:r>
              <a:rPr lang="en-US" sz="1050" dirty="0" smtClean="0">
                <a:latin typeface="Courier New" pitchFamily="49" charset="0"/>
                <a:cs typeface="Courier New" pitchFamily="49" charset="0"/>
              </a:rPr>
              <a:t>// Worst Computation </a:t>
            </a:r>
            <a:r>
              <a:rPr lang="en-US" sz="1050" dirty="0">
                <a:latin typeface="Courier New" pitchFamily="49" charset="0"/>
                <a:cs typeface="Courier New" pitchFamily="49" charset="0"/>
              </a:rPr>
              <a:t>Times</a:t>
            </a:r>
          </a:p>
          <a:p>
            <a:pPr algn="l"/>
            <a:r>
              <a:rPr lang="en-US" sz="1200" b="1" dirty="0" err="1">
                <a:latin typeface="Courier New" pitchFamily="49" charset="0"/>
                <a:cs typeface="Courier New" pitchFamily="49" charset="0"/>
              </a:rPr>
              <a:t>const</a:t>
            </a:r>
            <a:r>
              <a:rPr lang="en-US" sz="1200" b="1" dirty="0">
                <a:latin typeface="Courier New" pitchFamily="49" charset="0"/>
                <a:cs typeface="Courier New" pitchFamily="49" charset="0"/>
              </a:rPr>
              <a:t> </a:t>
            </a:r>
            <a:r>
              <a:rPr lang="en-US" sz="1200" b="1" dirty="0" err="1">
                <a:solidFill>
                  <a:srgbClr val="3B6705"/>
                </a:solidFill>
                <a:latin typeface="Courier New" pitchFamily="49" charset="0"/>
                <a:cs typeface="Courier New" pitchFamily="49" charset="0"/>
              </a:rPr>
              <a:t>int</a:t>
            </a:r>
            <a:r>
              <a:rPr lang="en-US" sz="1200" b="1" dirty="0">
                <a:solidFill>
                  <a:srgbClr val="3B6705"/>
                </a:solidFill>
                <a:latin typeface="Courier New" pitchFamily="49" charset="0"/>
                <a:cs typeface="Courier New" pitchFamily="49" charset="0"/>
              </a:rPr>
              <a:t> </a:t>
            </a:r>
            <a:r>
              <a:rPr lang="en-US" sz="1200" dirty="0">
                <a:latin typeface="Courier New" pitchFamily="49" charset="0"/>
                <a:cs typeface="Courier New" pitchFamily="49" charset="0"/>
              </a:rPr>
              <a:t>BC[N] = { 20,  20,  10,   5 </a:t>
            </a:r>
            <a:r>
              <a:rPr lang="en-US" sz="1200" dirty="0" smtClean="0">
                <a:latin typeface="Courier New" pitchFamily="49" charset="0"/>
                <a:cs typeface="Courier New" pitchFamily="49" charset="0"/>
              </a:rPr>
              <a:t>};</a:t>
            </a: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a:t>
            </a:r>
            <a:r>
              <a:rPr lang="en-US" sz="1050" dirty="0" smtClean="0">
                <a:latin typeface="Courier New" pitchFamily="49" charset="0"/>
                <a:cs typeface="Courier New" pitchFamily="49" charset="0"/>
              </a:rPr>
              <a:t>// Best Computation </a:t>
            </a:r>
            <a:r>
              <a:rPr lang="en-US" sz="1050" dirty="0">
                <a:latin typeface="Courier New" pitchFamily="49" charset="0"/>
                <a:cs typeface="Courier New" pitchFamily="49" charset="0"/>
              </a:rPr>
              <a:t>Times</a:t>
            </a:r>
          </a:p>
          <a:p>
            <a:pPr algn="l"/>
            <a:r>
              <a:rPr lang="en-US" sz="1200" b="1" dirty="0" err="1">
                <a:latin typeface="Courier New" pitchFamily="49" charset="0"/>
                <a:cs typeface="Courier New" pitchFamily="49" charset="0"/>
              </a:rPr>
              <a:t>const</a:t>
            </a:r>
            <a:r>
              <a:rPr lang="en-US" sz="1200" b="1" dirty="0">
                <a:latin typeface="Courier New" pitchFamily="49" charset="0"/>
                <a:cs typeface="Courier New" pitchFamily="49" charset="0"/>
              </a:rPr>
              <a:t> </a:t>
            </a:r>
            <a:r>
              <a:rPr lang="en-US" sz="1200" b="1" dirty="0" err="1">
                <a:solidFill>
                  <a:srgbClr val="3B6705"/>
                </a:solidFill>
                <a:latin typeface="Courier New" pitchFamily="49" charset="0"/>
                <a:cs typeface="Courier New" pitchFamily="49" charset="0"/>
              </a:rPr>
              <a:t>int</a:t>
            </a:r>
            <a:r>
              <a:rPr lang="en-US" sz="1200" b="1" dirty="0">
                <a:solidFill>
                  <a:srgbClr val="3B6705"/>
                </a:solidFill>
                <a:latin typeface="Courier New" pitchFamily="49" charset="0"/>
                <a:cs typeface="Courier New" pitchFamily="49" charset="0"/>
              </a:rPr>
              <a:t> </a:t>
            </a:r>
            <a:r>
              <a:rPr lang="en-US" sz="1200" dirty="0">
                <a:latin typeface="Courier New" pitchFamily="49" charset="0"/>
                <a:cs typeface="Courier New" pitchFamily="49" charset="0"/>
              </a:rPr>
              <a:t>P[N] = {   1,   2,   3,   4 </a:t>
            </a:r>
            <a:r>
              <a:rPr lang="en-US" sz="1200" dirty="0" smtClean="0">
                <a:latin typeface="Courier New" pitchFamily="49" charset="0"/>
                <a:cs typeface="Courier New" pitchFamily="49" charset="0"/>
              </a:rPr>
              <a:t>};  </a:t>
            </a:r>
            <a:r>
              <a:rPr lang="en-US" sz="1050" dirty="0" smtClean="0">
                <a:latin typeface="Courier New" pitchFamily="49" charset="0"/>
                <a:cs typeface="Courier New" pitchFamily="49" charset="0"/>
              </a:rPr>
              <a:t>// </a:t>
            </a:r>
            <a:r>
              <a:rPr lang="en-US" sz="1050" dirty="0">
                <a:latin typeface="Courier New" pitchFamily="49" charset="0"/>
                <a:cs typeface="Courier New" pitchFamily="49" charset="0"/>
              </a:rPr>
              <a:t>Priorities</a:t>
            </a:r>
            <a:endParaRPr lang="en-US" sz="1050" dirty="0" smtClean="0">
              <a:latin typeface="Courier New" pitchFamily="49" charset="0"/>
              <a:cs typeface="Courier New" pitchFamily="49" charset="0"/>
            </a:endParaRPr>
          </a:p>
        </p:txBody>
      </p:sp>
      <p:sp>
        <p:nvSpPr>
          <p:cNvPr id="12" name="Rectangle 11"/>
          <p:cNvSpPr/>
          <p:nvPr/>
        </p:nvSpPr>
        <p:spPr>
          <a:xfrm>
            <a:off x="630902" y="1379833"/>
            <a:ext cx="7914505" cy="1631216"/>
          </a:xfrm>
          <a:prstGeom prst="rect">
            <a:avLst/>
          </a:prstGeom>
          <a:solidFill>
            <a:srgbClr val="CCECFF"/>
          </a:solidFill>
          <a:ln>
            <a:solidFill>
              <a:schemeClr val="tx1"/>
            </a:solidFill>
          </a:ln>
        </p:spPr>
        <p:txBody>
          <a:bodyPr wrap="square">
            <a:spAutoFit/>
          </a:bodyPr>
          <a:lstStyle/>
          <a:p>
            <a:pPr algn="l"/>
            <a:r>
              <a:rPr lang="en-US" sz="2000" dirty="0">
                <a:latin typeface="+mn-lt"/>
              </a:rPr>
              <a:t>simulate  1 [&lt;=400] </a:t>
            </a:r>
            <a:endParaRPr lang="en-US" sz="2000" dirty="0" smtClean="0">
              <a:latin typeface="+mn-lt"/>
            </a:endParaRPr>
          </a:p>
          <a:p>
            <a:pPr algn="l"/>
            <a:r>
              <a:rPr lang="en-US" sz="2000" dirty="0">
                <a:latin typeface="+mn-lt"/>
              </a:rPr>
              <a:t> </a:t>
            </a:r>
            <a:r>
              <a:rPr lang="en-US" sz="2000" dirty="0" smtClean="0">
                <a:latin typeface="+mn-lt"/>
              </a:rPr>
              <a:t>{ </a:t>
            </a:r>
            <a:r>
              <a:rPr lang="en-US" sz="2000" dirty="0">
                <a:latin typeface="+mn-lt"/>
              </a:rPr>
              <a:t>Task0.Ready + 2*Task0.Running </a:t>
            </a:r>
            <a:r>
              <a:rPr lang="en-US" sz="2000" dirty="0" smtClean="0">
                <a:latin typeface="+mn-lt"/>
              </a:rPr>
              <a:t>+3*Task0.Blocked</a:t>
            </a:r>
            <a:r>
              <a:rPr lang="en-US" sz="2000" dirty="0">
                <a:latin typeface="+mn-lt"/>
              </a:rPr>
              <a:t>, </a:t>
            </a:r>
            <a:r>
              <a:rPr lang="en-US" sz="2000" dirty="0" smtClean="0">
                <a:latin typeface="+mn-lt"/>
              </a:rPr>
              <a:t>   </a:t>
            </a:r>
          </a:p>
          <a:p>
            <a:pPr algn="l"/>
            <a:r>
              <a:rPr lang="en-US" sz="2000" dirty="0">
                <a:latin typeface="+mn-lt"/>
              </a:rPr>
              <a:t> </a:t>
            </a:r>
            <a:r>
              <a:rPr lang="en-US" sz="2000" dirty="0" smtClean="0">
                <a:latin typeface="+mn-lt"/>
              </a:rPr>
              <a:t>  Task1.Ready </a:t>
            </a:r>
            <a:r>
              <a:rPr lang="en-US" sz="2000" dirty="0">
                <a:latin typeface="+mn-lt"/>
              </a:rPr>
              <a:t>+ 2*Task1.Running </a:t>
            </a:r>
            <a:r>
              <a:rPr lang="en-US" sz="2000" dirty="0" smtClean="0">
                <a:latin typeface="+mn-lt"/>
              </a:rPr>
              <a:t>+3*Task1.Blocked  + 4</a:t>
            </a:r>
            <a:r>
              <a:rPr lang="en-US" sz="2000" dirty="0">
                <a:latin typeface="+mn-lt"/>
              </a:rPr>
              <a:t>,  </a:t>
            </a:r>
          </a:p>
          <a:p>
            <a:pPr algn="l"/>
            <a:r>
              <a:rPr lang="en-US" sz="2000" dirty="0" smtClean="0">
                <a:latin typeface="+mn-lt"/>
              </a:rPr>
              <a:t>   Task2.Ready </a:t>
            </a:r>
            <a:r>
              <a:rPr lang="en-US" sz="2000" dirty="0">
                <a:latin typeface="+mn-lt"/>
              </a:rPr>
              <a:t>+ 2*Task2.Running + 3*Task2.Blocked + 8,  </a:t>
            </a:r>
          </a:p>
          <a:p>
            <a:pPr algn="l"/>
            <a:r>
              <a:rPr lang="en-US" sz="2000" dirty="0" smtClean="0">
                <a:latin typeface="+mn-lt"/>
              </a:rPr>
              <a:t>   Task3.Ready </a:t>
            </a:r>
            <a:r>
              <a:rPr lang="en-US" sz="2000" dirty="0">
                <a:latin typeface="+mn-lt"/>
              </a:rPr>
              <a:t>+ 2*Task3.Running + 3*Task3.Blocked </a:t>
            </a:r>
            <a:r>
              <a:rPr lang="en-US" sz="2000" dirty="0" smtClean="0">
                <a:latin typeface="+mn-lt"/>
              </a:rPr>
              <a:t>+12 }</a:t>
            </a:r>
            <a:endParaRPr lang="en-US" sz="2000" dirty="0">
              <a:latin typeface="+mn-l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6707" y="3467405"/>
            <a:ext cx="6108700" cy="261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632732" y="3690042"/>
            <a:ext cx="6336825" cy="707886"/>
          </a:xfrm>
          <a:prstGeom prst="rect">
            <a:avLst/>
          </a:prstGeom>
          <a:solidFill>
            <a:srgbClr val="BEE395"/>
          </a:solidFill>
          <a:ln>
            <a:solidFill>
              <a:schemeClr val="tx1"/>
            </a:solidFill>
          </a:ln>
        </p:spPr>
        <p:txBody>
          <a:bodyPr wrap="square">
            <a:spAutoFit/>
          </a:bodyPr>
          <a:lstStyle/>
          <a:p>
            <a:pPr algn="l"/>
            <a:r>
              <a:rPr lang="en-US" sz="2000" dirty="0">
                <a:latin typeface="+mn-lt"/>
              </a:rPr>
              <a:t>A[] not (Task0.Error or Task1.Error </a:t>
            </a:r>
            <a:r>
              <a:rPr lang="en-US" sz="2000" dirty="0" smtClean="0">
                <a:latin typeface="+mn-lt"/>
              </a:rPr>
              <a:t/>
            </a:r>
            <a:br>
              <a:rPr lang="en-US" sz="2000" dirty="0" smtClean="0">
                <a:latin typeface="+mn-lt"/>
              </a:rPr>
            </a:br>
            <a:r>
              <a:rPr lang="en-US" sz="2000" dirty="0" smtClean="0">
                <a:latin typeface="+mn-lt"/>
              </a:rPr>
              <a:t>                       or </a:t>
            </a:r>
            <a:r>
              <a:rPr lang="en-US" sz="2000" dirty="0">
                <a:latin typeface="+mn-lt"/>
              </a:rPr>
              <a:t>Task2.Error or Task3.Error)</a:t>
            </a:r>
          </a:p>
        </p:txBody>
      </p:sp>
      <p:sp>
        <p:nvSpPr>
          <p:cNvPr id="7" name="TextBox 6"/>
          <p:cNvSpPr txBox="1"/>
          <p:nvPr/>
        </p:nvSpPr>
        <p:spPr>
          <a:xfrm>
            <a:off x="6395361" y="3720819"/>
            <a:ext cx="574196" cy="646331"/>
          </a:xfrm>
          <a:prstGeom prst="rect">
            <a:avLst/>
          </a:prstGeom>
          <a:noFill/>
        </p:spPr>
        <p:txBody>
          <a:bodyPr wrap="none" rtlCol="0">
            <a:spAutoFit/>
          </a:bodyPr>
          <a:lstStyle/>
          <a:p>
            <a:r>
              <a:rPr lang="da-DK" sz="3600" b="1" dirty="0" smtClean="0">
                <a:solidFill>
                  <a:srgbClr val="009900"/>
                </a:solidFill>
                <a:latin typeface="+mn-lt"/>
                <a:sym typeface="Wingdings" pitchFamily="2" charset="2"/>
              </a:rPr>
              <a:t></a:t>
            </a:r>
            <a:endParaRPr lang="en-US" sz="3600" b="1" dirty="0" smtClean="0">
              <a:solidFill>
                <a:srgbClr val="009900"/>
              </a:solidFill>
              <a:latin typeface="+mn-lt"/>
            </a:endParaRPr>
          </a:p>
        </p:txBody>
      </p:sp>
    </p:spTree>
    <p:extLst>
      <p:ext uri="{BB962C8B-B14F-4D97-AF65-F5344CB8AC3E}">
        <p14:creationId xmlns:p14="http://schemas.microsoft.com/office/powerpoint/2010/main" val="310170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solidFill>
                  <a:srgbClr val="009900"/>
                </a:solidFill>
              </a:rPr>
              <a:t>Schedulability</a:t>
            </a:r>
            <a:r>
              <a:rPr lang="da-DK" dirty="0" smtClean="0">
                <a:solidFill>
                  <a:srgbClr val="009900"/>
                </a:solidFill>
              </a:rPr>
              <a:t> </a:t>
            </a:r>
            <a:r>
              <a:rPr lang="da-DK" dirty="0" smtClean="0"/>
              <a:t>Analysis</a:t>
            </a:r>
            <a:endParaRPr lang="en-US" dirty="0"/>
          </a:p>
        </p:txBody>
      </p:sp>
      <p:sp>
        <p:nvSpPr>
          <p:cNvPr id="3" name="Footer Placeholder 2"/>
          <p:cNvSpPr>
            <a:spLocks noGrp="1"/>
          </p:cNvSpPr>
          <p:nvPr>
            <p:ph type="ftr" sz="quarter" idx="10"/>
          </p:nvPr>
        </p:nvSpPr>
        <p:spPr>
          <a:xfrm>
            <a:off x="202783" y="6385511"/>
            <a:ext cx="4599647" cy="312737"/>
          </a:xfrm>
        </p:spPr>
        <p:txBody>
          <a:bodyPr/>
          <a:lstStyle/>
          <a:p>
            <a:r>
              <a:rPr lang="en-US" smtClean="0"/>
              <a:t>AVACS Autumn School 2015</a:t>
            </a:r>
            <a:endParaRPr lang="en-GB" dirty="0"/>
          </a:p>
        </p:txBody>
      </p:sp>
      <p:sp>
        <p:nvSpPr>
          <p:cNvPr id="4" name="Slide Number Placeholder 3"/>
          <p:cNvSpPr>
            <a:spLocks noGrp="1"/>
          </p:cNvSpPr>
          <p:nvPr>
            <p:ph type="sldNum" sz="quarter" idx="11"/>
          </p:nvPr>
        </p:nvSpPr>
        <p:spPr/>
        <p:txBody>
          <a:bodyPr/>
          <a:lstStyle/>
          <a:p>
            <a:r>
              <a:rPr lang="en-GB" smtClean="0"/>
              <a:t>Kim Larsen [</a:t>
            </a:r>
            <a:fld id="{3C55F532-70EC-4BB0-8F7B-D5093D26A9F4}" type="slidenum">
              <a:rPr lang="en-GB" smtClean="0"/>
              <a:pPr/>
              <a:t>44</a:t>
            </a:fld>
            <a:r>
              <a:rPr lang="en-GB" smtClean="0"/>
              <a:t>]</a:t>
            </a:r>
            <a:endParaRPr lang="en-GB"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980" t="11306" r="5714" b="14664"/>
          <a:stretch/>
        </p:blipFill>
        <p:spPr bwMode="auto">
          <a:xfrm>
            <a:off x="570867" y="1163105"/>
            <a:ext cx="8225683" cy="5053875"/>
          </a:xfrm>
          <a:prstGeom prst="rect">
            <a:avLst/>
          </a:prstGeom>
          <a:solidFill>
            <a:srgbClr val="BEE395"/>
          </a:solidFill>
          <a:ln>
            <a:noFill/>
          </a:ln>
        </p:spPr>
      </p:pic>
      <p:sp>
        <p:nvSpPr>
          <p:cNvPr id="6" name="TextBox 5"/>
          <p:cNvSpPr txBox="1"/>
          <p:nvPr/>
        </p:nvSpPr>
        <p:spPr>
          <a:xfrm>
            <a:off x="2766965" y="4350720"/>
            <a:ext cx="6264857" cy="1261884"/>
          </a:xfrm>
          <a:prstGeom prst="rect">
            <a:avLst/>
          </a:prstGeom>
          <a:solidFill>
            <a:schemeClr val="bg2">
              <a:lumMod val="20000"/>
              <a:lumOff val="80000"/>
            </a:schemeClr>
          </a:solidFill>
        </p:spPr>
        <p:txBody>
          <a:bodyPr wrap="none" rtlCol="0">
            <a:spAutoFit/>
          </a:bodyPr>
          <a:lstStyle/>
          <a:p>
            <a:pPr algn="l"/>
            <a:r>
              <a:rPr lang="en-US" sz="1200" b="1" dirty="0" err="1">
                <a:latin typeface="Courier New" pitchFamily="49" charset="0"/>
                <a:cs typeface="Courier New" pitchFamily="49" charset="0"/>
              </a:rPr>
              <a:t>const</a:t>
            </a:r>
            <a:r>
              <a:rPr lang="en-US" sz="1200" b="1" dirty="0">
                <a:latin typeface="Courier New" pitchFamily="49" charset="0"/>
                <a:cs typeface="Courier New" pitchFamily="49" charset="0"/>
              </a:rPr>
              <a:t> </a:t>
            </a:r>
            <a:r>
              <a:rPr lang="en-US" sz="1200" b="1" dirty="0" err="1">
                <a:solidFill>
                  <a:srgbClr val="3B6705"/>
                </a:solidFill>
                <a:latin typeface="Courier New" pitchFamily="49" charset="0"/>
                <a:cs typeface="Courier New" pitchFamily="49" charset="0"/>
              </a:rPr>
              <a:t>int</a:t>
            </a:r>
            <a:r>
              <a:rPr lang="en-US" sz="1200" b="1" dirty="0">
                <a:solidFill>
                  <a:srgbClr val="3B6705"/>
                </a:solidFill>
                <a:latin typeface="Courier New" pitchFamily="49" charset="0"/>
                <a:cs typeface="Courier New" pitchFamily="49" charset="0"/>
              </a:rPr>
              <a:t> </a:t>
            </a:r>
            <a:r>
              <a:rPr lang="en-US" sz="1200" dirty="0">
                <a:latin typeface="Courier New" pitchFamily="49" charset="0"/>
                <a:cs typeface="Courier New" pitchFamily="49" charset="0"/>
              </a:rPr>
              <a:t>E[N] = { 200, 200, 100, 100 };	    </a:t>
            </a:r>
          </a:p>
          <a:p>
            <a:pPr algn="l"/>
            <a:r>
              <a:rPr lang="en-US" sz="1200" b="1" dirty="0" err="1">
                <a:latin typeface="Courier New" pitchFamily="49" charset="0"/>
                <a:cs typeface="Courier New" pitchFamily="49" charset="0"/>
              </a:rPr>
              <a:t>const</a:t>
            </a:r>
            <a:r>
              <a:rPr lang="en-US" sz="1200" b="1" dirty="0">
                <a:latin typeface="Courier New" pitchFamily="49" charset="0"/>
                <a:cs typeface="Courier New" pitchFamily="49" charset="0"/>
              </a:rPr>
              <a:t> </a:t>
            </a:r>
            <a:r>
              <a:rPr lang="en-US" sz="1200" b="1" dirty="0" err="1">
                <a:solidFill>
                  <a:srgbClr val="3B6705"/>
                </a:solidFill>
                <a:latin typeface="Courier New" pitchFamily="49" charset="0"/>
                <a:cs typeface="Courier New" pitchFamily="49" charset="0"/>
              </a:rPr>
              <a:t>int</a:t>
            </a:r>
            <a:r>
              <a:rPr lang="en-US" sz="1200" b="1" dirty="0">
                <a:solidFill>
                  <a:srgbClr val="3B6705"/>
                </a:solidFill>
                <a:latin typeface="Courier New" pitchFamily="49" charset="0"/>
                <a:cs typeface="Courier New" pitchFamily="49" charset="0"/>
              </a:rPr>
              <a:t> </a:t>
            </a:r>
            <a:r>
              <a:rPr lang="en-US" sz="1200" dirty="0">
                <a:latin typeface="Courier New" pitchFamily="49" charset="0"/>
                <a:cs typeface="Courier New" pitchFamily="49" charset="0"/>
              </a:rPr>
              <a:t>L[N] = { 400, 200, 100, 100 </a:t>
            </a:r>
            <a:r>
              <a:rPr lang="en-US" sz="1200" dirty="0" smtClean="0">
                <a:latin typeface="Courier New" pitchFamily="49" charset="0"/>
                <a:cs typeface="Courier New" pitchFamily="49" charset="0"/>
              </a:rPr>
              <a:t>};  </a:t>
            </a:r>
            <a:r>
              <a:rPr lang="en-US" sz="1050" dirty="0" smtClean="0">
                <a:latin typeface="Courier New" pitchFamily="49" charset="0"/>
                <a:cs typeface="Courier New" pitchFamily="49" charset="0"/>
              </a:rPr>
              <a:t>// Ready </a:t>
            </a:r>
            <a:r>
              <a:rPr lang="en-US" sz="1050" dirty="0">
                <a:latin typeface="Courier New" pitchFamily="49" charset="0"/>
                <a:cs typeface="Courier New" pitchFamily="49" charset="0"/>
              </a:rPr>
              <a:t>interval</a:t>
            </a:r>
            <a:endParaRPr lang="en-US" sz="1200" dirty="0">
              <a:latin typeface="Courier New" pitchFamily="49" charset="0"/>
              <a:cs typeface="Courier New" pitchFamily="49" charset="0"/>
            </a:endParaRPr>
          </a:p>
          <a:p>
            <a:pPr algn="l"/>
            <a:r>
              <a:rPr lang="en-US" sz="1200" b="1" dirty="0" err="1">
                <a:latin typeface="Courier New" pitchFamily="49" charset="0"/>
                <a:cs typeface="Courier New" pitchFamily="49" charset="0"/>
              </a:rPr>
              <a:t>const</a:t>
            </a:r>
            <a:r>
              <a:rPr lang="en-US" sz="1200" b="1" dirty="0">
                <a:latin typeface="Courier New" pitchFamily="49" charset="0"/>
                <a:cs typeface="Courier New" pitchFamily="49" charset="0"/>
              </a:rPr>
              <a:t> </a:t>
            </a:r>
            <a:r>
              <a:rPr lang="en-US" sz="1200" b="1" dirty="0" err="1">
                <a:solidFill>
                  <a:srgbClr val="3B6705"/>
                </a:solidFill>
                <a:latin typeface="Courier New" pitchFamily="49" charset="0"/>
                <a:cs typeface="Courier New" pitchFamily="49" charset="0"/>
              </a:rPr>
              <a:t>int</a:t>
            </a:r>
            <a:r>
              <a:rPr lang="en-US" sz="1200" b="1" dirty="0">
                <a:solidFill>
                  <a:srgbClr val="3B6705"/>
                </a:solidFill>
                <a:latin typeface="Courier New" pitchFamily="49" charset="0"/>
                <a:cs typeface="Courier New" pitchFamily="49" charset="0"/>
              </a:rPr>
              <a:t> </a:t>
            </a:r>
            <a:r>
              <a:rPr lang="en-US" sz="1200" dirty="0">
                <a:latin typeface="Courier New" pitchFamily="49" charset="0"/>
                <a:cs typeface="Courier New" pitchFamily="49" charset="0"/>
              </a:rPr>
              <a:t>D[N] = { 400, 200, 100, 100 </a:t>
            </a:r>
            <a:r>
              <a:rPr lang="en-US" sz="1200" dirty="0" smtClean="0">
                <a:latin typeface="Courier New" pitchFamily="49" charset="0"/>
                <a:cs typeface="Courier New" pitchFamily="49" charset="0"/>
              </a:rPr>
              <a:t>};  </a:t>
            </a:r>
            <a:r>
              <a:rPr lang="en-US" sz="1050" dirty="0" smtClean="0">
                <a:latin typeface="Courier New" pitchFamily="49" charset="0"/>
                <a:cs typeface="Courier New" pitchFamily="49" charset="0"/>
              </a:rPr>
              <a:t>// </a:t>
            </a:r>
            <a:r>
              <a:rPr lang="en-US" sz="1050" dirty="0">
                <a:latin typeface="Courier New" pitchFamily="49" charset="0"/>
                <a:cs typeface="Courier New" pitchFamily="49" charset="0"/>
              </a:rPr>
              <a:t>Deadlines</a:t>
            </a:r>
          </a:p>
          <a:p>
            <a:pPr algn="l"/>
            <a:r>
              <a:rPr lang="en-US" sz="1200" b="1" dirty="0" err="1">
                <a:latin typeface="Courier New" pitchFamily="49" charset="0"/>
                <a:cs typeface="Courier New" pitchFamily="49" charset="0"/>
              </a:rPr>
              <a:t>const</a:t>
            </a:r>
            <a:r>
              <a:rPr lang="en-US" sz="1200" b="1" dirty="0">
                <a:latin typeface="Courier New" pitchFamily="49" charset="0"/>
                <a:cs typeface="Courier New" pitchFamily="49" charset="0"/>
              </a:rPr>
              <a:t> </a:t>
            </a:r>
            <a:r>
              <a:rPr lang="en-US" sz="1200" b="1" dirty="0" err="1">
                <a:solidFill>
                  <a:srgbClr val="3B6705"/>
                </a:solidFill>
                <a:latin typeface="Courier New" pitchFamily="49" charset="0"/>
                <a:cs typeface="Courier New" pitchFamily="49" charset="0"/>
              </a:rPr>
              <a:t>int</a:t>
            </a:r>
            <a:r>
              <a:rPr lang="en-US" sz="1200" b="1" dirty="0">
                <a:solidFill>
                  <a:srgbClr val="3B6705"/>
                </a:solidFill>
                <a:latin typeface="Courier New" pitchFamily="49" charset="0"/>
                <a:cs typeface="Courier New" pitchFamily="49" charset="0"/>
              </a:rPr>
              <a:t> </a:t>
            </a:r>
            <a:r>
              <a:rPr lang="en-US" sz="1200" dirty="0">
                <a:latin typeface="Courier New" pitchFamily="49" charset="0"/>
                <a:cs typeface="Courier New" pitchFamily="49" charset="0"/>
              </a:rPr>
              <a:t>WC[N] = { 60,  40,  20,  </a:t>
            </a:r>
            <a:r>
              <a:rPr lang="en-US" sz="1600" b="1" dirty="0" smtClean="0">
                <a:solidFill>
                  <a:srgbClr val="FF0000"/>
                </a:solidFill>
                <a:latin typeface="Courier New" pitchFamily="49" charset="0"/>
                <a:cs typeface="Courier New" pitchFamily="49" charset="0"/>
              </a:rPr>
              <a:t>60</a:t>
            </a:r>
            <a:r>
              <a:rPr lang="en-US" sz="1600" dirty="0" smtClean="0">
                <a:solidFill>
                  <a:srgbClr val="FF0000"/>
                </a:solidFill>
                <a:latin typeface="Courier New" pitchFamily="49" charset="0"/>
                <a:cs typeface="Courier New" pitchFamily="49" charset="0"/>
              </a:rPr>
              <a:t> </a:t>
            </a:r>
            <a:r>
              <a:rPr lang="en-US" sz="1200" dirty="0">
                <a:latin typeface="Courier New" pitchFamily="49" charset="0"/>
                <a:cs typeface="Courier New" pitchFamily="49" charset="0"/>
              </a:rPr>
              <a:t>};  </a:t>
            </a:r>
            <a:r>
              <a:rPr lang="en-US" sz="1050" dirty="0" smtClean="0">
                <a:latin typeface="Courier New" pitchFamily="49" charset="0"/>
                <a:cs typeface="Courier New" pitchFamily="49" charset="0"/>
              </a:rPr>
              <a:t>// Worst Computation </a:t>
            </a:r>
            <a:r>
              <a:rPr lang="en-US" sz="1050" dirty="0">
                <a:latin typeface="Courier New" pitchFamily="49" charset="0"/>
                <a:cs typeface="Courier New" pitchFamily="49" charset="0"/>
              </a:rPr>
              <a:t>Times</a:t>
            </a:r>
          </a:p>
          <a:p>
            <a:pPr algn="l"/>
            <a:r>
              <a:rPr lang="en-US" sz="1200" b="1" dirty="0" err="1">
                <a:latin typeface="Courier New" pitchFamily="49" charset="0"/>
                <a:cs typeface="Courier New" pitchFamily="49" charset="0"/>
              </a:rPr>
              <a:t>const</a:t>
            </a:r>
            <a:r>
              <a:rPr lang="en-US" sz="1200" b="1" dirty="0">
                <a:latin typeface="Courier New" pitchFamily="49" charset="0"/>
                <a:cs typeface="Courier New" pitchFamily="49" charset="0"/>
              </a:rPr>
              <a:t> </a:t>
            </a:r>
            <a:r>
              <a:rPr lang="en-US" sz="1200" b="1" dirty="0" err="1">
                <a:solidFill>
                  <a:srgbClr val="3B6705"/>
                </a:solidFill>
                <a:latin typeface="Courier New" pitchFamily="49" charset="0"/>
                <a:cs typeface="Courier New" pitchFamily="49" charset="0"/>
              </a:rPr>
              <a:t>int</a:t>
            </a:r>
            <a:r>
              <a:rPr lang="en-US" sz="1200" b="1" dirty="0">
                <a:solidFill>
                  <a:srgbClr val="3B6705"/>
                </a:solidFill>
                <a:latin typeface="Courier New" pitchFamily="49" charset="0"/>
                <a:cs typeface="Courier New" pitchFamily="49" charset="0"/>
              </a:rPr>
              <a:t> </a:t>
            </a:r>
            <a:r>
              <a:rPr lang="en-US" sz="1200" dirty="0">
                <a:latin typeface="Courier New" pitchFamily="49" charset="0"/>
                <a:cs typeface="Courier New" pitchFamily="49" charset="0"/>
              </a:rPr>
              <a:t>BC[N] = { 20,  20,  10,   5 </a:t>
            </a:r>
            <a:r>
              <a:rPr lang="en-US" sz="1200" dirty="0" smtClean="0">
                <a:latin typeface="Courier New" pitchFamily="49" charset="0"/>
                <a:cs typeface="Courier New" pitchFamily="49" charset="0"/>
              </a:rPr>
              <a:t>};</a:t>
            </a: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a:t>
            </a:r>
            <a:r>
              <a:rPr lang="en-US" sz="1050" dirty="0" smtClean="0">
                <a:latin typeface="Courier New" pitchFamily="49" charset="0"/>
                <a:cs typeface="Courier New" pitchFamily="49" charset="0"/>
              </a:rPr>
              <a:t>// Best Computation </a:t>
            </a:r>
            <a:r>
              <a:rPr lang="en-US" sz="1050" dirty="0">
                <a:latin typeface="Courier New" pitchFamily="49" charset="0"/>
                <a:cs typeface="Courier New" pitchFamily="49" charset="0"/>
              </a:rPr>
              <a:t>Times</a:t>
            </a:r>
          </a:p>
          <a:p>
            <a:pPr algn="l"/>
            <a:r>
              <a:rPr lang="en-US" sz="1200" b="1" dirty="0" err="1">
                <a:latin typeface="Courier New" pitchFamily="49" charset="0"/>
                <a:cs typeface="Courier New" pitchFamily="49" charset="0"/>
              </a:rPr>
              <a:t>const</a:t>
            </a:r>
            <a:r>
              <a:rPr lang="en-US" sz="1200" b="1" dirty="0">
                <a:latin typeface="Courier New" pitchFamily="49" charset="0"/>
                <a:cs typeface="Courier New" pitchFamily="49" charset="0"/>
              </a:rPr>
              <a:t> </a:t>
            </a:r>
            <a:r>
              <a:rPr lang="en-US" sz="1200" b="1" dirty="0" err="1">
                <a:solidFill>
                  <a:srgbClr val="3B6705"/>
                </a:solidFill>
                <a:latin typeface="Courier New" pitchFamily="49" charset="0"/>
                <a:cs typeface="Courier New" pitchFamily="49" charset="0"/>
              </a:rPr>
              <a:t>int</a:t>
            </a:r>
            <a:r>
              <a:rPr lang="en-US" sz="1200" b="1" dirty="0">
                <a:solidFill>
                  <a:srgbClr val="3B6705"/>
                </a:solidFill>
                <a:latin typeface="Courier New" pitchFamily="49" charset="0"/>
                <a:cs typeface="Courier New" pitchFamily="49" charset="0"/>
              </a:rPr>
              <a:t> </a:t>
            </a:r>
            <a:r>
              <a:rPr lang="en-US" sz="1200" dirty="0">
                <a:latin typeface="Courier New" pitchFamily="49" charset="0"/>
                <a:cs typeface="Courier New" pitchFamily="49" charset="0"/>
              </a:rPr>
              <a:t>P[N] = {   1,   2,   3,   4 </a:t>
            </a:r>
            <a:r>
              <a:rPr lang="en-US" sz="1200" dirty="0" smtClean="0">
                <a:latin typeface="Courier New" pitchFamily="49" charset="0"/>
                <a:cs typeface="Courier New" pitchFamily="49" charset="0"/>
              </a:rPr>
              <a:t>};  </a:t>
            </a:r>
            <a:r>
              <a:rPr lang="en-US" sz="1050" dirty="0" smtClean="0">
                <a:latin typeface="Courier New" pitchFamily="49" charset="0"/>
                <a:cs typeface="Courier New" pitchFamily="49" charset="0"/>
              </a:rPr>
              <a:t>// </a:t>
            </a:r>
            <a:r>
              <a:rPr lang="en-US" sz="1050" dirty="0">
                <a:latin typeface="Courier New" pitchFamily="49" charset="0"/>
                <a:cs typeface="Courier New" pitchFamily="49" charset="0"/>
              </a:rPr>
              <a:t>Priorities</a:t>
            </a:r>
            <a:endParaRPr lang="en-US" sz="1050" dirty="0" smtClean="0">
              <a:latin typeface="Courier New" pitchFamily="49" charset="0"/>
              <a:cs typeface="Courier New" pitchFamily="49" charset="0"/>
            </a:endParaRPr>
          </a:p>
        </p:txBody>
      </p:sp>
      <p:sp>
        <p:nvSpPr>
          <p:cNvPr id="9" name="Rectangle 8"/>
          <p:cNvSpPr/>
          <p:nvPr/>
        </p:nvSpPr>
        <p:spPr>
          <a:xfrm>
            <a:off x="570867" y="1221247"/>
            <a:ext cx="6336825" cy="400110"/>
          </a:xfrm>
          <a:prstGeom prst="rect">
            <a:avLst/>
          </a:prstGeom>
          <a:solidFill>
            <a:srgbClr val="BEE395"/>
          </a:solidFill>
          <a:ln>
            <a:solidFill>
              <a:schemeClr val="tx1"/>
            </a:solidFill>
          </a:ln>
        </p:spPr>
        <p:txBody>
          <a:bodyPr wrap="square">
            <a:spAutoFit/>
          </a:bodyPr>
          <a:lstStyle/>
          <a:p>
            <a:pPr algn="l"/>
            <a:r>
              <a:rPr lang="en-US" sz="2000" dirty="0">
                <a:latin typeface="+mn-lt"/>
              </a:rPr>
              <a:t>A[] </a:t>
            </a:r>
            <a:r>
              <a:rPr lang="en-US" sz="2000" dirty="0" smtClean="0">
                <a:latin typeface="+mn-lt"/>
              </a:rPr>
              <a:t>(not </a:t>
            </a:r>
            <a:r>
              <a:rPr lang="en-US" sz="2000" dirty="0" err="1" smtClean="0">
                <a:latin typeface="+mn-lt"/>
              </a:rPr>
              <a:t>Task</a:t>
            </a:r>
            <a:r>
              <a:rPr lang="en-US" sz="2000" b="1" dirty="0" err="1" smtClean="0">
                <a:solidFill>
                  <a:srgbClr val="FF0000"/>
                </a:solidFill>
                <a:latin typeface="+mn-lt"/>
              </a:rPr>
              <a:t>i</a:t>
            </a:r>
            <a:r>
              <a:rPr lang="en-US" sz="2000" dirty="0" err="1" smtClean="0">
                <a:solidFill>
                  <a:srgbClr val="FF0000"/>
                </a:solidFill>
                <a:latin typeface="+mn-lt"/>
              </a:rPr>
              <a:t>.</a:t>
            </a:r>
            <a:r>
              <a:rPr lang="en-US" sz="2000" dirty="0" err="1" smtClean="0">
                <a:latin typeface="+mn-lt"/>
              </a:rPr>
              <a:t>Error</a:t>
            </a:r>
            <a:r>
              <a:rPr lang="en-US" sz="2000" dirty="0" smtClean="0">
                <a:latin typeface="+mn-lt"/>
              </a:rPr>
              <a:t>)   </a:t>
            </a:r>
            <a:r>
              <a:rPr lang="en-US" sz="2000" b="1" dirty="0" smtClean="0">
                <a:solidFill>
                  <a:srgbClr val="FF0000"/>
                </a:solidFill>
                <a:latin typeface="+mn-lt"/>
              </a:rPr>
              <a:t> i</a:t>
            </a:r>
            <a:r>
              <a:rPr lang="en-US" sz="2000" dirty="0" smtClean="0">
                <a:latin typeface="+mn-lt"/>
              </a:rPr>
              <a:t> : 0,1,2,3 </a:t>
            </a:r>
            <a:endParaRPr lang="en-US" sz="2000" dirty="0">
              <a:latin typeface="+mn-lt"/>
            </a:endParaRPr>
          </a:p>
        </p:txBody>
      </p:sp>
      <p:sp>
        <p:nvSpPr>
          <p:cNvPr id="11" name="TextBox 10"/>
          <p:cNvSpPr txBox="1"/>
          <p:nvPr/>
        </p:nvSpPr>
        <p:spPr>
          <a:xfrm>
            <a:off x="4904875" y="1164233"/>
            <a:ext cx="574195" cy="646331"/>
          </a:xfrm>
          <a:prstGeom prst="rect">
            <a:avLst/>
          </a:prstGeom>
          <a:noFill/>
        </p:spPr>
        <p:txBody>
          <a:bodyPr wrap="none" rtlCol="0">
            <a:spAutoFit/>
          </a:bodyPr>
          <a:lstStyle/>
          <a:p>
            <a:r>
              <a:rPr lang="da-DK" sz="3600" b="1" dirty="0" smtClean="0">
                <a:solidFill>
                  <a:srgbClr val="FFC000"/>
                </a:solidFill>
                <a:latin typeface="+mn-lt"/>
                <a:sym typeface="Wingdings" pitchFamily="2" charset="2"/>
              </a:rPr>
              <a:t></a:t>
            </a:r>
          </a:p>
        </p:txBody>
      </p:sp>
      <p:sp>
        <p:nvSpPr>
          <p:cNvPr id="14" name="Rectangle 13"/>
          <p:cNvSpPr/>
          <p:nvPr/>
        </p:nvSpPr>
        <p:spPr>
          <a:xfrm>
            <a:off x="586937" y="2046420"/>
            <a:ext cx="5376700" cy="1015663"/>
          </a:xfrm>
          <a:prstGeom prst="rect">
            <a:avLst/>
          </a:prstGeom>
          <a:solidFill>
            <a:srgbClr val="CCECFF"/>
          </a:solidFill>
          <a:ln>
            <a:solidFill>
              <a:schemeClr val="tx1"/>
            </a:solidFill>
          </a:ln>
        </p:spPr>
        <p:txBody>
          <a:bodyPr wrap="square">
            <a:spAutoFit/>
          </a:bodyPr>
          <a:lstStyle/>
          <a:p>
            <a:pPr algn="l"/>
            <a:r>
              <a:rPr lang="en-US" sz="2000" dirty="0" err="1">
                <a:latin typeface="+mn-lt"/>
              </a:rPr>
              <a:t>Pr</a:t>
            </a:r>
            <a:r>
              <a:rPr lang="en-US" sz="2000" dirty="0">
                <a:latin typeface="+mn-lt"/>
              </a:rPr>
              <a:t>[&lt;=4000] </a:t>
            </a:r>
            <a:r>
              <a:rPr lang="en-US" sz="2000" dirty="0" smtClean="0">
                <a:latin typeface="+mn-lt"/>
              </a:rPr>
              <a:t/>
            </a:r>
            <a:br>
              <a:rPr lang="en-US" sz="2000" dirty="0" smtClean="0">
                <a:latin typeface="+mn-lt"/>
              </a:rPr>
            </a:br>
            <a:r>
              <a:rPr lang="en-US" sz="2000" dirty="0" smtClean="0">
                <a:latin typeface="+mn-lt"/>
              </a:rPr>
              <a:t>  ( </a:t>
            </a:r>
            <a:r>
              <a:rPr lang="en-US" sz="2000" dirty="0">
                <a:latin typeface="+mn-lt"/>
              </a:rPr>
              <a:t>&lt;&gt; Task0.Error or Task1.Error </a:t>
            </a:r>
            <a:r>
              <a:rPr lang="en-US" sz="2000" dirty="0" smtClean="0">
                <a:latin typeface="+mn-lt"/>
              </a:rPr>
              <a:t/>
            </a:r>
            <a:br>
              <a:rPr lang="en-US" sz="2000" dirty="0" smtClean="0">
                <a:latin typeface="+mn-lt"/>
              </a:rPr>
            </a:br>
            <a:r>
              <a:rPr lang="en-US" sz="2000" dirty="0" smtClean="0">
                <a:latin typeface="+mn-lt"/>
              </a:rPr>
              <a:t>                or </a:t>
            </a:r>
            <a:r>
              <a:rPr lang="en-US" sz="2000" dirty="0">
                <a:latin typeface="+mn-lt"/>
              </a:rPr>
              <a:t>Task2.Error or Task3.Error)</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8047" y="2294512"/>
            <a:ext cx="3381375"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540087" y="3889860"/>
            <a:ext cx="8474750" cy="1938992"/>
          </a:xfrm>
          <a:prstGeom prst="rect">
            <a:avLst/>
          </a:prstGeom>
          <a:solidFill>
            <a:srgbClr val="CCECFF"/>
          </a:solidFill>
          <a:ln>
            <a:solidFill>
              <a:schemeClr val="tx1"/>
            </a:solidFill>
          </a:ln>
        </p:spPr>
        <p:txBody>
          <a:bodyPr wrap="square">
            <a:spAutoFit/>
          </a:bodyPr>
          <a:lstStyle/>
          <a:p>
            <a:pPr algn="l"/>
            <a:r>
              <a:rPr lang="en-US" sz="2000" dirty="0">
                <a:latin typeface="+mn-lt"/>
              </a:rPr>
              <a:t>simulate  </a:t>
            </a:r>
            <a:r>
              <a:rPr lang="en-US" sz="2000" dirty="0" smtClean="0">
                <a:solidFill>
                  <a:srgbClr val="FF0000"/>
                </a:solidFill>
                <a:latin typeface="+mn-lt"/>
              </a:rPr>
              <a:t>10000</a:t>
            </a:r>
            <a:r>
              <a:rPr lang="en-US" sz="2000" dirty="0" smtClean="0">
                <a:latin typeface="+mn-lt"/>
              </a:rPr>
              <a:t> </a:t>
            </a:r>
            <a:r>
              <a:rPr lang="en-US" sz="2000" dirty="0">
                <a:latin typeface="+mn-lt"/>
              </a:rPr>
              <a:t>[&lt;=400] </a:t>
            </a:r>
            <a:endParaRPr lang="en-US" sz="2000" dirty="0" smtClean="0">
              <a:latin typeface="+mn-lt"/>
            </a:endParaRPr>
          </a:p>
          <a:p>
            <a:pPr algn="l"/>
            <a:r>
              <a:rPr lang="en-US" sz="2000" dirty="0">
                <a:latin typeface="+mn-lt"/>
              </a:rPr>
              <a:t> </a:t>
            </a:r>
            <a:r>
              <a:rPr lang="en-US" sz="2000" dirty="0" smtClean="0">
                <a:latin typeface="+mn-lt"/>
              </a:rPr>
              <a:t>{ </a:t>
            </a:r>
            <a:r>
              <a:rPr lang="en-US" sz="2000" dirty="0">
                <a:latin typeface="+mn-lt"/>
              </a:rPr>
              <a:t>Task0.Ready + 2*Task0.Running </a:t>
            </a:r>
            <a:r>
              <a:rPr lang="en-US" sz="2000" dirty="0" smtClean="0">
                <a:latin typeface="+mn-lt"/>
              </a:rPr>
              <a:t>+3*Task0.Blocked</a:t>
            </a:r>
            <a:r>
              <a:rPr lang="en-US" sz="2000" dirty="0">
                <a:latin typeface="+mn-lt"/>
              </a:rPr>
              <a:t>, </a:t>
            </a:r>
            <a:r>
              <a:rPr lang="en-US" sz="2000" dirty="0" smtClean="0">
                <a:latin typeface="+mn-lt"/>
              </a:rPr>
              <a:t>   </a:t>
            </a:r>
          </a:p>
          <a:p>
            <a:pPr algn="l"/>
            <a:r>
              <a:rPr lang="en-US" sz="2000" dirty="0">
                <a:latin typeface="+mn-lt"/>
              </a:rPr>
              <a:t> </a:t>
            </a:r>
            <a:r>
              <a:rPr lang="en-US" sz="2000" dirty="0" smtClean="0">
                <a:latin typeface="+mn-lt"/>
              </a:rPr>
              <a:t>  Task1.Ready </a:t>
            </a:r>
            <a:r>
              <a:rPr lang="en-US" sz="2000" dirty="0">
                <a:latin typeface="+mn-lt"/>
              </a:rPr>
              <a:t>+ 2*Task1.Running </a:t>
            </a:r>
            <a:r>
              <a:rPr lang="en-US" sz="2000" dirty="0" smtClean="0">
                <a:latin typeface="+mn-lt"/>
              </a:rPr>
              <a:t>+3*Task1.Blocked  + 4</a:t>
            </a:r>
            <a:r>
              <a:rPr lang="en-US" sz="2000" dirty="0">
                <a:latin typeface="+mn-lt"/>
              </a:rPr>
              <a:t>,  </a:t>
            </a:r>
          </a:p>
          <a:p>
            <a:pPr algn="l"/>
            <a:r>
              <a:rPr lang="en-US" sz="2000" dirty="0" smtClean="0">
                <a:latin typeface="+mn-lt"/>
              </a:rPr>
              <a:t>   Task2.Ready </a:t>
            </a:r>
            <a:r>
              <a:rPr lang="en-US" sz="2000" dirty="0">
                <a:latin typeface="+mn-lt"/>
              </a:rPr>
              <a:t>+ 2*Task2.Running + 3*Task2.Blocked + 8,  </a:t>
            </a:r>
          </a:p>
          <a:p>
            <a:pPr algn="l"/>
            <a:r>
              <a:rPr lang="en-US" sz="2000" dirty="0" smtClean="0">
                <a:latin typeface="+mn-lt"/>
              </a:rPr>
              <a:t>   Task3.Ready </a:t>
            </a:r>
            <a:r>
              <a:rPr lang="en-US" sz="2000" dirty="0">
                <a:latin typeface="+mn-lt"/>
              </a:rPr>
              <a:t>+ 2*Task3.Running + 3*Task3.Blocked </a:t>
            </a:r>
            <a:r>
              <a:rPr lang="en-US" sz="2000" dirty="0" smtClean="0">
                <a:latin typeface="+mn-lt"/>
              </a:rPr>
              <a:t>+12 }</a:t>
            </a:r>
          </a:p>
          <a:p>
            <a:pPr algn="l"/>
            <a:r>
              <a:rPr lang="en-US" sz="2000" dirty="0">
                <a:solidFill>
                  <a:srgbClr val="FF0000"/>
                </a:solidFill>
                <a:latin typeface="+mn-lt"/>
              </a:rPr>
              <a:t> </a:t>
            </a:r>
            <a:r>
              <a:rPr lang="en-US" sz="2000" dirty="0" smtClean="0">
                <a:solidFill>
                  <a:srgbClr val="FF0000"/>
                </a:solidFill>
                <a:latin typeface="+mn-lt"/>
              </a:rPr>
              <a:t>  : </a:t>
            </a:r>
            <a:r>
              <a:rPr lang="en-US" sz="2000" dirty="0">
                <a:solidFill>
                  <a:srgbClr val="FF0000"/>
                </a:solidFill>
                <a:latin typeface="+mn-lt"/>
              </a:rPr>
              <a:t>1 </a:t>
            </a:r>
            <a:r>
              <a:rPr lang="en-US" sz="2000" dirty="0" smtClean="0">
                <a:solidFill>
                  <a:srgbClr val="FF0000"/>
                </a:solidFill>
                <a:latin typeface="+mn-lt"/>
              </a:rPr>
              <a:t>: (</a:t>
            </a:r>
            <a:r>
              <a:rPr lang="en-US" sz="2000" dirty="0">
                <a:solidFill>
                  <a:srgbClr val="FF0000"/>
                </a:solidFill>
                <a:latin typeface="+mn-lt"/>
              </a:rPr>
              <a:t>Task0.Error or Task1.Error or Task2.Error or Task3.Error)</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0812" y="4882155"/>
            <a:ext cx="4752975"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5414590" y="1175497"/>
            <a:ext cx="574195" cy="646331"/>
          </a:xfrm>
          <a:prstGeom prst="rect">
            <a:avLst/>
          </a:prstGeom>
          <a:noFill/>
        </p:spPr>
        <p:txBody>
          <a:bodyPr wrap="none" rtlCol="0">
            <a:spAutoFit/>
          </a:bodyPr>
          <a:lstStyle/>
          <a:p>
            <a:r>
              <a:rPr lang="da-DK" sz="3600" b="1" dirty="0" smtClean="0">
                <a:solidFill>
                  <a:srgbClr val="FFC000"/>
                </a:solidFill>
                <a:latin typeface="+mn-lt"/>
                <a:sym typeface="Wingdings" pitchFamily="2" charset="2"/>
              </a:rPr>
              <a:t></a:t>
            </a:r>
          </a:p>
        </p:txBody>
      </p:sp>
      <p:sp>
        <p:nvSpPr>
          <p:cNvPr id="20" name="TextBox 19"/>
          <p:cNvSpPr txBox="1"/>
          <p:nvPr/>
        </p:nvSpPr>
        <p:spPr>
          <a:xfrm>
            <a:off x="5937432" y="1169659"/>
            <a:ext cx="574196" cy="646331"/>
          </a:xfrm>
          <a:prstGeom prst="rect">
            <a:avLst/>
          </a:prstGeom>
          <a:noFill/>
        </p:spPr>
        <p:txBody>
          <a:bodyPr wrap="none" rtlCol="0">
            <a:spAutoFit/>
          </a:bodyPr>
          <a:lstStyle/>
          <a:p>
            <a:r>
              <a:rPr lang="da-DK" sz="3600" b="1" dirty="0" smtClean="0">
                <a:solidFill>
                  <a:srgbClr val="009900"/>
                </a:solidFill>
                <a:latin typeface="+mn-lt"/>
                <a:sym typeface="Wingdings" pitchFamily="2" charset="2"/>
              </a:rPr>
              <a:t></a:t>
            </a:r>
            <a:endParaRPr lang="en-US" sz="3600" b="1" dirty="0" smtClean="0">
              <a:solidFill>
                <a:srgbClr val="009900"/>
              </a:solidFill>
              <a:latin typeface="+mn-lt"/>
            </a:endParaRPr>
          </a:p>
        </p:txBody>
      </p:sp>
      <p:sp>
        <p:nvSpPr>
          <p:cNvPr id="21" name="TextBox 20"/>
          <p:cNvSpPr txBox="1"/>
          <p:nvPr/>
        </p:nvSpPr>
        <p:spPr>
          <a:xfrm>
            <a:off x="6446675" y="1163105"/>
            <a:ext cx="574196" cy="646331"/>
          </a:xfrm>
          <a:prstGeom prst="rect">
            <a:avLst/>
          </a:prstGeom>
          <a:noFill/>
        </p:spPr>
        <p:txBody>
          <a:bodyPr wrap="none" rtlCol="0">
            <a:spAutoFit/>
          </a:bodyPr>
          <a:lstStyle/>
          <a:p>
            <a:r>
              <a:rPr lang="da-DK" sz="3600" b="1" dirty="0" smtClean="0">
                <a:solidFill>
                  <a:srgbClr val="009900"/>
                </a:solidFill>
                <a:latin typeface="+mn-lt"/>
                <a:sym typeface="Wingdings" pitchFamily="2" charset="2"/>
              </a:rPr>
              <a:t></a:t>
            </a:r>
            <a:endParaRPr lang="en-US" sz="3600" b="1" dirty="0" smtClean="0">
              <a:solidFill>
                <a:srgbClr val="009900"/>
              </a:solidFill>
              <a:latin typeface="+mn-lt"/>
            </a:endParaRPr>
          </a:p>
        </p:txBody>
      </p:sp>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115" y="1163105"/>
            <a:ext cx="7848600" cy="25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5-Point Star 4"/>
          <p:cNvSpPr/>
          <p:nvPr/>
        </p:nvSpPr>
        <p:spPr bwMode="auto">
          <a:xfrm>
            <a:off x="5306248" y="3326065"/>
            <a:ext cx="345645" cy="342140"/>
          </a:xfrm>
          <a:prstGeom prst="star5">
            <a:avLst/>
          </a:prstGeom>
          <a:solidFill>
            <a:srgbClr val="FF0000"/>
          </a:solidFill>
          <a:ln w="28575" cap="flat" cmpd="sng" algn="ctr">
            <a:solidFill>
              <a:schemeClr val="bg2"/>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l"/>
            <a:endParaRPr lang="en-US" dirty="0" smtClean="0">
              <a:latin typeface="Tahoma" charset="0"/>
              <a:ea typeface="ＭＳ Ｐゴシック" charset="0"/>
            </a:endParaRPr>
          </a:p>
        </p:txBody>
      </p:sp>
    </p:spTree>
    <p:extLst>
      <p:ext uri="{BB962C8B-B14F-4D97-AF65-F5344CB8AC3E}">
        <p14:creationId xmlns:p14="http://schemas.microsoft.com/office/powerpoint/2010/main" val="128451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09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10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4" grpId="0" animBg="1"/>
      <p:bldP spid="15" grpId="0" animBg="1"/>
      <p:bldP spid="19" grpId="0"/>
      <p:bldP spid="20" grpId="0"/>
      <p:bldP spid="21" grpId="0"/>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solidFill>
                  <a:srgbClr val="CC00CC"/>
                </a:solidFill>
              </a:rPr>
              <a:t>Performance</a:t>
            </a:r>
            <a:r>
              <a:rPr lang="da-DK" dirty="0" smtClean="0"/>
              <a:t> Analysis</a:t>
            </a:r>
            <a:endParaRPr lang="en-US" dirty="0"/>
          </a:p>
        </p:txBody>
      </p:sp>
      <p:sp>
        <p:nvSpPr>
          <p:cNvPr id="3" name="Footer Placeholder 2"/>
          <p:cNvSpPr>
            <a:spLocks noGrp="1"/>
          </p:cNvSpPr>
          <p:nvPr>
            <p:ph type="ftr" sz="quarter" idx="10"/>
          </p:nvPr>
        </p:nvSpPr>
        <p:spPr>
          <a:xfrm>
            <a:off x="202783" y="6385511"/>
            <a:ext cx="4254002" cy="312737"/>
          </a:xfrm>
        </p:spPr>
        <p:txBody>
          <a:bodyPr/>
          <a:lstStyle/>
          <a:p>
            <a:r>
              <a:rPr lang="en-US" smtClean="0"/>
              <a:t>AVACS Autumn School 2015</a:t>
            </a:r>
            <a:endParaRPr lang="en-GB" dirty="0"/>
          </a:p>
        </p:txBody>
      </p:sp>
      <p:sp>
        <p:nvSpPr>
          <p:cNvPr id="4" name="Slide Number Placeholder 3"/>
          <p:cNvSpPr>
            <a:spLocks noGrp="1"/>
          </p:cNvSpPr>
          <p:nvPr>
            <p:ph type="sldNum" sz="quarter" idx="11"/>
          </p:nvPr>
        </p:nvSpPr>
        <p:spPr/>
        <p:txBody>
          <a:bodyPr/>
          <a:lstStyle/>
          <a:p>
            <a:r>
              <a:rPr lang="en-GB" smtClean="0"/>
              <a:t>Kim Larsen [</a:t>
            </a:r>
            <a:fld id="{3C55F532-70EC-4BB0-8F7B-D5093D26A9F4}" type="slidenum">
              <a:rPr lang="en-GB" smtClean="0"/>
              <a:pPr/>
              <a:t>45</a:t>
            </a:fld>
            <a:r>
              <a:rPr lang="en-GB" smtClean="0"/>
              <a:t>]</a:t>
            </a:r>
            <a:endParaRPr lang="en-GB" dirty="0"/>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0233" t="14945" r="1109" b="6828"/>
          <a:stretch/>
        </p:blipFill>
        <p:spPr bwMode="auto">
          <a:xfrm>
            <a:off x="266954" y="1163105"/>
            <a:ext cx="3963086" cy="5012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bwMode="auto">
          <a:xfrm>
            <a:off x="1798675" y="1360455"/>
            <a:ext cx="883315" cy="384050"/>
          </a:xfrm>
          <a:prstGeom prst="ellipse">
            <a:avLst/>
          </a:prstGeom>
          <a:noFill/>
          <a:ln w="28575"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l"/>
            <a:endParaRPr lang="en-US" dirty="0" smtClean="0">
              <a:latin typeface="Tahoma" charset="0"/>
              <a:ea typeface="ＭＳ Ｐゴシック" charset="0"/>
            </a:endParaRPr>
          </a:p>
        </p:txBody>
      </p:sp>
      <p:sp>
        <p:nvSpPr>
          <p:cNvPr id="9" name="Oval 8"/>
          <p:cNvSpPr/>
          <p:nvPr/>
        </p:nvSpPr>
        <p:spPr bwMode="auto">
          <a:xfrm>
            <a:off x="539475" y="3160165"/>
            <a:ext cx="883315" cy="384050"/>
          </a:xfrm>
          <a:prstGeom prst="ellipse">
            <a:avLst/>
          </a:prstGeom>
          <a:noFill/>
          <a:ln w="28575"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l"/>
            <a:endParaRPr lang="en-US" dirty="0" smtClean="0">
              <a:latin typeface="Tahoma" charset="0"/>
              <a:ea typeface="ＭＳ Ｐゴシック" charset="0"/>
            </a:endParaRPr>
          </a:p>
        </p:txBody>
      </p:sp>
      <p:sp>
        <p:nvSpPr>
          <p:cNvPr id="19" name="Rectangle 18"/>
          <p:cNvSpPr/>
          <p:nvPr/>
        </p:nvSpPr>
        <p:spPr>
          <a:xfrm>
            <a:off x="4266405" y="1760565"/>
            <a:ext cx="3029185" cy="400110"/>
          </a:xfrm>
          <a:prstGeom prst="rect">
            <a:avLst/>
          </a:prstGeom>
          <a:solidFill>
            <a:srgbClr val="BEE395"/>
          </a:solidFill>
          <a:ln>
            <a:solidFill>
              <a:schemeClr val="tx1"/>
            </a:solidFill>
          </a:ln>
        </p:spPr>
        <p:txBody>
          <a:bodyPr wrap="square">
            <a:spAutoFit/>
          </a:bodyPr>
          <a:lstStyle/>
          <a:p>
            <a:pPr algn="l"/>
            <a:r>
              <a:rPr lang="en-US" sz="2000" dirty="0">
                <a:latin typeface="+mn-lt"/>
              </a:rPr>
              <a:t>sup : Task2.r, Task3.r</a:t>
            </a:r>
          </a:p>
        </p:txBody>
      </p:sp>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6547" y="2369590"/>
            <a:ext cx="2667000"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262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solidFill>
                  <a:srgbClr val="CC00CC"/>
                </a:solidFill>
              </a:rPr>
              <a:t>Performance</a:t>
            </a:r>
            <a:r>
              <a:rPr lang="da-DK" dirty="0" smtClean="0"/>
              <a:t> Analysis</a:t>
            </a:r>
            <a:endParaRPr lang="en-US" dirty="0"/>
          </a:p>
        </p:txBody>
      </p:sp>
      <p:sp>
        <p:nvSpPr>
          <p:cNvPr id="3" name="Footer Placeholder 2"/>
          <p:cNvSpPr>
            <a:spLocks noGrp="1"/>
          </p:cNvSpPr>
          <p:nvPr>
            <p:ph type="ftr" sz="quarter" idx="10"/>
          </p:nvPr>
        </p:nvSpPr>
        <p:spPr>
          <a:xfrm>
            <a:off x="202783" y="6385511"/>
            <a:ext cx="4254002" cy="312737"/>
          </a:xfrm>
        </p:spPr>
        <p:txBody>
          <a:bodyPr/>
          <a:lstStyle/>
          <a:p>
            <a:r>
              <a:rPr lang="en-US" smtClean="0"/>
              <a:t>AVACS Autumn School 2015</a:t>
            </a:r>
            <a:endParaRPr lang="en-GB" dirty="0"/>
          </a:p>
        </p:txBody>
      </p:sp>
      <p:sp>
        <p:nvSpPr>
          <p:cNvPr id="4" name="Slide Number Placeholder 3"/>
          <p:cNvSpPr>
            <a:spLocks noGrp="1"/>
          </p:cNvSpPr>
          <p:nvPr>
            <p:ph type="sldNum" sz="quarter" idx="11"/>
          </p:nvPr>
        </p:nvSpPr>
        <p:spPr/>
        <p:txBody>
          <a:bodyPr/>
          <a:lstStyle/>
          <a:p>
            <a:r>
              <a:rPr lang="en-GB" smtClean="0"/>
              <a:t>Kim Larsen [</a:t>
            </a:r>
            <a:fld id="{3C55F532-70EC-4BB0-8F7B-D5093D26A9F4}" type="slidenum">
              <a:rPr lang="en-GB" smtClean="0"/>
              <a:pPr/>
              <a:t>46</a:t>
            </a:fld>
            <a:r>
              <a:rPr lang="en-GB" smtClean="0"/>
              <a:t>]</a:t>
            </a:r>
            <a:endParaRPr lang="en-GB" dirty="0"/>
          </a:p>
        </p:txBody>
      </p:sp>
      <p:sp>
        <p:nvSpPr>
          <p:cNvPr id="6" name="Rectangle 5"/>
          <p:cNvSpPr/>
          <p:nvPr/>
        </p:nvSpPr>
        <p:spPr>
          <a:xfrm>
            <a:off x="4307399" y="1355130"/>
            <a:ext cx="4247800" cy="1323439"/>
          </a:xfrm>
          <a:prstGeom prst="rect">
            <a:avLst/>
          </a:prstGeom>
          <a:solidFill>
            <a:srgbClr val="CCECFF"/>
          </a:solidFill>
          <a:ln>
            <a:solidFill>
              <a:schemeClr val="tx1"/>
            </a:solidFill>
          </a:ln>
        </p:spPr>
        <p:txBody>
          <a:bodyPr wrap="square">
            <a:spAutoFit/>
          </a:bodyPr>
          <a:lstStyle/>
          <a:p>
            <a:pPr algn="l"/>
            <a:r>
              <a:rPr lang="pt-BR" sz="2000" dirty="0">
                <a:latin typeface="+mn-lt"/>
              </a:rPr>
              <a:t>E[&lt;=800; 5000] (</a:t>
            </a:r>
            <a:r>
              <a:rPr lang="pt-BR" sz="2000" dirty="0" err="1">
                <a:latin typeface="+mn-lt"/>
              </a:rPr>
              <a:t>max</a:t>
            </a:r>
            <a:r>
              <a:rPr lang="pt-BR" sz="2000" dirty="0">
                <a:latin typeface="+mn-lt"/>
              </a:rPr>
              <a:t>: Task0.r</a:t>
            </a:r>
            <a:r>
              <a:rPr lang="pt-BR" sz="2000" dirty="0" smtClean="0">
                <a:latin typeface="+mn-lt"/>
              </a:rPr>
              <a:t>)</a:t>
            </a:r>
          </a:p>
          <a:p>
            <a:pPr algn="l"/>
            <a:r>
              <a:rPr lang="pt-BR" sz="2000" dirty="0">
                <a:latin typeface="+mn-lt"/>
              </a:rPr>
              <a:t>E[&lt;=800; 5000] (</a:t>
            </a:r>
            <a:r>
              <a:rPr lang="pt-BR" sz="2000" dirty="0" err="1">
                <a:latin typeface="+mn-lt"/>
              </a:rPr>
              <a:t>max</a:t>
            </a:r>
            <a:r>
              <a:rPr lang="pt-BR" sz="2000" dirty="0">
                <a:latin typeface="+mn-lt"/>
              </a:rPr>
              <a:t>: Task0.r</a:t>
            </a:r>
            <a:r>
              <a:rPr lang="pt-BR" sz="2000" dirty="0" smtClean="0">
                <a:latin typeface="+mn-lt"/>
              </a:rPr>
              <a:t>)</a:t>
            </a:r>
          </a:p>
          <a:p>
            <a:pPr algn="l"/>
            <a:r>
              <a:rPr lang="pt-BR" sz="2000" dirty="0">
                <a:latin typeface="+mn-lt"/>
              </a:rPr>
              <a:t>E[&lt;=800; 5000] (</a:t>
            </a:r>
            <a:r>
              <a:rPr lang="pt-BR" sz="2000" dirty="0" err="1">
                <a:latin typeface="+mn-lt"/>
              </a:rPr>
              <a:t>max</a:t>
            </a:r>
            <a:r>
              <a:rPr lang="pt-BR" sz="2000" dirty="0">
                <a:latin typeface="+mn-lt"/>
              </a:rPr>
              <a:t>: Task0.r</a:t>
            </a:r>
            <a:r>
              <a:rPr lang="pt-BR" sz="2000" dirty="0" smtClean="0">
                <a:latin typeface="+mn-lt"/>
              </a:rPr>
              <a:t>)</a:t>
            </a:r>
          </a:p>
          <a:p>
            <a:pPr algn="l"/>
            <a:r>
              <a:rPr lang="pt-BR" sz="2000" dirty="0">
                <a:latin typeface="+mn-lt"/>
              </a:rPr>
              <a:t>E[&lt;=800; 5000] (</a:t>
            </a:r>
            <a:r>
              <a:rPr lang="pt-BR" sz="2000" dirty="0" err="1">
                <a:latin typeface="+mn-lt"/>
              </a:rPr>
              <a:t>max</a:t>
            </a:r>
            <a:r>
              <a:rPr lang="pt-BR" sz="2000" dirty="0">
                <a:latin typeface="+mn-lt"/>
              </a:rPr>
              <a:t>: Task0.r)</a:t>
            </a:r>
            <a:endParaRPr lang="en-US" sz="2000" dirty="0">
              <a:latin typeface="+mn-lt"/>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0233" t="14945" r="1109" b="6828"/>
          <a:stretch/>
        </p:blipFill>
        <p:spPr bwMode="auto">
          <a:xfrm>
            <a:off x="266954" y="1163105"/>
            <a:ext cx="3963086" cy="5012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bwMode="auto">
          <a:xfrm>
            <a:off x="1798675" y="1360455"/>
            <a:ext cx="883315" cy="384050"/>
          </a:xfrm>
          <a:prstGeom prst="ellipse">
            <a:avLst/>
          </a:prstGeom>
          <a:noFill/>
          <a:ln w="28575"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l"/>
            <a:endParaRPr lang="en-US" dirty="0" smtClean="0">
              <a:latin typeface="Tahoma" charset="0"/>
              <a:ea typeface="ＭＳ Ｐゴシック" charset="0"/>
            </a:endParaRPr>
          </a:p>
        </p:txBody>
      </p:sp>
      <p:sp>
        <p:nvSpPr>
          <p:cNvPr id="9" name="Oval 8"/>
          <p:cNvSpPr/>
          <p:nvPr/>
        </p:nvSpPr>
        <p:spPr bwMode="auto">
          <a:xfrm>
            <a:off x="539475" y="3160165"/>
            <a:ext cx="883315" cy="384050"/>
          </a:xfrm>
          <a:prstGeom prst="ellipse">
            <a:avLst/>
          </a:prstGeom>
          <a:noFill/>
          <a:ln w="28575"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l"/>
            <a:endParaRPr lang="en-US" dirty="0" smtClean="0">
              <a:latin typeface="Tahoma" charset="0"/>
              <a:ea typeface="ＭＳ Ｐゴシック"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991" y="1133681"/>
            <a:ext cx="3610769" cy="2407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751" y="3669205"/>
            <a:ext cx="3610769" cy="2407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6837" y="3768127"/>
            <a:ext cx="3610769" cy="2407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11" y="1137036"/>
            <a:ext cx="3610769" cy="2407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2459375" y="1744505"/>
            <a:ext cx="978153" cy="369332"/>
          </a:xfrm>
          <a:prstGeom prst="rect">
            <a:avLst/>
          </a:prstGeom>
          <a:noFill/>
        </p:spPr>
        <p:txBody>
          <a:bodyPr wrap="none" rtlCol="0">
            <a:spAutoFit/>
          </a:bodyPr>
          <a:lstStyle/>
          <a:p>
            <a:r>
              <a:rPr lang="da-DK" dirty="0" smtClean="0">
                <a:latin typeface="+mn-lt"/>
              </a:rPr>
              <a:t>D=400</a:t>
            </a:r>
            <a:endParaRPr lang="en-US" dirty="0" smtClean="0">
              <a:latin typeface="+mn-lt"/>
            </a:endParaRPr>
          </a:p>
        </p:txBody>
      </p:sp>
      <p:sp>
        <p:nvSpPr>
          <p:cNvPr id="15" name="TextBox 14"/>
          <p:cNvSpPr txBox="1"/>
          <p:nvPr/>
        </p:nvSpPr>
        <p:spPr>
          <a:xfrm>
            <a:off x="2611774" y="4273910"/>
            <a:ext cx="978153" cy="369332"/>
          </a:xfrm>
          <a:prstGeom prst="rect">
            <a:avLst/>
          </a:prstGeom>
          <a:noFill/>
        </p:spPr>
        <p:txBody>
          <a:bodyPr wrap="none" rtlCol="0">
            <a:spAutoFit/>
          </a:bodyPr>
          <a:lstStyle/>
          <a:p>
            <a:r>
              <a:rPr lang="da-DK" dirty="0" smtClean="0">
                <a:latin typeface="+mn-lt"/>
              </a:rPr>
              <a:t>D=200</a:t>
            </a:r>
            <a:endParaRPr lang="en-US" dirty="0" smtClean="0">
              <a:latin typeface="+mn-lt"/>
            </a:endParaRPr>
          </a:p>
        </p:txBody>
      </p:sp>
      <p:sp>
        <p:nvSpPr>
          <p:cNvPr id="16" name="TextBox 15"/>
          <p:cNvSpPr txBox="1"/>
          <p:nvPr/>
        </p:nvSpPr>
        <p:spPr>
          <a:xfrm>
            <a:off x="6569060" y="1559839"/>
            <a:ext cx="978153" cy="369332"/>
          </a:xfrm>
          <a:prstGeom prst="rect">
            <a:avLst/>
          </a:prstGeom>
          <a:noFill/>
        </p:spPr>
        <p:txBody>
          <a:bodyPr wrap="none" rtlCol="0">
            <a:spAutoFit/>
          </a:bodyPr>
          <a:lstStyle/>
          <a:p>
            <a:r>
              <a:rPr lang="da-DK" dirty="0" smtClean="0">
                <a:latin typeface="+mn-lt"/>
              </a:rPr>
              <a:t>D=100</a:t>
            </a:r>
            <a:endParaRPr lang="en-US" dirty="0" smtClean="0">
              <a:latin typeface="+mn-lt"/>
            </a:endParaRPr>
          </a:p>
        </p:txBody>
      </p:sp>
      <p:sp>
        <p:nvSpPr>
          <p:cNvPr id="17" name="TextBox 16"/>
          <p:cNvSpPr txBox="1"/>
          <p:nvPr/>
        </p:nvSpPr>
        <p:spPr>
          <a:xfrm>
            <a:off x="5301695" y="4273910"/>
            <a:ext cx="978153" cy="369332"/>
          </a:xfrm>
          <a:prstGeom prst="rect">
            <a:avLst/>
          </a:prstGeom>
          <a:noFill/>
        </p:spPr>
        <p:txBody>
          <a:bodyPr wrap="none" rtlCol="0">
            <a:spAutoFit/>
          </a:bodyPr>
          <a:lstStyle/>
          <a:p>
            <a:r>
              <a:rPr lang="da-DK" dirty="0" smtClean="0">
                <a:latin typeface="+mn-lt"/>
              </a:rPr>
              <a:t>D=100</a:t>
            </a:r>
            <a:endParaRPr lang="en-US" dirty="0" smtClean="0">
              <a:latin typeface="+mn-lt"/>
            </a:endParaRPr>
          </a:p>
        </p:txBody>
      </p:sp>
    </p:spTree>
    <p:extLst>
      <p:ext uri="{BB962C8B-B14F-4D97-AF65-F5344CB8AC3E}">
        <p14:creationId xmlns:p14="http://schemas.microsoft.com/office/powerpoint/2010/main" val="386335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133350"/>
            <a:ext cx="8300335" cy="762000"/>
          </a:xfrm>
        </p:spPr>
        <p:txBody>
          <a:bodyPr>
            <a:normAutofit/>
          </a:bodyPr>
          <a:lstStyle/>
          <a:p>
            <a:r>
              <a:rPr lang="da-DK" sz="2800" dirty="0" err="1" smtClean="0"/>
              <a:t>Herschel</a:t>
            </a:r>
            <a:r>
              <a:rPr lang="da-DK" sz="2800" dirty="0" smtClean="0"/>
              <a:t>-Planck Scientific Mission at ESA</a:t>
            </a:r>
            <a:endParaRPr lang="en-US" sz="2800" dirty="0"/>
          </a:p>
        </p:txBody>
      </p:sp>
      <p:sp>
        <p:nvSpPr>
          <p:cNvPr id="3" name="Footer Placeholder 2"/>
          <p:cNvSpPr>
            <a:spLocks noGrp="1"/>
          </p:cNvSpPr>
          <p:nvPr>
            <p:ph type="ftr" sz="quarter" idx="10"/>
          </p:nvPr>
        </p:nvSpPr>
        <p:spPr>
          <a:xfrm>
            <a:off x="202783" y="6385511"/>
            <a:ext cx="4292407" cy="312737"/>
          </a:xfrm>
        </p:spPr>
        <p:txBody>
          <a:bodyPr/>
          <a:lstStyle/>
          <a:p>
            <a:r>
              <a:rPr lang="en-US" smtClean="0"/>
              <a:t>AVACS Autumn School 2015</a:t>
            </a:r>
            <a:endParaRPr lang="en-GB" dirty="0"/>
          </a:p>
        </p:txBody>
      </p:sp>
      <p:sp>
        <p:nvSpPr>
          <p:cNvPr id="4" name="Slide Number Placeholder 3"/>
          <p:cNvSpPr>
            <a:spLocks noGrp="1"/>
          </p:cNvSpPr>
          <p:nvPr>
            <p:ph type="sldNum" sz="quarter" idx="11"/>
          </p:nvPr>
        </p:nvSpPr>
        <p:spPr/>
        <p:txBody>
          <a:bodyPr/>
          <a:lstStyle/>
          <a:p>
            <a:r>
              <a:rPr lang="en-GB" smtClean="0"/>
              <a:t>Kim Larsen [</a:t>
            </a:r>
            <a:fld id="{3C55F532-70EC-4BB0-8F7B-D5093D26A9F4}" type="slidenum">
              <a:rPr lang="en-GB" smtClean="0"/>
              <a:pPr/>
              <a:t>47</a:t>
            </a:fld>
            <a:r>
              <a:rPr lang="en-GB" smtClean="0"/>
              <a:t>]</a:t>
            </a:r>
            <a:endParaRPr lang="en-GB" dirty="0"/>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786" t="21427" r="15268" b="7715"/>
          <a:stretch/>
        </p:blipFill>
        <p:spPr bwMode="auto">
          <a:xfrm>
            <a:off x="1653220" y="1124700"/>
            <a:ext cx="6249995" cy="4073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31500" y="5355804"/>
            <a:ext cx="7704353" cy="646331"/>
          </a:xfrm>
          <a:prstGeom prst="rect">
            <a:avLst/>
          </a:prstGeom>
          <a:noFill/>
        </p:spPr>
        <p:txBody>
          <a:bodyPr wrap="none" rtlCol="0">
            <a:spAutoFit/>
          </a:bodyPr>
          <a:lstStyle/>
          <a:p>
            <a:r>
              <a:rPr lang="da-DK" dirty="0" smtClean="0">
                <a:latin typeface="+mn-lt"/>
              </a:rPr>
              <a:t>Attitude and </a:t>
            </a:r>
            <a:r>
              <a:rPr lang="da-DK" dirty="0" err="1" smtClean="0">
                <a:latin typeface="+mn-lt"/>
              </a:rPr>
              <a:t>Orbit</a:t>
            </a:r>
            <a:r>
              <a:rPr lang="da-DK" dirty="0" smtClean="0">
                <a:latin typeface="+mn-lt"/>
              </a:rPr>
              <a:t> Control Software</a:t>
            </a:r>
          </a:p>
          <a:p>
            <a:r>
              <a:rPr lang="da-DK" dirty="0" smtClean="0">
                <a:latin typeface="+mn-lt"/>
              </a:rPr>
              <a:t>TERMA A/S Steen Ulrik Palm, Jan Storbank Pedersen, Poul Hougaard</a:t>
            </a:r>
            <a:endParaRPr lang="en-US" dirty="0" smtClean="0">
              <a:latin typeface="+mn-lt"/>
            </a:endParaRPr>
          </a:p>
        </p:txBody>
      </p:sp>
    </p:spTree>
    <p:extLst>
      <p:ext uri="{BB962C8B-B14F-4D97-AF65-F5344CB8AC3E}">
        <p14:creationId xmlns:p14="http://schemas.microsoft.com/office/powerpoint/2010/main" val="22952826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Herschel &amp; Planck </a:t>
            </a:r>
            <a:r>
              <a:rPr lang="en-US" dirty="0" err="1" smtClean="0"/>
              <a:t>Satelites</a:t>
            </a:r>
            <a:endParaRPr lang="en-US" dirty="0"/>
          </a:p>
        </p:txBody>
      </p:sp>
      <p:sp>
        <p:nvSpPr>
          <p:cNvPr id="3" name="Content Placeholder 2"/>
          <p:cNvSpPr>
            <a:spLocks noGrp="1"/>
          </p:cNvSpPr>
          <p:nvPr>
            <p:ph idx="1"/>
          </p:nvPr>
        </p:nvSpPr>
        <p:spPr>
          <a:xfrm>
            <a:off x="457200" y="1371600"/>
            <a:ext cx="5472122" cy="4525962"/>
          </a:xfrm>
        </p:spPr>
        <p:txBody>
          <a:bodyPr/>
          <a:lstStyle/>
          <a:p>
            <a:r>
              <a:rPr lang="en-US" sz="2000" b="1" dirty="0" smtClean="0">
                <a:solidFill>
                  <a:srgbClr val="006699"/>
                </a:solidFill>
              </a:rPr>
              <a:t>Application software (ASW) </a:t>
            </a:r>
          </a:p>
          <a:p>
            <a:pPr lvl="1"/>
            <a:r>
              <a:rPr lang="en-US" sz="1600" dirty="0" smtClean="0"/>
              <a:t>built and tested by </a:t>
            </a:r>
            <a:r>
              <a:rPr lang="en-US" sz="1600" dirty="0" err="1" smtClean="0"/>
              <a:t>Terma</a:t>
            </a:r>
            <a:r>
              <a:rPr lang="en-US" sz="1600" dirty="0" smtClean="0"/>
              <a:t>:</a:t>
            </a:r>
          </a:p>
          <a:p>
            <a:pPr lvl="1"/>
            <a:r>
              <a:rPr lang="en-US" sz="1600" dirty="0" smtClean="0"/>
              <a:t>does attitude and orbit control, </a:t>
            </a:r>
            <a:r>
              <a:rPr lang="en-US" sz="1600" dirty="0" err="1" smtClean="0"/>
              <a:t>tele</a:t>
            </a:r>
            <a:r>
              <a:rPr lang="en-US" sz="1600" dirty="0" smtClean="0"/>
              <a:t>-commanding, fault detection isolation and recovery.</a:t>
            </a:r>
          </a:p>
          <a:p>
            <a:r>
              <a:rPr lang="en-US" sz="2000" dirty="0" smtClean="0"/>
              <a:t>Basic software (BSW)  </a:t>
            </a:r>
          </a:p>
          <a:p>
            <a:pPr lvl="1"/>
            <a:r>
              <a:rPr lang="en-US" sz="1600" dirty="0" smtClean="0"/>
              <a:t>low level communication and scheduling periodic events.</a:t>
            </a:r>
          </a:p>
          <a:p>
            <a:r>
              <a:rPr lang="en-US" sz="2000" dirty="0" smtClean="0"/>
              <a:t>Real-time operating system (RTEMS)</a:t>
            </a:r>
          </a:p>
          <a:p>
            <a:pPr lvl="1"/>
            <a:r>
              <a:rPr lang="da-DK" sz="1600" dirty="0" err="1" smtClean="0"/>
              <a:t>Priority</a:t>
            </a:r>
            <a:r>
              <a:rPr lang="da-DK" sz="1600" dirty="0" smtClean="0"/>
              <a:t> </a:t>
            </a:r>
            <a:r>
              <a:rPr lang="da-DK" sz="1600" dirty="0" err="1" smtClean="0"/>
              <a:t>Ceiling</a:t>
            </a:r>
            <a:r>
              <a:rPr lang="da-DK" sz="1600" dirty="0" smtClean="0"/>
              <a:t> for ASW, </a:t>
            </a:r>
          </a:p>
          <a:p>
            <a:pPr lvl="1"/>
            <a:r>
              <a:rPr lang="da-DK" sz="1600" dirty="0" err="1" smtClean="0"/>
              <a:t>Priority</a:t>
            </a:r>
            <a:r>
              <a:rPr lang="da-DK" sz="1600" dirty="0" smtClean="0"/>
              <a:t> </a:t>
            </a:r>
            <a:r>
              <a:rPr lang="da-DK" sz="1600" dirty="0" err="1" smtClean="0"/>
              <a:t>Inheritance</a:t>
            </a:r>
            <a:r>
              <a:rPr lang="da-DK" sz="1600" dirty="0" smtClean="0"/>
              <a:t> for BSW</a:t>
            </a:r>
            <a:endParaRPr lang="en-US" sz="2000" dirty="0" smtClean="0"/>
          </a:p>
          <a:p>
            <a:r>
              <a:rPr lang="en-US" sz="2000" dirty="0" smtClean="0"/>
              <a:t>Hardware</a:t>
            </a:r>
          </a:p>
          <a:p>
            <a:pPr lvl="1"/>
            <a:r>
              <a:rPr lang="en-US" sz="1600" dirty="0" smtClean="0"/>
              <a:t>single processor, a few communication buses, sensors and actuators.</a:t>
            </a:r>
          </a:p>
        </p:txBody>
      </p:sp>
      <p:pic>
        <p:nvPicPr>
          <p:cNvPr id="6" name="Picture 2"/>
          <p:cNvPicPr>
            <a:picLocks noChangeAspect="1" noChangeArrowheads="1"/>
          </p:cNvPicPr>
          <p:nvPr/>
        </p:nvPicPr>
        <p:blipFill>
          <a:blip r:embed="rId2" cstate="print"/>
          <a:srcRect t="21116" r="54720"/>
          <a:stretch>
            <a:fillRect/>
          </a:stretch>
        </p:blipFill>
        <p:spPr bwMode="auto">
          <a:xfrm>
            <a:off x="5761217" y="2643182"/>
            <a:ext cx="3025593" cy="1285761"/>
          </a:xfrm>
          <a:prstGeom prst="rect">
            <a:avLst/>
          </a:prstGeom>
          <a:noFill/>
          <a:ln w="9525">
            <a:noFill/>
            <a:miter lim="800000"/>
            <a:headEnd/>
            <a:tailEnd/>
          </a:ln>
          <a:effectLst>
            <a:glow rad="228600">
              <a:schemeClr val="accent4">
                <a:satMod val="175000"/>
                <a:alpha val="40000"/>
              </a:schemeClr>
            </a:glow>
          </a:effectLst>
        </p:spPr>
      </p:pic>
      <p:sp>
        <p:nvSpPr>
          <p:cNvPr id="9" name="Slide Number Placeholder 8"/>
          <p:cNvSpPr>
            <a:spLocks noGrp="1"/>
          </p:cNvSpPr>
          <p:nvPr>
            <p:ph type="sldNum" sz="quarter" idx="4"/>
          </p:nvPr>
        </p:nvSpPr>
        <p:spPr/>
        <p:txBody>
          <a:bodyPr/>
          <a:lstStyle/>
          <a:p>
            <a:r>
              <a:rPr lang="en-GB" smtClean="0"/>
              <a:t>Kim Larsen [</a:t>
            </a:r>
            <a:fld id="{3C55F532-70EC-4BB0-8F7B-D5093D26A9F4}" type="slidenum">
              <a:rPr lang="en-GB" smtClean="0"/>
              <a:pPr/>
              <a:t>48</a:t>
            </a:fld>
            <a:r>
              <a:rPr lang="en-GB" smtClean="0"/>
              <a:t>]</a:t>
            </a:r>
            <a:endParaRPr lang="en-GB" dirty="0"/>
          </a:p>
        </p:txBody>
      </p:sp>
      <p:sp>
        <p:nvSpPr>
          <p:cNvPr id="10" name="Footer Placeholder 9"/>
          <p:cNvSpPr>
            <a:spLocks noGrp="1"/>
          </p:cNvSpPr>
          <p:nvPr>
            <p:ph type="ftr" sz="quarter" idx="3"/>
          </p:nvPr>
        </p:nvSpPr>
        <p:spPr/>
        <p:txBody>
          <a:bodyPr/>
          <a:lstStyle/>
          <a:p>
            <a:r>
              <a:rPr lang="en-US" smtClean="0"/>
              <a:t>AVACS Autumn School 2015</a:t>
            </a:r>
            <a:endParaRPr lang="en-GB" dirty="0"/>
          </a:p>
        </p:txBody>
      </p:sp>
      <p:pic>
        <p:nvPicPr>
          <p:cNvPr id="11" name="Picture 2"/>
          <p:cNvPicPr>
            <a:picLocks noChangeAspect="1" noChangeArrowheads="1"/>
          </p:cNvPicPr>
          <p:nvPr/>
        </p:nvPicPr>
        <p:blipFill>
          <a:blip r:embed="rId3"/>
          <a:srcRect l="20508" t="17812" r="64843" b="75625"/>
          <a:stretch>
            <a:fillRect/>
          </a:stretch>
        </p:blipFill>
        <p:spPr bwMode="auto">
          <a:xfrm>
            <a:off x="7048500" y="228600"/>
            <a:ext cx="1785950" cy="500066"/>
          </a:xfrm>
          <a:prstGeom prst="rect">
            <a:avLst/>
          </a:prstGeom>
          <a:noFill/>
          <a:ln w="9525">
            <a:noFill/>
            <a:miter lim="800000"/>
            <a:headEnd/>
            <a:tailEnd/>
          </a:ln>
          <a:effectLst/>
        </p:spPr>
      </p:pic>
      <p:sp>
        <p:nvSpPr>
          <p:cNvPr id="8" name="TextBox 7"/>
          <p:cNvSpPr txBox="1"/>
          <p:nvPr/>
        </p:nvSpPr>
        <p:spPr>
          <a:xfrm>
            <a:off x="3521948" y="4800600"/>
            <a:ext cx="5622052" cy="1138773"/>
          </a:xfrm>
          <a:prstGeom prst="rect">
            <a:avLst/>
          </a:prstGeom>
          <a:solidFill>
            <a:schemeClr val="bg2">
              <a:lumMod val="40000"/>
              <a:lumOff val="60000"/>
            </a:schemeClr>
          </a:solidFill>
          <a:effectLst>
            <a:glow rad="139700">
              <a:schemeClr val="accent4">
                <a:satMod val="175000"/>
                <a:alpha val="40000"/>
              </a:schemeClr>
            </a:glow>
          </a:effectLst>
        </p:spPr>
        <p:txBody>
          <a:bodyPr wrap="none" rtlCol="0">
            <a:spAutoFit/>
          </a:bodyPr>
          <a:lstStyle/>
          <a:p>
            <a:pPr algn="l"/>
            <a:r>
              <a:rPr lang="en-US" sz="2800" b="1" dirty="0" smtClean="0">
                <a:solidFill>
                  <a:srgbClr val="008000"/>
                </a:solidFill>
              </a:rPr>
              <a:t>Requirements:</a:t>
            </a:r>
          </a:p>
          <a:p>
            <a:pPr lvl="1" algn="l"/>
            <a:r>
              <a:rPr lang="en-US" sz="2000" dirty="0" smtClean="0">
                <a:solidFill>
                  <a:srgbClr val="008000"/>
                </a:solidFill>
              </a:rPr>
              <a:t>Software tasks should be schedulable.</a:t>
            </a:r>
          </a:p>
          <a:p>
            <a:pPr lvl="1" algn="l"/>
            <a:r>
              <a:rPr lang="en-US" sz="2000" dirty="0" smtClean="0">
                <a:solidFill>
                  <a:srgbClr val="008000"/>
                </a:solidFill>
              </a:rPr>
              <a:t>CPU utilization should not exceed 50% load</a:t>
            </a:r>
            <a:endParaRPr lang="en-US" sz="2400" dirty="0">
              <a:latin typeface="+mn-lt"/>
            </a:endParaRPr>
          </a:p>
        </p:txBody>
      </p:sp>
    </p:spTree>
    <p:extLst>
      <p:ext uri="{BB962C8B-B14F-4D97-AF65-F5344CB8AC3E}">
        <p14:creationId xmlns:p14="http://schemas.microsoft.com/office/powerpoint/2010/main" val="364941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Modeling</a:t>
            </a:r>
            <a:r>
              <a:rPr lang="da-DK" dirty="0" smtClean="0"/>
              <a:t> in UPPAAL</a:t>
            </a:r>
            <a:endParaRPr lang="en-US" dirty="0"/>
          </a:p>
        </p:txBody>
      </p:sp>
      <p:sp>
        <p:nvSpPr>
          <p:cNvPr id="4" name="Footer Placeholder 3"/>
          <p:cNvSpPr>
            <a:spLocks noGrp="1"/>
          </p:cNvSpPr>
          <p:nvPr>
            <p:ph type="ftr" sz="quarter" idx="10"/>
          </p:nvPr>
        </p:nvSpPr>
        <p:spPr/>
        <p:txBody>
          <a:bodyPr/>
          <a:lstStyle/>
          <a:p>
            <a:r>
              <a:rPr lang="en-US" smtClean="0"/>
              <a:t>AVACS Autumn School 2015</a:t>
            </a:r>
            <a:endParaRPr lang="en-GB" dirty="0"/>
          </a:p>
        </p:txBody>
      </p:sp>
      <p:sp>
        <p:nvSpPr>
          <p:cNvPr id="5" name="Slide Number Placeholder 4"/>
          <p:cNvSpPr>
            <a:spLocks noGrp="1"/>
          </p:cNvSpPr>
          <p:nvPr>
            <p:ph type="sldNum" sz="quarter" idx="11"/>
          </p:nvPr>
        </p:nvSpPr>
        <p:spPr/>
        <p:txBody>
          <a:bodyPr/>
          <a:lstStyle/>
          <a:p>
            <a:r>
              <a:rPr lang="en-GB" smtClean="0"/>
              <a:t>Kim Larsen [</a:t>
            </a:r>
            <a:fld id="{3C55F532-70EC-4BB0-8F7B-D5093D26A9F4}" type="slidenum">
              <a:rPr lang="en-GB" smtClean="0"/>
              <a:pPr/>
              <a:t>49</a:t>
            </a:fld>
            <a:r>
              <a:rPr lang="en-GB" smtClean="0"/>
              <a:t>]</a:t>
            </a:r>
            <a:endParaRPr lang="en-GB" dirty="0"/>
          </a:p>
        </p:txBody>
      </p:sp>
      <p:pic>
        <p:nvPicPr>
          <p:cNvPr id="1825794" name="Picture 2"/>
          <p:cNvPicPr>
            <a:picLocks noChangeAspect="1" noChangeArrowheads="1"/>
          </p:cNvPicPr>
          <p:nvPr/>
        </p:nvPicPr>
        <p:blipFill>
          <a:blip r:embed="rId2"/>
          <a:srcRect t="2922" b="3562"/>
          <a:stretch>
            <a:fillRect/>
          </a:stretch>
        </p:blipFill>
        <p:spPr bwMode="auto">
          <a:xfrm>
            <a:off x="457200" y="1219200"/>
            <a:ext cx="8343900" cy="4876800"/>
          </a:xfrm>
          <a:prstGeom prst="rect">
            <a:avLst/>
          </a:prstGeom>
          <a:noFill/>
          <a:ln w="9525">
            <a:noFill/>
            <a:miter lim="800000"/>
            <a:headEnd/>
            <a:tailEnd/>
          </a:ln>
          <a:effectLst/>
        </p:spPr>
      </p:pic>
      <p:pic>
        <p:nvPicPr>
          <p:cNvPr id="8" name="Picture 2"/>
          <p:cNvPicPr>
            <a:picLocks noChangeAspect="1" noChangeArrowheads="1"/>
          </p:cNvPicPr>
          <p:nvPr/>
        </p:nvPicPr>
        <p:blipFill>
          <a:blip r:embed="rId3"/>
          <a:srcRect l="20508" t="17812" r="64843" b="75625"/>
          <a:stretch>
            <a:fillRect/>
          </a:stretch>
        </p:blipFill>
        <p:spPr bwMode="auto">
          <a:xfrm>
            <a:off x="7048500" y="228600"/>
            <a:ext cx="1785950" cy="500066"/>
          </a:xfrm>
          <a:prstGeom prst="rect">
            <a:avLst/>
          </a:prstGeom>
          <a:noFill/>
          <a:ln w="9525">
            <a:noFill/>
            <a:miter lim="800000"/>
            <a:headEnd/>
            <a:tailEnd/>
          </a:ln>
          <a:effectLst/>
        </p:spPr>
      </p:pic>
      <p:sp>
        <p:nvSpPr>
          <p:cNvPr id="9" name="TextBox 8"/>
          <p:cNvSpPr txBox="1"/>
          <p:nvPr/>
        </p:nvSpPr>
        <p:spPr>
          <a:xfrm>
            <a:off x="5970249" y="1219200"/>
            <a:ext cx="2792751" cy="646331"/>
          </a:xfrm>
          <a:prstGeom prst="rect">
            <a:avLst/>
          </a:prstGeom>
          <a:noFill/>
        </p:spPr>
        <p:txBody>
          <a:bodyPr wrap="none" rtlCol="0">
            <a:spAutoFit/>
          </a:bodyPr>
          <a:lstStyle/>
          <a:p>
            <a:pPr algn="r"/>
            <a:r>
              <a:rPr lang="da-DK" dirty="0" smtClean="0">
                <a:latin typeface="+mn-lt"/>
              </a:rPr>
              <a:t>UPPAAL 4.1 </a:t>
            </a:r>
            <a:r>
              <a:rPr lang="da-DK" dirty="0" err="1" smtClean="0">
                <a:latin typeface="+mn-lt"/>
              </a:rPr>
              <a:t>Framework</a:t>
            </a:r>
            <a:endParaRPr lang="da-DK" dirty="0" smtClean="0">
              <a:latin typeface="+mn-lt"/>
            </a:endParaRPr>
          </a:p>
          <a:p>
            <a:pPr algn="r"/>
            <a:r>
              <a:rPr lang="da-DK" dirty="0" err="1" smtClean="0">
                <a:latin typeface="+mn-lt"/>
              </a:rPr>
              <a:t>ISoLA</a:t>
            </a:r>
            <a:r>
              <a:rPr lang="da-DK" dirty="0" smtClean="0">
                <a:latin typeface="+mn-lt"/>
              </a:rPr>
              <a:t> 2010</a:t>
            </a:r>
          </a:p>
        </p:txBody>
      </p:sp>
    </p:spTree>
    <p:extLst>
      <p:ext uri="{BB962C8B-B14F-4D97-AF65-F5344CB8AC3E}">
        <p14:creationId xmlns:p14="http://schemas.microsoft.com/office/powerpoint/2010/main" val="11651501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UPPAAL Tool Suit</a:t>
            </a:r>
            <a:endParaRPr lang="en-US" dirty="0"/>
          </a:p>
        </p:txBody>
      </p:sp>
      <p:pic>
        <p:nvPicPr>
          <p:cNvPr id="8" name="Picture 2"/>
          <p:cNvPicPr>
            <a:picLocks noChangeAspect="1" noChangeArrowheads="1"/>
          </p:cNvPicPr>
          <p:nvPr/>
        </p:nvPicPr>
        <p:blipFill>
          <a:blip r:embed="rId2"/>
          <a:srcRect/>
          <a:stretch>
            <a:fillRect/>
          </a:stretch>
        </p:blipFill>
        <p:spPr bwMode="auto">
          <a:xfrm>
            <a:off x="490925" y="1154928"/>
            <a:ext cx="2410042" cy="2092656"/>
          </a:xfrm>
          <a:prstGeom prst="rect">
            <a:avLst/>
          </a:prstGeom>
          <a:noFill/>
          <a:ln w="9525">
            <a:noFill/>
            <a:miter lim="800000"/>
            <a:headEnd/>
            <a:tailEnd/>
          </a:ln>
          <a:effectLst/>
        </p:spPr>
      </p:pic>
      <p:pic>
        <p:nvPicPr>
          <p:cNvPr id="9" name="Picture 3"/>
          <p:cNvPicPr>
            <a:picLocks noChangeAspect="1" noChangeArrowheads="1"/>
          </p:cNvPicPr>
          <p:nvPr/>
        </p:nvPicPr>
        <p:blipFill>
          <a:blip r:embed="rId3"/>
          <a:srcRect/>
          <a:stretch>
            <a:fillRect/>
          </a:stretch>
        </p:blipFill>
        <p:spPr bwMode="auto">
          <a:xfrm>
            <a:off x="2399798" y="1852630"/>
            <a:ext cx="2473172" cy="2507951"/>
          </a:xfrm>
          <a:prstGeom prst="rect">
            <a:avLst/>
          </a:prstGeom>
          <a:noFill/>
          <a:ln w="9525">
            <a:noFill/>
            <a:miter lim="800000"/>
            <a:headEnd/>
            <a:tailEnd/>
          </a:ln>
          <a:effectLst/>
        </p:spPr>
      </p:pic>
      <p:pic>
        <p:nvPicPr>
          <p:cNvPr id="14" name="Picture 13"/>
          <p:cNvPicPr>
            <a:picLocks noChangeAspect="1"/>
          </p:cNvPicPr>
          <p:nvPr/>
        </p:nvPicPr>
        <p:blipFill>
          <a:blip r:embed="rId4"/>
          <a:stretch>
            <a:fillRect/>
          </a:stretch>
        </p:blipFill>
        <p:spPr>
          <a:xfrm>
            <a:off x="637000" y="4577247"/>
            <a:ext cx="2999384" cy="1722802"/>
          </a:xfrm>
          <a:prstGeom prst="rect">
            <a:avLst/>
          </a:prstGeom>
        </p:spPr>
      </p:pic>
      <p:sp>
        <p:nvSpPr>
          <p:cNvPr id="16" name="Rectangle 15"/>
          <p:cNvSpPr/>
          <p:nvPr/>
        </p:nvSpPr>
        <p:spPr bwMode="auto">
          <a:xfrm>
            <a:off x="1621056" y="1646368"/>
            <a:ext cx="322044" cy="217625"/>
          </a:xfrm>
          <a:prstGeom prst="rect">
            <a:avLst/>
          </a:prstGeom>
          <a:solidFill>
            <a:schemeClr val="bg2">
              <a:lumMod val="40000"/>
              <a:lumOff val="60000"/>
              <a:alpha val="17000"/>
            </a:schemeClr>
          </a:solidFill>
          <a:ln w="2857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Tahoma" charset="0"/>
              <a:ea typeface="ＭＳ Ｐゴシック" charset="0"/>
            </a:endParaRPr>
          </a:p>
        </p:txBody>
      </p:sp>
      <p:sp>
        <p:nvSpPr>
          <p:cNvPr id="18" name="Footer Placeholder 17"/>
          <p:cNvSpPr>
            <a:spLocks noGrp="1"/>
          </p:cNvSpPr>
          <p:nvPr>
            <p:ph type="ftr" sz="quarter" idx="10"/>
          </p:nvPr>
        </p:nvSpPr>
        <p:spPr/>
        <p:txBody>
          <a:bodyPr/>
          <a:lstStyle/>
          <a:p>
            <a:r>
              <a:rPr lang="en-US" smtClean="0"/>
              <a:t>AVACS Autumn School 2015</a:t>
            </a:r>
            <a:endParaRPr lang="en-GB" dirty="0"/>
          </a:p>
        </p:txBody>
      </p:sp>
      <p:sp>
        <p:nvSpPr>
          <p:cNvPr id="20" name="Slide Number Placeholder 19"/>
          <p:cNvSpPr>
            <a:spLocks noGrp="1"/>
          </p:cNvSpPr>
          <p:nvPr>
            <p:ph type="sldNum" sz="quarter" idx="11"/>
          </p:nvPr>
        </p:nvSpPr>
        <p:spPr/>
        <p:txBody>
          <a:bodyPr/>
          <a:lstStyle/>
          <a:p>
            <a:r>
              <a:rPr lang="en-GB" smtClean="0"/>
              <a:t>Kim Larsen [</a:t>
            </a:r>
            <a:fld id="{3C55F532-70EC-4BB0-8F7B-D5093D26A9F4}" type="slidenum">
              <a:rPr lang="en-GB" smtClean="0"/>
              <a:pPr/>
              <a:t>5</a:t>
            </a:fld>
            <a:r>
              <a:rPr lang="en-GB" smtClean="0"/>
              <a:t>]</a:t>
            </a:r>
            <a:endParaRPr lang="en-GB" dirty="0"/>
          </a:p>
        </p:txBody>
      </p:sp>
      <p:pic>
        <p:nvPicPr>
          <p:cNvPr id="29" name="Picture 4"/>
          <p:cNvPicPr>
            <a:picLocks noChangeAspect="1" noChangeArrowheads="1"/>
          </p:cNvPicPr>
          <p:nvPr/>
        </p:nvPicPr>
        <p:blipFill>
          <a:blip r:embed="rId5"/>
          <a:srcRect l="34258" t="35432" r="34441" b="35043"/>
          <a:stretch>
            <a:fillRect/>
          </a:stretch>
        </p:blipFill>
        <p:spPr bwMode="auto">
          <a:xfrm>
            <a:off x="5418513" y="725788"/>
            <a:ext cx="2438400" cy="1841157"/>
          </a:xfrm>
          <a:prstGeom prst="rect">
            <a:avLst/>
          </a:prstGeom>
          <a:noFill/>
          <a:ln w="28575">
            <a:noFill/>
            <a:miter lim="800000"/>
            <a:headEnd/>
            <a:tailEnd/>
          </a:ln>
          <a:effectLst>
            <a:glow rad="139700">
              <a:schemeClr val="accent4">
                <a:satMod val="175000"/>
                <a:alpha val="40000"/>
              </a:schemeClr>
            </a:glow>
          </a:effectLst>
        </p:spPr>
      </p:pic>
      <p:sp>
        <p:nvSpPr>
          <p:cNvPr id="30" name="Rectangle 30"/>
          <p:cNvSpPr>
            <a:spLocks noChangeArrowheads="1"/>
          </p:cNvSpPr>
          <p:nvPr/>
        </p:nvSpPr>
        <p:spPr bwMode="auto">
          <a:xfrm>
            <a:off x="6542923" y="4622731"/>
            <a:ext cx="1192212" cy="476250"/>
          </a:xfrm>
          <a:prstGeom prst="rect">
            <a:avLst/>
          </a:prstGeom>
          <a:solidFill>
            <a:schemeClr val="bg2">
              <a:lumMod val="40000"/>
              <a:lumOff val="60000"/>
            </a:schemeClr>
          </a:solidFill>
          <a:ln w="38100" algn="ctr">
            <a:noFill/>
            <a:miter lim="800000"/>
            <a:headEnd/>
            <a:tailEnd/>
          </a:ln>
          <a:effectLst/>
        </p:spPr>
        <p:txBody>
          <a:bodyPr wrap="none">
            <a:spAutoFit/>
          </a:bodyPr>
          <a:lstStyle/>
          <a:p>
            <a:pPr>
              <a:lnSpc>
                <a:spcPct val="90000"/>
              </a:lnSpc>
              <a:spcBef>
                <a:spcPct val="20000"/>
              </a:spcBef>
              <a:buClr>
                <a:schemeClr val="folHlink"/>
              </a:buClr>
            </a:pPr>
            <a:r>
              <a:rPr lang="da-DK" sz="2800" b="1" dirty="0">
                <a:solidFill>
                  <a:schemeClr val="bg1"/>
                </a:solidFill>
                <a:effectLst>
                  <a:outerShdw blurRad="38100" dist="38100" dir="2700000" algn="tl">
                    <a:srgbClr val="000000"/>
                  </a:outerShdw>
                </a:effectLst>
              </a:rPr>
              <a:t>TRON</a:t>
            </a:r>
            <a:endParaRPr lang="en-GB" sz="2800" b="1" dirty="0">
              <a:solidFill>
                <a:schemeClr val="bg1"/>
              </a:solidFill>
              <a:effectLst>
                <a:outerShdw blurRad="38100" dist="38100" dir="2700000" algn="tl">
                  <a:srgbClr val="000000"/>
                </a:outerShdw>
              </a:effectLst>
            </a:endParaRPr>
          </a:p>
        </p:txBody>
      </p:sp>
      <p:sp>
        <p:nvSpPr>
          <p:cNvPr id="31" name="Text Box 26"/>
          <p:cNvSpPr txBox="1">
            <a:spLocks noChangeArrowheads="1"/>
          </p:cNvSpPr>
          <p:nvPr/>
        </p:nvSpPr>
        <p:spPr bwMode="auto">
          <a:xfrm>
            <a:off x="6547685" y="2160889"/>
            <a:ext cx="2146300" cy="530225"/>
          </a:xfrm>
          <a:prstGeom prst="rect">
            <a:avLst/>
          </a:prstGeom>
          <a:gradFill rotWithShape="0">
            <a:gsLst>
              <a:gs pos="0">
                <a:srgbClr val="99CCFF"/>
              </a:gs>
              <a:gs pos="100000">
                <a:srgbClr val="6699FF"/>
              </a:gs>
            </a:gsLst>
            <a:lin ang="2700000" scaled="1"/>
          </a:gradFill>
          <a:ln w="9525">
            <a:noFill/>
            <a:miter lim="800000"/>
            <a:headEnd/>
            <a:tailEnd/>
          </a:ln>
          <a:effectLst>
            <a:outerShdw dist="107763" dir="2700000" algn="ctr" rotWithShape="0">
              <a:schemeClr val="bg2"/>
            </a:outerShdw>
          </a:effectLst>
        </p:spPr>
        <p:txBody>
          <a:bodyPr wrap="none">
            <a:spAutoFit/>
          </a:bodyPr>
          <a:lstStyle/>
          <a:p>
            <a:pPr algn="l">
              <a:lnSpc>
                <a:spcPct val="90000"/>
              </a:lnSpc>
              <a:spcBef>
                <a:spcPct val="20000"/>
              </a:spcBef>
              <a:buClr>
                <a:schemeClr val="folHlink"/>
              </a:buClr>
            </a:pPr>
            <a:r>
              <a:rPr lang="da-DK" sz="3200" b="1" dirty="0">
                <a:solidFill>
                  <a:schemeClr val="bg1"/>
                </a:solidFill>
                <a:effectLst>
                  <a:outerShdw blurRad="38100" dist="38100" dir="2700000" algn="tl">
                    <a:srgbClr val="000000"/>
                  </a:outerShdw>
                </a:effectLst>
                <a:latin typeface="Verdana" pitchFamily="34" charset="0"/>
              </a:rPr>
              <a:t>CLASSIC</a:t>
            </a:r>
            <a:endParaRPr lang="en-GB" sz="3200" b="1" dirty="0">
              <a:solidFill>
                <a:schemeClr val="bg1"/>
              </a:solidFill>
              <a:effectLst>
                <a:outerShdw blurRad="38100" dist="38100" dir="2700000" algn="tl">
                  <a:srgbClr val="000000"/>
                </a:outerShdw>
              </a:effectLst>
              <a:latin typeface="Verdana" pitchFamily="34" charset="0"/>
            </a:endParaRPr>
          </a:p>
        </p:txBody>
      </p:sp>
      <p:sp>
        <p:nvSpPr>
          <p:cNvPr id="32" name="Text Box 27"/>
          <p:cNvSpPr txBox="1">
            <a:spLocks noChangeArrowheads="1"/>
          </p:cNvSpPr>
          <p:nvPr/>
        </p:nvSpPr>
        <p:spPr bwMode="auto">
          <a:xfrm>
            <a:off x="6549273" y="3427714"/>
            <a:ext cx="1185862" cy="476250"/>
          </a:xfrm>
          <a:prstGeom prst="rect">
            <a:avLst/>
          </a:prstGeom>
          <a:solidFill>
            <a:srgbClr val="00B050"/>
          </a:solidFill>
          <a:ln w="9525">
            <a:solidFill>
              <a:srgbClr val="CC00CC"/>
            </a:solidFill>
            <a:miter lim="800000"/>
            <a:headEnd/>
            <a:tailEnd/>
          </a:ln>
          <a:effectLst>
            <a:outerShdw dist="107763" dir="2700000" algn="ctr" rotWithShape="0">
              <a:schemeClr val="bg2"/>
            </a:outerShdw>
          </a:effectLst>
        </p:spPr>
        <p:txBody>
          <a:bodyPr wrap="none">
            <a:spAutoFit/>
          </a:bodyPr>
          <a:lstStyle/>
          <a:p>
            <a:pPr algn="l">
              <a:lnSpc>
                <a:spcPct val="90000"/>
              </a:lnSpc>
              <a:spcBef>
                <a:spcPct val="20000"/>
              </a:spcBef>
              <a:buClr>
                <a:schemeClr val="folHlink"/>
              </a:buClr>
            </a:pPr>
            <a:r>
              <a:rPr lang="da-DK" sz="2800" b="1" dirty="0">
                <a:solidFill>
                  <a:schemeClr val="bg1"/>
                </a:solidFill>
                <a:effectLst>
                  <a:outerShdw blurRad="38100" dist="38100" dir="2700000" algn="tl">
                    <a:srgbClr val="000000"/>
                  </a:outerShdw>
                </a:effectLst>
                <a:latin typeface="Verdana" pitchFamily="34" charset="0"/>
              </a:rPr>
              <a:t>TIGA</a:t>
            </a:r>
            <a:endParaRPr lang="en-GB" sz="2800" b="1" dirty="0">
              <a:solidFill>
                <a:schemeClr val="bg1"/>
              </a:solidFill>
              <a:effectLst>
                <a:outerShdw blurRad="38100" dist="38100" dir="2700000" algn="tl">
                  <a:srgbClr val="000000"/>
                </a:outerShdw>
              </a:effectLst>
              <a:latin typeface="Verdana" pitchFamily="34" charset="0"/>
            </a:endParaRPr>
          </a:p>
        </p:txBody>
      </p:sp>
      <p:sp>
        <p:nvSpPr>
          <p:cNvPr id="33" name="Text Box 28"/>
          <p:cNvSpPr txBox="1">
            <a:spLocks noChangeArrowheads="1"/>
          </p:cNvSpPr>
          <p:nvPr/>
        </p:nvSpPr>
        <p:spPr bwMode="auto">
          <a:xfrm>
            <a:off x="6549273" y="2794301"/>
            <a:ext cx="1457325" cy="530225"/>
          </a:xfrm>
          <a:prstGeom prst="rect">
            <a:avLst/>
          </a:prstGeom>
          <a:solidFill>
            <a:schemeClr val="bg1">
              <a:lumMod val="85000"/>
            </a:schemeClr>
          </a:solidFill>
          <a:ln w="9525">
            <a:noFill/>
            <a:miter lim="800000"/>
            <a:headEnd/>
            <a:tailEnd/>
          </a:ln>
          <a:effectLst>
            <a:outerShdw dist="107763" dir="2700000" algn="ctr" rotWithShape="0">
              <a:schemeClr val="bg2"/>
            </a:outerShdw>
          </a:effectLst>
        </p:spPr>
        <p:txBody>
          <a:bodyPr wrap="none">
            <a:spAutoFit/>
          </a:bodyPr>
          <a:lstStyle/>
          <a:p>
            <a:pPr algn="l">
              <a:lnSpc>
                <a:spcPct val="90000"/>
              </a:lnSpc>
              <a:spcBef>
                <a:spcPct val="20000"/>
              </a:spcBef>
              <a:buClr>
                <a:schemeClr val="folHlink"/>
              </a:buClr>
            </a:pPr>
            <a:r>
              <a:rPr lang="da-DK" sz="3200" b="1" dirty="0">
                <a:solidFill>
                  <a:schemeClr val="bg1"/>
                </a:solidFill>
                <a:effectLst>
                  <a:outerShdw blurRad="38100" dist="38100" dir="2700000" algn="tl">
                    <a:srgbClr val="000000"/>
                  </a:outerShdw>
                </a:effectLst>
                <a:latin typeface="Verdana" pitchFamily="34" charset="0"/>
              </a:rPr>
              <a:t>CORA</a:t>
            </a:r>
            <a:endParaRPr lang="en-GB" sz="3200" b="1" dirty="0">
              <a:solidFill>
                <a:schemeClr val="bg1"/>
              </a:solidFill>
              <a:effectLst>
                <a:outerShdw blurRad="38100" dist="38100" dir="2700000" algn="tl">
                  <a:srgbClr val="000000"/>
                </a:outerShdw>
              </a:effectLst>
              <a:latin typeface="Verdana" pitchFamily="34" charset="0"/>
            </a:endParaRPr>
          </a:p>
        </p:txBody>
      </p:sp>
      <p:sp>
        <p:nvSpPr>
          <p:cNvPr id="34" name="Text Box 27"/>
          <p:cNvSpPr txBox="1">
            <a:spLocks noChangeArrowheads="1"/>
          </p:cNvSpPr>
          <p:nvPr/>
        </p:nvSpPr>
        <p:spPr bwMode="auto">
          <a:xfrm>
            <a:off x="6547685" y="4017558"/>
            <a:ext cx="1547218" cy="480131"/>
          </a:xfrm>
          <a:prstGeom prst="rect">
            <a:avLst/>
          </a:prstGeom>
          <a:solidFill>
            <a:schemeClr val="bg2">
              <a:lumMod val="40000"/>
              <a:lumOff val="60000"/>
            </a:schemeClr>
          </a:solidFill>
          <a:ln w="9525">
            <a:noFill/>
            <a:miter lim="800000"/>
            <a:headEnd/>
            <a:tailEnd/>
          </a:ln>
          <a:effectLst>
            <a:outerShdw dist="107763" dir="2700000" algn="ctr" rotWithShape="0">
              <a:schemeClr val="bg2"/>
            </a:outerShdw>
          </a:effectLst>
        </p:spPr>
        <p:txBody>
          <a:bodyPr wrap="none">
            <a:spAutoFit/>
          </a:bodyPr>
          <a:lstStyle/>
          <a:p>
            <a:pPr algn="l">
              <a:lnSpc>
                <a:spcPct val="90000"/>
              </a:lnSpc>
              <a:spcBef>
                <a:spcPct val="20000"/>
              </a:spcBef>
              <a:buClr>
                <a:schemeClr val="folHlink"/>
              </a:buClr>
            </a:pPr>
            <a:r>
              <a:rPr lang="da-DK" sz="2800" b="1" dirty="0" smtClean="0">
                <a:solidFill>
                  <a:schemeClr val="bg1"/>
                </a:solidFill>
                <a:effectLst>
                  <a:outerShdw blurRad="38100" dist="38100" dir="2700000" algn="tl">
                    <a:srgbClr val="000000"/>
                  </a:outerShdw>
                </a:effectLst>
                <a:latin typeface="Verdana" pitchFamily="34" charset="0"/>
              </a:rPr>
              <a:t>ECDAR</a:t>
            </a:r>
            <a:endParaRPr lang="en-GB" sz="2800" b="1" dirty="0">
              <a:solidFill>
                <a:schemeClr val="bg1"/>
              </a:solidFill>
              <a:effectLst>
                <a:outerShdw blurRad="38100" dist="38100" dir="2700000" algn="tl">
                  <a:srgbClr val="000000"/>
                </a:outerShdw>
              </a:effectLst>
              <a:latin typeface="Verdana" pitchFamily="34" charset="0"/>
            </a:endParaRPr>
          </a:p>
        </p:txBody>
      </p:sp>
      <p:sp>
        <p:nvSpPr>
          <p:cNvPr id="35" name="Text Box 27"/>
          <p:cNvSpPr txBox="1">
            <a:spLocks noChangeArrowheads="1"/>
          </p:cNvSpPr>
          <p:nvPr/>
        </p:nvSpPr>
        <p:spPr bwMode="auto">
          <a:xfrm>
            <a:off x="6566928" y="5198583"/>
            <a:ext cx="1039067" cy="480131"/>
          </a:xfrm>
          <a:prstGeom prst="rect">
            <a:avLst/>
          </a:prstGeom>
          <a:solidFill>
            <a:srgbClr val="C00000"/>
          </a:solidFill>
          <a:ln w="9525">
            <a:noFill/>
            <a:miter lim="800000"/>
            <a:headEnd/>
            <a:tailEnd/>
          </a:ln>
          <a:effectLst>
            <a:outerShdw dist="107763" dir="2700000" algn="ctr" rotWithShape="0">
              <a:schemeClr val="bg2"/>
            </a:outerShdw>
          </a:effectLst>
        </p:spPr>
        <p:txBody>
          <a:bodyPr wrap="none">
            <a:spAutoFit/>
          </a:bodyPr>
          <a:lstStyle/>
          <a:p>
            <a:pPr algn="l">
              <a:lnSpc>
                <a:spcPct val="90000"/>
              </a:lnSpc>
              <a:spcBef>
                <a:spcPct val="20000"/>
              </a:spcBef>
              <a:buClr>
                <a:schemeClr val="folHlink"/>
              </a:buClr>
            </a:pPr>
            <a:r>
              <a:rPr lang="da-DK" sz="2800" b="1" dirty="0" smtClean="0">
                <a:solidFill>
                  <a:schemeClr val="bg1"/>
                </a:solidFill>
                <a:effectLst>
                  <a:outerShdw blurRad="38100" dist="38100" dir="2700000" algn="tl">
                    <a:srgbClr val="000000"/>
                  </a:outerShdw>
                </a:effectLst>
                <a:latin typeface="Verdana" pitchFamily="34" charset="0"/>
              </a:rPr>
              <a:t>SMC</a:t>
            </a:r>
            <a:endParaRPr lang="en-GB" sz="2800" b="1" dirty="0">
              <a:solidFill>
                <a:schemeClr val="bg1"/>
              </a:solidFill>
              <a:effectLst>
                <a:outerShdw blurRad="38100" dist="38100" dir="2700000" algn="tl">
                  <a:srgbClr val="000000"/>
                </a:outerShdw>
              </a:effectLst>
              <a:latin typeface="Verdana" pitchFamily="34" charset="0"/>
            </a:endParaRPr>
          </a:p>
        </p:txBody>
      </p:sp>
      <p:sp>
        <p:nvSpPr>
          <p:cNvPr id="2" name="TextBox 1"/>
          <p:cNvSpPr txBox="1"/>
          <p:nvPr/>
        </p:nvSpPr>
        <p:spPr>
          <a:xfrm>
            <a:off x="4801432" y="2891330"/>
            <a:ext cx="1645002" cy="369332"/>
          </a:xfrm>
          <a:prstGeom prst="rect">
            <a:avLst/>
          </a:prstGeom>
          <a:noFill/>
        </p:spPr>
        <p:txBody>
          <a:bodyPr wrap="none" rtlCol="0">
            <a:spAutoFit/>
          </a:bodyPr>
          <a:lstStyle/>
          <a:p>
            <a:pPr algn="r"/>
            <a:r>
              <a:rPr lang="da-DK" dirty="0" err="1" smtClean="0">
                <a:latin typeface="+mn-lt"/>
              </a:rPr>
              <a:t>Optimization</a:t>
            </a:r>
            <a:endParaRPr lang="da-DK" dirty="0" smtClean="0">
              <a:latin typeface="+mn-lt"/>
            </a:endParaRPr>
          </a:p>
        </p:txBody>
      </p:sp>
      <p:sp>
        <p:nvSpPr>
          <p:cNvPr id="36" name="TextBox 35"/>
          <p:cNvSpPr txBox="1"/>
          <p:nvPr/>
        </p:nvSpPr>
        <p:spPr>
          <a:xfrm>
            <a:off x="5222418" y="3482123"/>
            <a:ext cx="1231427" cy="369332"/>
          </a:xfrm>
          <a:prstGeom prst="rect">
            <a:avLst/>
          </a:prstGeom>
          <a:noFill/>
        </p:spPr>
        <p:txBody>
          <a:bodyPr wrap="none" rtlCol="0">
            <a:spAutoFit/>
          </a:bodyPr>
          <a:lstStyle/>
          <a:p>
            <a:pPr algn="r"/>
            <a:r>
              <a:rPr lang="da-DK" dirty="0" err="1" smtClean="0">
                <a:latin typeface="+mn-lt"/>
              </a:rPr>
              <a:t>Synthesis</a:t>
            </a:r>
            <a:endParaRPr lang="da-DK" dirty="0" smtClean="0">
              <a:latin typeface="+mn-lt"/>
            </a:endParaRPr>
          </a:p>
        </p:txBody>
      </p:sp>
      <p:sp>
        <p:nvSpPr>
          <p:cNvPr id="37" name="TextBox 36"/>
          <p:cNvSpPr txBox="1"/>
          <p:nvPr/>
        </p:nvSpPr>
        <p:spPr>
          <a:xfrm>
            <a:off x="4968404" y="4058198"/>
            <a:ext cx="1487908" cy="369332"/>
          </a:xfrm>
          <a:prstGeom prst="rect">
            <a:avLst/>
          </a:prstGeom>
          <a:noFill/>
        </p:spPr>
        <p:txBody>
          <a:bodyPr wrap="none" rtlCol="0">
            <a:spAutoFit/>
          </a:bodyPr>
          <a:lstStyle/>
          <a:p>
            <a:pPr algn="r"/>
            <a:r>
              <a:rPr lang="da-DK" dirty="0" smtClean="0">
                <a:latin typeface="+mn-lt"/>
              </a:rPr>
              <a:t>Component</a:t>
            </a:r>
          </a:p>
        </p:txBody>
      </p:sp>
      <p:sp>
        <p:nvSpPr>
          <p:cNvPr id="38" name="TextBox 37"/>
          <p:cNvSpPr txBox="1"/>
          <p:nvPr/>
        </p:nvSpPr>
        <p:spPr>
          <a:xfrm>
            <a:off x="5465738" y="4595868"/>
            <a:ext cx="1016625" cy="369332"/>
          </a:xfrm>
          <a:prstGeom prst="rect">
            <a:avLst/>
          </a:prstGeom>
          <a:noFill/>
        </p:spPr>
        <p:txBody>
          <a:bodyPr wrap="none" rtlCol="0">
            <a:spAutoFit/>
          </a:bodyPr>
          <a:lstStyle/>
          <a:p>
            <a:pPr algn="r"/>
            <a:r>
              <a:rPr lang="da-DK" dirty="0" err="1" smtClean="0">
                <a:latin typeface="+mn-lt"/>
              </a:rPr>
              <a:t>Testing</a:t>
            </a:r>
            <a:endParaRPr lang="da-DK" dirty="0" smtClean="0">
              <a:latin typeface="+mn-lt"/>
            </a:endParaRPr>
          </a:p>
        </p:txBody>
      </p:sp>
      <p:sp>
        <p:nvSpPr>
          <p:cNvPr id="39" name="TextBox 38"/>
          <p:cNvSpPr txBox="1"/>
          <p:nvPr/>
        </p:nvSpPr>
        <p:spPr>
          <a:xfrm>
            <a:off x="4882979" y="5210348"/>
            <a:ext cx="1588961" cy="646331"/>
          </a:xfrm>
          <a:prstGeom prst="rect">
            <a:avLst/>
          </a:prstGeom>
          <a:noFill/>
        </p:spPr>
        <p:txBody>
          <a:bodyPr wrap="none" rtlCol="0">
            <a:spAutoFit/>
          </a:bodyPr>
          <a:lstStyle/>
          <a:p>
            <a:pPr algn="r"/>
            <a:r>
              <a:rPr lang="da-DK" dirty="0" smtClean="0">
                <a:latin typeface="+mn-lt"/>
              </a:rPr>
              <a:t>Performance</a:t>
            </a:r>
          </a:p>
          <a:p>
            <a:pPr algn="r"/>
            <a:r>
              <a:rPr lang="da-DK" dirty="0" smtClean="0">
                <a:latin typeface="+mn-lt"/>
              </a:rPr>
              <a:t>Analysis</a:t>
            </a:r>
          </a:p>
        </p:txBody>
      </p:sp>
      <p:sp>
        <p:nvSpPr>
          <p:cNvPr id="21" name="TextBox 20"/>
          <p:cNvSpPr txBox="1"/>
          <p:nvPr/>
        </p:nvSpPr>
        <p:spPr>
          <a:xfrm>
            <a:off x="4985172" y="2315255"/>
            <a:ext cx="1462260" cy="369332"/>
          </a:xfrm>
          <a:prstGeom prst="rect">
            <a:avLst/>
          </a:prstGeom>
          <a:noFill/>
        </p:spPr>
        <p:txBody>
          <a:bodyPr wrap="none" rtlCol="0">
            <a:spAutoFit/>
          </a:bodyPr>
          <a:lstStyle/>
          <a:p>
            <a:pPr algn="r"/>
            <a:r>
              <a:rPr lang="da-DK" dirty="0" err="1" smtClean="0">
                <a:latin typeface="+mn-lt"/>
              </a:rPr>
              <a:t>Ve</a:t>
            </a:r>
            <a:r>
              <a:rPr lang="da-DK" dirty="0" err="1" smtClean="0">
                <a:solidFill>
                  <a:schemeClr val="bg1"/>
                </a:solidFill>
                <a:latin typeface="+mn-lt"/>
              </a:rPr>
              <a:t>rification</a:t>
            </a:r>
            <a:endParaRPr lang="da-DK" dirty="0" smtClean="0">
              <a:solidFill>
                <a:schemeClr val="bg1"/>
              </a:solidFill>
              <a:latin typeface="+mn-lt"/>
            </a:endParaRPr>
          </a:p>
        </p:txBody>
      </p:sp>
      <p:sp>
        <p:nvSpPr>
          <p:cNvPr id="22" name="Text Box 27"/>
          <p:cNvSpPr txBox="1">
            <a:spLocks noChangeArrowheads="1"/>
          </p:cNvSpPr>
          <p:nvPr/>
        </p:nvSpPr>
        <p:spPr bwMode="auto">
          <a:xfrm>
            <a:off x="6581768" y="5848515"/>
            <a:ext cx="2331087" cy="480131"/>
          </a:xfrm>
          <a:prstGeom prst="rect">
            <a:avLst/>
          </a:prstGeom>
          <a:solidFill>
            <a:schemeClr val="bg2">
              <a:lumMod val="50000"/>
            </a:schemeClr>
          </a:solidFill>
          <a:ln w="9525">
            <a:noFill/>
            <a:miter lim="800000"/>
            <a:headEnd/>
            <a:tailEnd/>
          </a:ln>
          <a:effectLst>
            <a:outerShdw dist="107763" dir="2700000" algn="ctr" rotWithShape="0">
              <a:schemeClr val="bg2"/>
            </a:outerShdw>
          </a:effectLst>
        </p:spPr>
        <p:txBody>
          <a:bodyPr wrap="none">
            <a:spAutoFit/>
          </a:bodyPr>
          <a:lstStyle/>
          <a:p>
            <a:pPr algn="l">
              <a:lnSpc>
                <a:spcPct val="90000"/>
              </a:lnSpc>
              <a:spcBef>
                <a:spcPct val="20000"/>
              </a:spcBef>
              <a:buClr>
                <a:schemeClr val="folHlink"/>
              </a:buClr>
            </a:pPr>
            <a:r>
              <a:rPr lang="da-DK" sz="2800" b="1" dirty="0" smtClean="0">
                <a:solidFill>
                  <a:schemeClr val="bg1"/>
                </a:solidFill>
                <a:effectLst>
                  <a:outerShdw blurRad="38100" dist="38100" dir="2700000" algn="tl">
                    <a:srgbClr val="000000"/>
                  </a:outerShdw>
                </a:effectLst>
                <a:latin typeface="Verdana" pitchFamily="34" charset="0"/>
              </a:rPr>
              <a:t>STRATEGO</a:t>
            </a:r>
            <a:endParaRPr lang="en-GB" sz="2800" b="1" dirty="0">
              <a:solidFill>
                <a:schemeClr val="bg1"/>
              </a:solidFill>
              <a:effectLst>
                <a:outerShdw blurRad="38100" dist="38100" dir="2700000" algn="tl">
                  <a:srgbClr val="000000"/>
                </a:outerShdw>
              </a:effectLst>
              <a:latin typeface="Verdana" pitchFamily="34" charset="0"/>
            </a:endParaRPr>
          </a:p>
        </p:txBody>
      </p:sp>
      <p:sp>
        <p:nvSpPr>
          <p:cNvPr id="23" name="TextBox 22"/>
          <p:cNvSpPr txBox="1"/>
          <p:nvPr/>
        </p:nvSpPr>
        <p:spPr>
          <a:xfrm>
            <a:off x="4297418" y="5863233"/>
            <a:ext cx="2194832" cy="369332"/>
          </a:xfrm>
          <a:prstGeom prst="rect">
            <a:avLst/>
          </a:prstGeom>
          <a:noFill/>
        </p:spPr>
        <p:txBody>
          <a:bodyPr wrap="none" rtlCol="0">
            <a:spAutoFit/>
          </a:bodyPr>
          <a:lstStyle/>
          <a:p>
            <a:pPr algn="r"/>
            <a:r>
              <a:rPr lang="da-DK" dirty="0" smtClean="0">
                <a:latin typeface="+mn-lt"/>
              </a:rPr>
              <a:t>Optimal </a:t>
            </a:r>
            <a:r>
              <a:rPr lang="da-DK" dirty="0" err="1" smtClean="0">
                <a:latin typeface="+mn-lt"/>
              </a:rPr>
              <a:t>Synthesis</a:t>
            </a:r>
            <a:endParaRPr lang="da-DK" dirty="0" smtClean="0">
              <a:latin typeface="+mn-lt"/>
            </a:endParaRPr>
          </a:p>
        </p:txBody>
      </p:sp>
      <p:pic>
        <p:nvPicPr>
          <p:cNvPr id="2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3830" y="3278349"/>
            <a:ext cx="1502116" cy="1001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3278" y="3779360"/>
            <a:ext cx="1145078" cy="763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63928" y="3365482"/>
            <a:ext cx="1048856" cy="69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1195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2" grpId="0"/>
      <p:bldP spid="36" grpId="0"/>
      <p:bldP spid="37" grpId="0"/>
      <p:bldP spid="38" grpId="0"/>
      <p:bldP spid="39" grpId="0"/>
      <p:bldP spid="21" grpId="0"/>
      <p:bldP spid="22" grpId="0" animBg="1"/>
      <p:bldP spid="2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Gantt</a:t>
            </a:r>
            <a:r>
              <a:rPr lang="da-DK" dirty="0" smtClean="0"/>
              <a:t> </a:t>
            </a:r>
            <a:r>
              <a:rPr lang="da-DK" dirty="0" err="1" smtClean="0"/>
              <a:t>Chart</a:t>
            </a:r>
            <a:r>
              <a:rPr lang="da-DK" dirty="0" smtClean="0"/>
              <a:t> 1. </a:t>
            </a:r>
            <a:r>
              <a:rPr lang="da-DK" dirty="0" err="1" smtClean="0"/>
              <a:t>cycle</a:t>
            </a:r>
            <a:endParaRPr lang="en-US" dirty="0"/>
          </a:p>
        </p:txBody>
      </p:sp>
      <p:sp>
        <p:nvSpPr>
          <p:cNvPr id="6" name="Slide Number Placeholder 5"/>
          <p:cNvSpPr>
            <a:spLocks noGrp="1"/>
          </p:cNvSpPr>
          <p:nvPr>
            <p:ph type="sldNum" sz="quarter" idx="11"/>
          </p:nvPr>
        </p:nvSpPr>
        <p:spPr/>
        <p:txBody>
          <a:bodyPr/>
          <a:lstStyle/>
          <a:p>
            <a:r>
              <a:rPr lang="en-GB" smtClean="0"/>
              <a:t>Kim Larsen [</a:t>
            </a:r>
            <a:fld id="{3C55F532-70EC-4BB0-8F7B-D5093D26A9F4}" type="slidenum">
              <a:rPr lang="en-GB" smtClean="0"/>
              <a:pPr/>
              <a:t>50</a:t>
            </a:fld>
            <a:r>
              <a:rPr lang="en-GB" smtClean="0"/>
              <a:t>]</a:t>
            </a:r>
            <a:endParaRPr lang="en-GB" dirty="0"/>
          </a:p>
        </p:txBody>
      </p:sp>
      <p:sp>
        <p:nvSpPr>
          <p:cNvPr id="7" name="Footer Placeholder 6"/>
          <p:cNvSpPr>
            <a:spLocks noGrp="1"/>
          </p:cNvSpPr>
          <p:nvPr>
            <p:ph type="ftr" sz="quarter" idx="10"/>
          </p:nvPr>
        </p:nvSpPr>
        <p:spPr/>
        <p:txBody>
          <a:bodyPr/>
          <a:lstStyle/>
          <a:p>
            <a:r>
              <a:rPr lang="en-US" smtClean="0"/>
              <a:t>AVACS Autumn School 2015</a:t>
            </a:r>
            <a:endParaRPr lang="en-GB" dirty="0"/>
          </a:p>
        </p:txBody>
      </p:sp>
      <p:pic>
        <p:nvPicPr>
          <p:cNvPr id="8" name="Picture 2"/>
          <p:cNvPicPr>
            <a:picLocks noChangeAspect="1" noChangeArrowheads="1"/>
          </p:cNvPicPr>
          <p:nvPr/>
        </p:nvPicPr>
        <p:blipFill>
          <a:blip r:embed="rId2"/>
          <a:srcRect l="20508" t="17812" r="64843" b="75625"/>
          <a:stretch>
            <a:fillRect/>
          </a:stretch>
        </p:blipFill>
        <p:spPr bwMode="auto">
          <a:xfrm>
            <a:off x="7048500" y="228600"/>
            <a:ext cx="1785950" cy="500066"/>
          </a:xfrm>
          <a:prstGeom prst="rect">
            <a:avLst/>
          </a:prstGeom>
          <a:noFill/>
          <a:ln w="9525">
            <a:noFill/>
            <a:miter lim="800000"/>
            <a:headEnd/>
            <a:tailEnd/>
          </a:ln>
          <a:effectLst/>
        </p:spPr>
      </p:pic>
      <p:pic>
        <p:nvPicPr>
          <p:cNvPr id="1824770" name="Picture 2"/>
          <p:cNvPicPr>
            <a:picLocks noChangeAspect="1" noChangeArrowheads="1"/>
          </p:cNvPicPr>
          <p:nvPr/>
        </p:nvPicPr>
        <p:blipFill>
          <a:blip r:embed="rId3"/>
          <a:srcRect r="4192"/>
          <a:stretch>
            <a:fillRect/>
          </a:stretch>
        </p:blipFill>
        <p:spPr bwMode="auto">
          <a:xfrm>
            <a:off x="0" y="1028700"/>
            <a:ext cx="10473599" cy="5195887"/>
          </a:xfrm>
          <a:prstGeom prst="rect">
            <a:avLst/>
          </a:prstGeom>
          <a:noFill/>
          <a:ln w="9525">
            <a:noFill/>
            <a:miter lim="800000"/>
            <a:headEnd/>
            <a:tailEnd/>
          </a:ln>
          <a:effectLst/>
        </p:spPr>
      </p:pic>
      <p:pic>
        <p:nvPicPr>
          <p:cNvPr id="1824772" name="Picture 4"/>
          <p:cNvPicPr>
            <a:picLocks noChangeAspect="1" noChangeArrowheads="1"/>
          </p:cNvPicPr>
          <p:nvPr/>
        </p:nvPicPr>
        <p:blipFill>
          <a:blip r:embed="rId4"/>
          <a:srcRect/>
          <a:stretch>
            <a:fillRect/>
          </a:stretch>
        </p:blipFill>
        <p:spPr bwMode="auto">
          <a:xfrm rot="16200000">
            <a:off x="3403028" y="2726751"/>
            <a:ext cx="728220" cy="7534276"/>
          </a:xfrm>
          <a:prstGeom prst="rect">
            <a:avLst/>
          </a:prstGeom>
          <a:noFill/>
          <a:ln w="9525">
            <a:noFill/>
            <a:miter lim="800000"/>
            <a:headEnd/>
            <a:tailEnd/>
          </a:ln>
          <a:effectLst/>
        </p:spPr>
      </p:pic>
    </p:spTree>
    <p:extLst>
      <p:ext uri="{BB962C8B-B14F-4D97-AF65-F5344CB8AC3E}">
        <p14:creationId xmlns:p14="http://schemas.microsoft.com/office/powerpoint/2010/main" val="20374475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Blocking</a:t>
            </a:r>
            <a:r>
              <a:rPr lang="da-DK" dirty="0" smtClean="0"/>
              <a:t> &amp; WCRT</a:t>
            </a:r>
            <a:endParaRPr lang="en-US" dirty="0"/>
          </a:p>
        </p:txBody>
      </p:sp>
      <p:sp>
        <p:nvSpPr>
          <p:cNvPr id="3" name="Footer Placeholder 2"/>
          <p:cNvSpPr>
            <a:spLocks noGrp="1"/>
          </p:cNvSpPr>
          <p:nvPr>
            <p:ph type="ftr" sz="quarter" idx="10"/>
          </p:nvPr>
        </p:nvSpPr>
        <p:spPr/>
        <p:txBody>
          <a:bodyPr/>
          <a:lstStyle/>
          <a:p>
            <a:pPr>
              <a:defRPr/>
            </a:pPr>
            <a:r>
              <a:rPr lang="en-US" smtClean="0"/>
              <a:t>AVACS Autumn School 2015</a:t>
            </a:r>
            <a:endParaRPr lang="en-US"/>
          </a:p>
        </p:txBody>
      </p:sp>
      <p:sp>
        <p:nvSpPr>
          <p:cNvPr id="4" name="Slide Number Placeholder 3"/>
          <p:cNvSpPr>
            <a:spLocks noGrp="1"/>
          </p:cNvSpPr>
          <p:nvPr>
            <p:ph type="sldNum" sz="quarter" idx="11"/>
          </p:nvPr>
        </p:nvSpPr>
        <p:spPr/>
        <p:txBody>
          <a:bodyPr/>
          <a:lstStyle/>
          <a:p>
            <a:pPr>
              <a:defRPr/>
            </a:pPr>
            <a:r>
              <a:rPr lang="en-US" smtClean="0"/>
              <a:t>Page </a:t>
            </a:r>
            <a:fld id="{623C9C4D-8CBA-4357-99E3-0CE88469637D}" type="slidenum">
              <a:rPr lang="en-US" smtClean="0"/>
              <a:pPr>
                <a:defRPr/>
              </a:pPr>
              <a:t>51</a:t>
            </a:fld>
            <a:endParaRPr lang="en-US"/>
          </a:p>
        </p:txBody>
      </p:sp>
      <p:pic>
        <p:nvPicPr>
          <p:cNvPr id="8" name="Picture 2"/>
          <p:cNvPicPr>
            <a:picLocks noChangeAspect="1" noChangeArrowheads="1"/>
          </p:cNvPicPr>
          <p:nvPr/>
        </p:nvPicPr>
        <p:blipFill>
          <a:blip r:embed="rId2"/>
          <a:srcRect l="20508" t="17812" r="64843" b="75625"/>
          <a:stretch>
            <a:fillRect/>
          </a:stretch>
        </p:blipFill>
        <p:spPr bwMode="auto">
          <a:xfrm>
            <a:off x="7048500" y="228600"/>
            <a:ext cx="1785950" cy="500066"/>
          </a:xfrm>
          <a:prstGeom prst="rect">
            <a:avLst/>
          </a:prstGeom>
          <a:noFill/>
          <a:ln w="9525">
            <a:noFill/>
            <a:miter lim="800000"/>
            <a:headEnd/>
            <a:tailEnd/>
          </a:ln>
          <a:effectLst/>
        </p:spPr>
      </p:pic>
      <p:pic>
        <p:nvPicPr>
          <p:cNvPr id="1823747" name="Picture 3"/>
          <p:cNvPicPr>
            <a:picLocks noChangeAspect="1" noChangeArrowheads="1"/>
          </p:cNvPicPr>
          <p:nvPr/>
        </p:nvPicPr>
        <p:blipFill>
          <a:blip r:embed="rId3"/>
          <a:srcRect/>
          <a:stretch>
            <a:fillRect/>
          </a:stretch>
        </p:blipFill>
        <p:spPr bwMode="auto">
          <a:xfrm>
            <a:off x="0" y="1000937"/>
            <a:ext cx="7581900" cy="5857063"/>
          </a:xfrm>
          <a:prstGeom prst="rect">
            <a:avLst/>
          </a:prstGeom>
          <a:noFill/>
          <a:ln w="9525">
            <a:noFill/>
            <a:miter lim="800000"/>
            <a:headEnd/>
            <a:tailEnd/>
          </a:ln>
          <a:effectLst/>
        </p:spPr>
      </p:pic>
      <p:pic>
        <p:nvPicPr>
          <p:cNvPr id="13" name="Picture 8" descr="Marius Mikučionis">
            <a:hlinkClick r:id="rId4" action="ppaction://hlinkfile"/>
          </p:cNvPr>
          <p:cNvPicPr>
            <a:picLocks noChangeAspect="1" noChangeArrowheads="1"/>
          </p:cNvPicPr>
          <p:nvPr/>
        </p:nvPicPr>
        <p:blipFill>
          <a:blip r:embed="rId5"/>
          <a:srcRect/>
          <a:stretch>
            <a:fillRect/>
          </a:stretch>
        </p:blipFill>
        <p:spPr bwMode="auto">
          <a:xfrm>
            <a:off x="7677150" y="4500570"/>
            <a:ext cx="1238250" cy="1343026"/>
          </a:xfrm>
          <a:prstGeom prst="rect">
            <a:avLst/>
          </a:prstGeom>
          <a:noFill/>
        </p:spPr>
      </p:pic>
      <p:sp>
        <p:nvSpPr>
          <p:cNvPr id="14" name="TextBox 13"/>
          <p:cNvSpPr txBox="1"/>
          <p:nvPr/>
        </p:nvSpPr>
        <p:spPr>
          <a:xfrm>
            <a:off x="7480621" y="5867400"/>
            <a:ext cx="1739579" cy="307777"/>
          </a:xfrm>
          <a:prstGeom prst="rect">
            <a:avLst/>
          </a:prstGeom>
          <a:noFill/>
        </p:spPr>
        <p:txBody>
          <a:bodyPr wrap="none" rtlCol="0">
            <a:spAutoFit/>
          </a:bodyPr>
          <a:lstStyle/>
          <a:p>
            <a:pPr algn="l"/>
            <a:r>
              <a:rPr lang="da-DK" sz="1400" dirty="0" smtClean="0">
                <a:latin typeface="+mn-lt"/>
              </a:rPr>
              <a:t>Marius </a:t>
            </a:r>
            <a:r>
              <a:rPr lang="da-DK" sz="1400" dirty="0" err="1" smtClean="0">
                <a:latin typeface="+mn-lt"/>
              </a:rPr>
              <a:t>Micusionis</a:t>
            </a:r>
            <a:endParaRPr lang="en-US" sz="1400" dirty="0">
              <a:latin typeface="+mn-lt"/>
            </a:endParaRPr>
          </a:p>
        </p:txBody>
      </p:sp>
    </p:spTree>
    <p:extLst>
      <p:ext uri="{BB962C8B-B14F-4D97-AF65-F5344CB8AC3E}">
        <p14:creationId xmlns:p14="http://schemas.microsoft.com/office/powerpoint/2010/main" val="25211705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Effort</a:t>
            </a:r>
            <a:r>
              <a:rPr lang="da-DK" dirty="0" smtClean="0"/>
              <a:t> and </a:t>
            </a:r>
            <a:r>
              <a:rPr lang="da-DK" dirty="0" err="1" smtClean="0"/>
              <a:t>Utilization</a:t>
            </a:r>
            <a:endParaRPr lang="en-US" dirty="0"/>
          </a:p>
        </p:txBody>
      </p:sp>
      <p:sp>
        <p:nvSpPr>
          <p:cNvPr id="3" name="Footer Placeholder 2"/>
          <p:cNvSpPr>
            <a:spLocks noGrp="1"/>
          </p:cNvSpPr>
          <p:nvPr>
            <p:ph type="ftr" sz="quarter" idx="10"/>
          </p:nvPr>
        </p:nvSpPr>
        <p:spPr/>
        <p:txBody>
          <a:bodyPr/>
          <a:lstStyle/>
          <a:p>
            <a:pPr>
              <a:defRPr/>
            </a:pPr>
            <a:r>
              <a:rPr lang="en-US" smtClean="0"/>
              <a:t>AVACS Autumn School 2015</a:t>
            </a:r>
            <a:endParaRPr lang="en-US"/>
          </a:p>
        </p:txBody>
      </p:sp>
      <p:sp>
        <p:nvSpPr>
          <p:cNvPr id="4" name="Slide Number Placeholder 3"/>
          <p:cNvSpPr>
            <a:spLocks noGrp="1"/>
          </p:cNvSpPr>
          <p:nvPr>
            <p:ph type="sldNum" sz="quarter" idx="11"/>
          </p:nvPr>
        </p:nvSpPr>
        <p:spPr/>
        <p:txBody>
          <a:bodyPr/>
          <a:lstStyle/>
          <a:p>
            <a:pPr>
              <a:defRPr/>
            </a:pPr>
            <a:r>
              <a:rPr lang="en-US" smtClean="0"/>
              <a:t>Page </a:t>
            </a:r>
            <a:fld id="{623C9C4D-8CBA-4357-99E3-0CE88469637D}" type="slidenum">
              <a:rPr lang="en-US" smtClean="0"/>
              <a:pPr>
                <a:defRPr/>
              </a:pPr>
              <a:t>52</a:t>
            </a:fld>
            <a:endParaRPr lang="en-US"/>
          </a:p>
        </p:txBody>
      </p:sp>
      <p:pic>
        <p:nvPicPr>
          <p:cNvPr id="8" name="Picture 2"/>
          <p:cNvPicPr>
            <a:picLocks noChangeAspect="1" noChangeArrowheads="1"/>
          </p:cNvPicPr>
          <p:nvPr/>
        </p:nvPicPr>
        <p:blipFill>
          <a:blip r:embed="rId2"/>
          <a:srcRect l="20508" t="17812" r="64843" b="75625"/>
          <a:stretch>
            <a:fillRect/>
          </a:stretch>
        </p:blipFill>
        <p:spPr bwMode="auto">
          <a:xfrm>
            <a:off x="7048500" y="228600"/>
            <a:ext cx="1785950" cy="500066"/>
          </a:xfrm>
          <a:prstGeom prst="rect">
            <a:avLst/>
          </a:prstGeom>
          <a:noFill/>
          <a:ln w="9525">
            <a:noFill/>
            <a:miter lim="800000"/>
            <a:headEnd/>
            <a:tailEnd/>
          </a:ln>
          <a:effectLst/>
        </p:spPr>
      </p:pic>
      <p:pic>
        <p:nvPicPr>
          <p:cNvPr id="11" name="Picture 8" descr="Marius Mikučionis">
            <a:hlinkClick r:id="rId3" action="ppaction://hlinkfile"/>
          </p:cNvPr>
          <p:cNvPicPr>
            <a:picLocks noChangeAspect="1" noChangeArrowheads="1"/>
          </p:cNvPicPr>
          <p:nvPr/>
        </p:nvPicPr>
        <p:blipFill>
          <a:blip r:embed="rId4"/>
          <a:srcRect/>
          <a:stretch>
            <a:fillRect/>
          </a:stretch>
        </p:blipFill>
        <p:spPr bwMode="auto">
          <a:xfrm>
            <a:off x="7677150" y="4500570"/>
            <a:ext cx="1238250" cy="1343026"/>
          </a:xfrm>
          <a:prstGeom prst="rect">
            <a:avLst/>
          </a:prstGeom>
          <a:noFill/>
        </p:spPr>
      </p:pic>
      <p:sp>
        <p:nvSpPr>
          <p:cNvPr id="12" name="TextBox 11"/>
          <p:cNvSpPr txBox="1"/>
          <p:nvPr/>
        </p:nvSpPr>
        <p:spPr>
          <a:xfrm>
            <a:off x="7480621" y="5867400"/>
            <a:ext cx="1739579" cy="307777"/>
          </a:xfrm>
          <a:prstGeom prst="rect">
            <a:avLst/>
          </a:prstGeom>
          <a:noFill/>
        </p:spPr>
        <p:txBody>
          <a:bodyPr wrap="none" rtlCol="0">
            <a:spAutoFit/>
          </a:bodyPr>
          <a:lstStyle/>
          <a:p>
            <a:pPr algn="l"/>
            <a:r>
              <a:rPr lang="da-DK" sz="1400" dirty="0" smtClean="0">
                <a:latin typeface="+mn-lt"/>
              </a:rPr>
              <a:t>Marius </a:t>
            </a:r>
            <a:r>
              <a:rPr lang="da-DK" sz="1400" dirty="0" err="1" smtClean="0">
                <a:latin typeface="+mn-lt"/>
              </a:rPr>
              <a:t>Micusionis</a:t>
            </a:r>
            <a:endParaRPr lang="en-US" sz="1400" dirty="0">
              <a:latin typeface="+mn-lt"/>
            </a:endParaRPr>
          </a:p>
        </p:txBody>
      </p:sp>
      <p:pic>
        <p:nvPicPr>
          <p:cNvPr id="1826818" name="Picture 2"/>
          <p:cNvPicPr>
            <a:picLocks noChangeAspect="1" noChangeArrowheads="1"/>
          </p:cNvPicPr>
          <p:nvPr/>
        </p:nvPicPr>
        <p:blipFill>
          <a:blip r:embed="rId5"/>
          <a:srcRect/>
          <a:stretch>
            <a:fillRect/>
          </a:stretch>
        </p:blipFill>
        <p:spPr bwMode="auto">
          <a:xfrm>
            <a:off x="76200" y="1591211"/>
            <a:ext cx="7391400" cy="4123789"/>
          </a:xfrm>
          <a:prstGeom prst="rect">
            <a:avLst/>
          </a:prstGeom>
          <a:noFill/>
          <a:ln w="9525">
            <a:noFill/>
            <a:miter lim="800000"/>
            <a:headEnd/>
            <a:tailEnd/>
          </a:ln>
          <a:effectLst/>
        </p:spPr>
      </p:pic>
    </p:spTree>
    <p:extLst>
      <p:ext uri="{BB962C8B-B14F-4D97-AF65-F5344CB8AC3E}">
        <p14:creationId xmlns:p14="http://schemas.microsoft.com/office/powerpoint/2010/main" val="38458975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TERMA Case </a:t>
            </a:r>
            <a:r>
              <a:rPr lang="da-DK" dirty="0" err="1" smtClean="0"/>
              <a:t>Conclusion</a:t>
            </a:r>
            <a:endParaRPr lang="en-US" dirty="0"/>
          </a:p>
        </p:txBody>
      </p:sp>
      <p:sp>
        <p:nvSpPr>
          <p:cNvPr id="3" name="Footer Placeholder 2"/>
          <p:cNvSpPr>
            <a:spLocks noGrp="1"/>
          </p:cNvSpPr>
          <p:nvPr>
            <p:ph type="ftr" sz="quarter" idx="10"/>
          </p:nvPr>
        </p:nvSpPr>
        <p:spPr/>
        <p:txBody>
          <a:bodyPr/>
          <a:lstStyle/>
          <a:p>
            <a:r>
              <a:rPr lang="en-US" smtClean="0"/>
              <a:t>AVACS Autumn School 2015</a:t>
            </a:r>
            <a:endParaRPr lang="en-GB" dirty="0"/>
          </a:p>
        </p:txBody>
      </p:sp>
      <p:sp>
        <p:nvSpPr>
          <p:cNvPr id="4" name="Slide Number Placeholder 3"/>
          <p:cNvSpPr>
            <a:spLocks noGrp="1"/>
          </p:cNvSpPr>
          <p:nvPr>
            <p:ph type="sldNum" sz="quarter" idx="11"/>
          </p:nvPr>
        </p:nvSpPr>
        <p:spPr/>
        <p:txBody>
          <a:bodyPr/>
          <a:lstStyle/>
          <a:p>
            <a:r>
              <a:rPr lang="en-GB" smtClean="0"/>
              <a:t>Kim Larsen [</a:t>
            </a:r>
            <a:fld id="{3C55F532-70EC-4BB0-8F7B-D5093D26A9F4}" type="slidenum">
              <a:rPr lang="en-GB" smtClean="0"/>
              <a:pPr/>
              <a:t>53</a:t>
            </a:fld>
            <a:r>
              <a:rPr lang="en-GB" smtClean="0"/>
              <a:t>]</a:t>
            </a:r>
            <a:endParaRPr lang="en-GB" dirty="0"/>
          </a:p>
        </p:txBody>
      </p:sp>
      <p:pic>
        <p:nvPicPr>
          <p:cNvPr id="1821698" name="Picture 2"/>
          <p:cNvPicPr>
            <a:picLocks noChangeAspect="1" noChangeArrowheads="1"/>
          </p:cNvPicPr>
          <p:nvPr/>
        </p:nvPicPr>
        <p:blipFill>
          <a:blip r:embed="rId2"/>
          <a:srcRect/>
          <a:stretch>
            <a:fillRect/>
          </a:stretch>
        </p:blipFill>
        <p:spPr bwMode="auto">
          <a:xfrm>
            <a:off x="838200" y="1143000"/>
            <a:ext cx="7543800" cy="4858371"/>
          </a:xfrm>
          <a:prstGeom prst="rect">
            <a:avLst/>
          </a:prstGeom>
          <a:noFill/>
          <a:ln w="9525">
            <a:noFill/>
            <a:miter lim="800000"/>
            <a:headEnd/>
            <a:tailEnd/>
          </a:ln>
          <a:effectLst/>
        </p:spPr>
      </p:pic>
    </p:spTree>
    <p:extLst>
      <p:ext uri="{BB962C8B-B14F-4D97-AF65-F5344CB8AC3E}">
        <p14:creationId xmlns:p14="http://schemas.microsoft.com/office/powerpoint/2010/main" val="3350951008"/>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TERMA Case </a:t>
            </a:r>
            <a:r>
              <a:rPr lang="en-US" dirty="0" smtClean="0">
                <a:solidFill>
                  <a:schemeClr val="tx1">
                    <a:lumMod val="65000"/>
                    <a:lumOff val="35000"/>
                  </a:schemeClr>
                </a:solidFill>
              </a:rPr>
              <a:t>Follow-Up</a:t>
            </a:r>
            <a:endParaRPr lang="en-US" dirty="0">
              <a:solidFill>
                <a:schemeClr val="tx1">
                  <a:lumMod val="65000"/>
                  <a:lumOff val="35000"/>
                </a:schemeClr>
              </a:solidFill>
            </a:endParaRPr>
          </a:p>
        </p:txBody>
      </p:sp>
      <p:sp>
        <p:nvSpPr>
          <p:cNvPr id="3" name="Footer Placeholder 2"/>
          <p:cNvSpPr>
            <a:spLocks noGrp="1"/>
          </p:cNvSpPr>
          <p:nvPr>
            <p:ph type="ftr" sz="quarter" idx="10"/>
          </p:nvPr>
        </p:nvSpPr>
        <p:spPr/>
        <p:txBody>
          <a:bodyPr/>
          <a:lstStyle/>
          <a:p>
            <a:r>
              <a:rPr lang="en-US" smtClean="0"/>
              <a:t>AVACS Autumn School 2015</a:t>
            </a:r>
            <a:endParaRPr lang="en-GB" dirty="0"/>
          </a:p>
        </p:txBody>
      </p:sp>
      <p:sp>
        <p:nvSpPr>
          <p:cNvPr id="4" name="Slide Number Placeholder 3"/>
          <p:cNvSpPr>
            <a:spLocks noGrp="1"/>
          </p:cNvSpPr>
          <p:nvPr>
            <p:ph type="sldNum" sz="quarter" idx="11"/>
          </p:nvPr>
        </p:nvSpPr>
        <p:spPr/>
        <p:txBody>
          <a:bodyPr/>
          <a:lstStyle/>
          <a:p>
            <a:r>
              <a:rPr lang="en-GB" smtClean="0"/>
              <a:t>Kim Larsen [</a:t>
            </a:r>
            <a:fld id="{3C55F532-70EC-4BB0-8F7B-D5093D26A9F4}" type="slidenum">
              <a:rPr lang="en-GB" smtClean="0"/>
              <a:pPr/>
              <a:t>54</a:t>
            </a:fld>
            <a:r>
              <a:rPr lang="en-GB" smtClean="0"/>
              <a:t>]</a:t>
            </a:r>
            <a:endParaRPr lang="en-GB" dirty="0"/>
          </a:p>
        </p:txBody>
      </p:sp>
      <p:pic>
        <p:nvPicPr>
          <p:cNvPr id="1827842" name="Picture 2"/>
          <p:cNvPicPr>
            <a:picLocks noChangeAspect="1" noChangeArrowheads="1"/>
          </p:cNvPicPr>
          <p:nvPr/>
        </p:nvPicPr>
        <p:blipFill>
          <a:blip r:embed="rId2"/>
          <a:srcRect r="51337"/>
          <a:stretch>
            <a:fillRect/>
          </a:stretch>
        </p:blipFill>
        <p:spPr bwMode="auto">
          <a:xfrm>
            <a:off x="152400" y="1028700"/>
            <a:ext cx="6934200" cy="3267075"/>
          </a:xfrm>
          <a:prstGeom prst="rect">
            <a:avLst/>
          </a:prstGeom>
          <a:noFill/>
          <a:ln w="9525">
            <a:noFill/>
            <a:miter lim="800000"/>
            <a:headEnd/>
            <a:tailEnd/>
          </a:ln>
          <a:effectLst/>
        </p:spPr>
      </p:pic>
      <p:sp>
        <p:nvSpPr>
          <p:cNvPr id="7" name="TextBox 6"/>
          <p:cNvSpPr txBox="1"/>
          <p:nvPr/>
        </p:nvSpPr>
        <p:spPr>
          <a:xfrm>
            <a:off x="7073677" y="1186934"/>
            <a:ext cx="2057400" cy="369332"/>
          </a:xfrm>
          <a:prstGeom prst="rect">
            <a:avLst/>
          </a:prstGeom>
          <a:solidFill>
            <a:schemeClr val="bg2">
              <a:lumMod val="40000"/>
              <a:lumOff val="60000"/>
            </a:schemeClr>
          </a:solidFill>
        </p:spPr>
        <p:txBody>
          <a:bodyPr wrap="square" rtlCol="0">
            <a:spAutoFit/>
          </a:bodyPr>
          <a:lstStyle/>
          <a:p>
            <a:pPr algn="l"/>
            <a:r>
              <a:rPr lang="en-US" b="1" dirty="0" smtClean="0">
                <a:latin typeface="+mn-lt"/>
              </a:rPr>
              <a:t>[ f*WCET, WCET]</a:t>
            </a:r>
            <a:endParaRPr lang="en-US" dirty="0" smtClean="0">
              <a:latin typeface="+mn-lt"/>
            </a:endParaRPr>
          </a:p>
        </p:txBody>
      </p:sp>
      <p:sp>
        <p:nvSpPr>
          <p:cNvPr id="9" name="Rounded Rectangular Callout 8"/>
          <p:cNvSpPr/>
          <p:nvPr/>
        </p:nvSpPr>
        <p:spPr bwMode="auto">
          <a:xfrm>
            <a:off x="6553200" y="1371600"/>
            <a:ext cx="1484233" cy="715089"/>
          </a:xfrm>
          <a:prstGeom prst="wedgeRoundRectCallout">
            <a:avLst>
              <a:gd name="adj1" fmla="val -67989"/>
              <a:gd name="adj2" fmla="val 269753"/>
              <a:gd name="adj3" fmla="val 16667"/>
            </a:avLst>
          </a:prstGeom>
          <a:solidFill>
            <a:srgbClr val="FF6600"/>
          </a:solidFill>
          <a:ln w="57150"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600" b="1" dirty="0" smtClean="0">
                <a:solidFill>
                  <a:schemeClr val="bg1"/>
                </a:solidFill>
              </a:rPr>
              <a:t>1 Day</a:t>
            </a:r>
            <a:endParaRPr kumimoji="0" lang="en-US" sz="3600" b="1" i="0" u="none" strike="noStrike" cap="none" normalizeH="0" baseline="0" dirty="0" smtClean="0">
              <a:ln>
                <a:noFill/>
              </a:ln>
              <a:solidFill>
                <a:schemeClr val="bg1"/>
              </a:solidFill>
              <a:effectLst/>
              <a:latin typeface="Arial" charset="0"/>
            </a:endParaRPr>
          </a:p>
        </p:txBody>
      </p:sp>
      <p:pic>
        <p:nvPicPr>
          <p:cNvPr id="6" name="Picture 2"/>
          <p:cNvPicPr>
            <a:picLocks noChangeAspect="1" noChangeArrowheads="1"/>
          </p:cNvPicPr>
          <p:nvPr/>
        </p:nvPicPr>
        <p:blipFill>
          <a:blip r:embed="rId2"/>
          <a:srcRect l="47594"/>
          <a:stretch>
            <a:fillRect/>
          </a:stretch>
        </p:blipFill>
        <p:spPr bwMode="auto">
          <a:xfrm>
            <a:off x="1219200" y="2895600"/>
            <a:ext cx="7467600" cy="3267075"/>
          </a:xfrm>
          <a:prstGeom prst="rect">
            <a:avLst/>
          </a:prstGeom>
          <a:noFill/>
          <a:ln w="9525">
            <a:noFill/>
            <a:miter lim="800000"/>
            <a:headEnd/>
            <a:tailEnd/>
          </a:ln>
          <a:effectLst/>
        </p:spPr>
      </p:pic>
      <p:sp>
        <p:nvSpPr>
          <p:cNvPr id="8" name="Rounded Rectangular Callout 7"/>
          <p:cNvSpPr/>
          <p:nvPr/>
        </p:nvSpPr>
        <p:spPr bwMode="auto">
          <a:xfrm>
            <a:off x="4991100" y="2095500"/>
            <a:ext cx="1736944" cy="715089"/>
          </a:xfrm>
          <a:prstGeom prst="wedgeRoundRectCallout">
            <a:avLst>
              <a:gd name="adj1" fmla="val -81325"/>
              <a:gd name="adj2" fmla="val 445364"/>
              <a:gd name="adj3" fmla="val 16667"/>
            </a:avLst>
          </a:prstGeom>
          <a:solidFill>
            <a:srgbClr val="FF0000"/>
          </a:solidFill>
          <a:ln w="57150" cap="flat" cmpd="sng" algn="ctr">
            <a:solidFill>
              <a:srgbClr val="FF0000"/>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600" b="1" dirty="0" smtClean="0">
                <a:solidFill>
                  <a:schemeClr val="bg1"/>
                </a:solidFill>
              </a:rPr>
              <a:t>6 Days</a:t>
            </a:r>
            <a:endParaRPr kumimoji="0" lang="en-US" sz="3600" b="1" i="0" u="none" strike="noStrike" cap="none" normalizeH="0" baseline="0" dirty="0" smtClean="0">
              <a:ln>
                <a:noFill/>
              </a:ln>
              <a:solidFill>
                <a:schemeClr val="bg1"/>
              </a:solidFill>
              <a:effectLst/>
              <a:latin typeface="Arial" charset="0"/>
            </a:endParaRPr>
          </a:p>
        </p:txBody>
      </p:sp>
      <p:sp>
        <p:nvSpPr>
          <p:cNvPr id="11" name="TextBox 10"/>
          <p:cNvSpPr txBox="1"/>
          <p:nvPr/>
        </p:nvSpPr>
        <p:spPr>
          <a:xfrm>
            <a:off x="1952385" y="1239915"/>
            <a:ext cx="1043876" cy="369332"/>
          </a:xfrm>
          <a:prstGeom prst="rect">
            <a:avLst/>
          </a:prstGeom>
          <a:solidFill>
            <a:schemeClr val="bg1"/>
          </a:solidFill>
        </p:spPr>
        <p:txBody>
          <a:bodyPr wrap="none" rtlCol="0">
            <a:spAutoFit/>
          </a:bodyPr>
          <a:lstStyle/>
          <a:p>
            <a:pPr algn="l"/>
            <a:r>
              <a:rPr lang="da-DK" dirty="0" smtClean="0">
                <a:latin typeface="+mn-lt"/>
              </a:rPr>
              <a:t>f=100%</a:t>
            </a:r>
            <a:endParaRPr lang="da-DK" dirty="0">
              <a:latin typeface="+mn-lt"/>
            </a:endParaRPr>
          </a:p>
        </p:txBody>
      </p:sp>
      <p:sp>
        <p:nvSpPr>
          <p:cNvPr id="13" name="TextBox 12"/>
          <p:cNvSpPr txBox="1"/>
          <p:nvPr/>
        </p:nvSpPr>
        <p:spPr>
          <a:xfrm>
            <a:off x="4947975" y="1239915"/>
            <a:ext cx="898003" cy="369332"/>
          </a:xfrm>
          <a:prstGeom prst="rect">
            <a:avLst/>
          </a:prstGeom>
          <a:solidFill>
            <a:schemeClr val="bg1"/>
          </a:solidFill>
        </p:spPr>
        <p:txBody>
          <a:bodyPr wrap="none" rtlCol="0">
            <a:spAutoFit/>
          </a:bodyPr>
          <a:lstStyle/>
          <a:p>
            <a:pPr algn="l"/>
            <a:r>
              <a:rPr lang="da-DK" dirty="0">
                <a:latin typeface="+mn-lt"/>
              </a:rPr>
              <a:t>f</a:t>
            </a:r>
            <a:r>
              <a:rPr lang="da-DK" dirty="0" smtClean="0">
                <a:latin typeface="+mn-lt"/>
              </a:rPr>
              <a:t>=95%</a:t>
            </a:r>
            <a:endParaRPr lang="da-DK" dirty="0">
              <a:latin typeface="+mn-lt"/>
            </a:endParaRPr>
          </a:p>
        </p:txBody>
      </p:sp>
      <p:sp>
        <p:nvSpPr>
          <p:cNvPr id="14" name="TextBox 13"/>
          <p:cNvSpPr txBox="1"/>
          <p:nvPr/>
        </p:nvSpPr>
        <p:spPr>
          <a:xfrm>
            <a:off x="2882180" y="3121760"/>
            <a:ext cx="898003" cy="369332"/>
          </a:xfrm>
          <a:prstGeom prst="rect">
            <a:avLst/>
          </a:prstGeom>
          <a:solidFill>
            <a:schemeClr val="bg1"/>
          </a:solidFill>
        </p:spPr>
        <p:txBody>
          <a:bodyPr wrap="none" rtlCol="0">
            <a:spAutoFit/>
          </a:bodyPr>
          <a:lstStyle/>
          <a:p>
            <a:pPr algn="l"/>
            <a:r>
              <a:rPr lang="da-DK" dirty="0" smtClean="0">
                <a:latin typeface="+mn-lt"/>
              </a:rPr>
              <a:t>f=90%</a:t>
            </a:r>
            <a:endParaRPr lang="da-DK" dirty="0">
              <a:latin typeface="+mn-lt"/>
            </a:endParaRPr>
          </a:p>
        </p:txBody>
      </p:sp>
      <p:sp>
        <p:nvSpPr>
          <p:cNvPr id="15" name="TextBox 14"/>
          <p:cNvSpPr txBox="1"/>
          <p:nvPr/>
        </p:nvSpPr>
        <p:spPr>
          <a:xfrm>
            <a:off x="6453845" y="3121760"/>
            <a:ext cx="898003" cy="369332"/>
          </a:xfrm>
          <a:prstGeom prst="rect">
            <a:avLst/>
          </a:prstGeom>
          <a:solidFill>
            <a:schemeClr val="bg1"/>
          </a:solidFill>
        </p:spPr>
        <p:txBody>
          <a:bodyPr wrap="none" rtlCol="0">
            <a:spAutoFit/>
          </a:bodyPr>
          <a:lstStyle/>
          <a:p>
            <a:pPr algn="l"/>
            <a:r>
              <a:rPr lang="da-DK" dirty="0" smtClean="0">
                <a:latin typeface="+mn-lt"/>
              </a:rPr>
              <a:t>f=86%</a:t>
            </a:r>
            <a:endParaRPr lang="da-DK" dirty="0">
              <a:latin typeface="+mn-lt"/>
            </a:endParaRPr>
          </a:p>
        </p:txBody>
      </p:sp>
      <p:sp>
        <p:nvSpPr>
          <p:cNvPr id="12" name="TextBox 11"/>
          <p:cNvSpPr txBox="1"/>
          <p:nvPr/>
        </p:nvSpPr>
        <p:spPr>
          <a:xfrm>
            <a:off x="7086600" y="356600"/>
            <a:ext cx="1494320" cy="369332"/>
          </a:xfrm>
          <a:prstGeom prst="rect">
            <a:avLst/>
          </a:prstGeom>
          <a:noFill/>
        </p:spPr>
        <p:txBody>
          <a:bodyPr wrap="none" rtlCol="0">
            <a:spAutoFit/>
          </a:bodyPr>
          <a:lstStyle/>
          <a:p>
            <a:pPr algn="l"/>
            <a:r>
              <a:rPr lang="da-DK" dirty="0" smtClean="0">
                <a:latin typeface="+mn-lt"/>
              </a:rPr>
              <a:t>ISOLA 2012</a:t>
            </a:r>
            <a:endParaRPr lang="da-DK" dirty="0">
              <a:latin typeface="+mn-lt"/>
            </a:endParaRPr>
          </a:p>
        </p:txBody>
      </p:sp>
      <p:sp>
        <p:nvSpPr>
          <p:cNvPr id="17" name="Rectangle 16"/>
          <p:cNvSpPr/>
          <p:nvPr/>
        </p:nvSpPr>
        <p:spPr bwMode="auto">
          <a:xfrm>
            <a:off x="5186480" y="5502870"/>
            <a:ext cx="3110805" cy="422455"/>
          </a:xfrm>
          <a:prstGeom prst="rect">
            <a:avLst/>
          </a:prstGeom>
          <a:noFill/>
          <a:ln w="57150" cap="flat" cmpd="sng" algn="ctr">
            <a:solidFill>
              <a:srgbClr val="FF0000"/>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99398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4" grpId="0" animBg="1"/>
      <p:bldP spid="15" grpId="0" animBg="1"/>
      <p:bldP spid="1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TERMA Case  </a:t>
            </a:r>
            <a:r>
              <a:rPr lang="da-DK" dirty="0" smtClean="0">
                <a:solidFill>
                  <a:srgbClr val="CC00CC"/>
                </a:solidFill>
              </a:rPr>
              <a:t>- Statistical MC</a:t>
            </a:r>
            <a:endParaRPr lang="da-DK" dirty="0">
              <a:solidFill>
                <a:srgbClr val="CC00CC"/>
              </a:solidFill>
            </a:endParaRPr>
          </a:p>
        </p:txBody>
      </p:sp>
      <p:sp>
        <p:nvSpPr>
          <p:cNvPr id="3" name="Footer Placeholder 2"/>
          <p:cNvSpPr>
            <a:spLocks noGrp="1"/>
          </p:cNvSpPr>
          <p:nvPr>
            <p:ph type="ftr" sz="quarter" idx="10"/>
          </p:nvPr>
        </p:nvSpPr>
        <p:spPr/>
        <p:txBody>
          <a:bodyPr/>
          <a:lstStyle/>
          <a:p>
            <a:r>
              <a:rPr lang="en-US" smtClean="0"/>
              <a:t>AVACS Autumn School 2015</a:t>
            </a:r>
            <a:endParaRPr lang="en-GB" dirty="0"/>
          </a:p>
        </p:txBody>
      </p:sp>
      <p:sp>
        <p:nvSpPr>
          <p:cNvPr id="4" name="Slide Number Placeholder 3"/>
          <p:cNvSpPr>
            <a:spLocks noGrp="1"/>
          </p:cNvSpPr>
          <p:nvPr>
            <p:ph type="sldNum" sz="quarter" idx="11"/>
          </p:nvPr>
        </p:nvSpPr>
        <p:spPr/>
        <p:txBody>
          <a:bodyPr/>
          <a:lstStyle/>
          <a:p>
            <a:r>
              <a:rPr lang="en-GB" smtClean="0"/>
              <a:t>Kim Larsen [</a:t>
            </a:r>
            <a:fld id="{3C55F532-70EC-4BB0-8F7B-D5093D26A9F4}" type="slidenum">
              <a:rPr lang="en-GB" smtClean="0"/>
              <a:pPr/>
              <a:t>55</a:t>
            </a:fld>
            <a:r>
              <a:rPr lang="en-GB" smtClean="0"/>
              <a:t>]</a:t>
            </a:r>
            <a:endParaRPr lang="en-GB" dirty="0"/>
          </a:p>
        </p:txBody>
      </p:sp>
      <p:pic>
        <p:nvPicPr>
          <p:cNvPr id="1829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475" y="1474100"/>
            <a:ext cx="7972425"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76837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TERMA Case </a:t>
            </a:r>
            <a:r>
              <a:rPr lang="en-US" smtClean="0"/>
              <a:t>– Conclusion</a:t>
            </a:r>
            <a:endParaRPr lang="en-US" dirty="0"/>
          </a:p>
        </p:txBody>
      </p:sp>
      <p:sp>
        <p:nvSpPr>
          <p:cNvPr id="3" name="Footer Placeholder 2"/>
          <p:cNvSpPr>
            <a:spLocks noGrp="1"/>
          </p:cNvSpPr>
          <p:nvPr>
            <p:ph type="ftr" sz="quarter" idx="10"/>
          </p:nvPr>
        </p:nvSpPr>
        <p:spPr/>
        <p:txBody>
          <a:bodyPr/>
          <a:lstStyle/>
          <a:p>
            <a:r>
              <a:rPr lang="en-US" smtClean="0"/>
              <a:t>AVACS Autumn School 2015</a:t>
            </a:r>
            <a:endParaRPr lang="en-GB" dirty="0"/>
          </a:p>
        </p:txBody>
      </p:sp>
      <p:sp>
        <p:nvSpPr>
          <p:cNvPr id="4" name="Slide Number Placeholder 3"/>
          <p:cNvSpPr>
            <a:spLocks noGrp="1"/>
          </p:cNvSpPr>
          <p:nvPr>
            <p:ph type="sldNum" sz="quarter" idx="11"/>
          </p:nvPr>
        </p:nvSpPr>
        <p:spPr/>
        <p:txBody>
          <a:bodyPr/>
          <a:lstStyle/>
          <a:p>
            <a:r>
              <a:rPr lang="en-GB" smtClean="0"/>
              <a:t>Kim Larsen [</a:t>
            </a:r>
            <a:fld id="{3C55F532-70EC-4BB0-8F7B-D5093D26A9F4}" type="slidenum">
              <a:rPr lang="en-GB" smtClean="0"/>
              <a:pPr/>
              <a:t>56</a:t>
            </a:fld>
            <a:r>
              <a:rPr lang="en-GB" smtClean="0"/>
              <a:t>]</a:t>
            </a:r>
            <a:endParaRPr lang="en-GB" dirty="0"/>
          </a:p>
        </p:txBody>
      </p:sp>
      <p:pic>
        <p:nvPicPr>
          <p:cNvPr id="1756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525" y="2584090"/>
            <a:ext cx="7053642" cy="207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679" t="30346" r="14286" b="17428"/>
          <a:stretch/>
        </p:blipFill>
        <p:spPr bwMode="auto">
          <a:xfrm>
            <a:off x="961930" y="1047890"/>
            <a:ext cx="6984945" cy="3121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3125" t="46857" r="14018" b="20286"/>
          <a:stretch/>
        </p:blipFill>
        <p:spPr bwMode="auto">
          <a:xfrm>
            <a:off x="1077145" y="4151443"/>
            <a:ext cx="6967868" cy="1963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197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2" name="Rectangle 4"/>
          <p:cNvSpPr>
            <a:spLocks noGrp="1" noChangeArrowheads="1"/>
          </p:cNvSpPr>
          <p:nvPr>
            <p:ph type="ctrTitle"/>
          </p:nvPr>
        </p:nvSpPr>
        <p:spPr>
          <a:xfrm>
            <a:off x="379413" y="342900"/>
            <a:ext cx="8435975" cy="1470025"/>
          </a:xfrm>
        </p:spPr>
        <p:txBody>
          <a:bodyPr>
            <a:noAutofit/>
          </a:bodyPr>
          <a:lstStyle/>
          <a:p>
            <a:r>
              <a:rPr lang="en-US" sz="4000" dirty="0" smtClean="0">
                <a:solidFill>
                  <a:srgbClr val="009900"/>
                </a:solidFill>
              </a:rPr>
              <a:t/>
            </a:r>
            <a:br>
              <a:rPr lang="en-US" sz="4000" dirty="0" smtClean="0">
                <a:solidFill>
                  <a:srgbClr val="009900"/>
                </a:solidFill>
              </a:rPr>
            </a:br>
            <a:r>
              <a:rPr lang="en-US" dirty="0" smtClean="0">
                <a:solidFill>
                  <a:srgbClr val="0070C0"/>
                </a:solidFill>
              </a:rPr>
              <a:t>Timed</a:t>
            </a:r>
            <a:r>
              <a:rPr lang="en-US" dirty="0" smtClean="0">
                <a:solidFill>
                  <a:srgbClr val="009900"/>
                </a:solidFill>
              </a:rPr>
              <a:t> </a:t>
            </a:r>
            <a:r>
              <a:rPr lang="en-US" dirty="0" smtClean="0">
                <a:solidFill>
                  <a:srgbClr val="FF1DFF"/>
                </a:solidFill>
                <a:effectLst>
                  <a:outerShdw blurRad="38100" dist="38100" dir="2700000" algn="tl">
                    <a:srgbClr val="000000">
                      <a:alpha val="43137"/>
                    </a:srgbClr>
                  </a:outerShdw>
                </a:effectLst>
              </a:rPr>
              <a:t>Games</a:t>
            </a:r>
            <a:r>
              <a:rPr lang="en-US" dirty="0" smtClean="0">
                <a:solidFill>
                  <a:srgbClr val="009900"/>
                </a:solidFill>
                <a:effectLst>
                  <a:outerShdw blurRad="38100" dist="38100" dir="2700000" algn="tl">
                    <a:srgbClr val="000000">
                      <a:alpha val="43137"/>
                    </a:srgbClr>
                  </a:outerShdw>
                </a:effectLst>
              </a:rPr>
              <a:t> </a:t>
            </a:r>
            <a:r>
              <a:rPr lang="en-US" sz="4000" dirty="0" smtClean="0">
                <a:solidFill>
                  <a:srgbClr val="009900"/>
                </a:solidFill>
              </a:rPr>
              <a:t/>
            </a:r>
            <a:br>
              <a:rPr lang="en-US" sz="4000" dirty="0" smtClean="0">
                <a:solidFill>
                  <a:srgbClr val="009900"/>
                </a:solidFill>
              </a:rPr>
            </a:br>
            <a:endParaRPr lang="en-US" sz="2800" dirty="0">
              <a:solidFill>
                <a:srgbClr val="CCECFF"/>
              </a:solidFill>
              <a:effectLst>
                <a:outerShdw blurRad="38100" dist="38100" dir="2700000" algn="tl">
                  <a:srgbClr val="000000">
                    <a:alpha val="43137"/>
                  </a:srgbClr>
                </a:outerShdw>
              </a:effectLst>
            </a:endParaRPr>
          </a:p>
        </p:txBody>
      </p:sp>
      <p:pic>
        <p:nvPicPr>
          <p:cNvPr id="6" name="Picture 4"/>
          <p:cNvPicPr>
            <a:picLocks noChangeAspect="1" noChangeArrowheads="1"/>
          </p:cNvPicPr>
          <p:nvPr/>
        </p:nvPicPr>
        <p:blipFill>
          <a:blip r:embed="rId3"/>
          <a:srcRect l="34258" t="35432" r="34441" b="35043"/>
          <a:stretch>
            <a:fillRect/>
          </a:stretch>
        </p:blipFill>
        <p:spPr bwMode="auto">
          <a:xfrm>
            <a:off x="2787800" y="2664589"/>
            <a:ext cx="2438400" cy="1841157"/>
          </a:xfrm>
          <a:prstGeom prst="rect">
            <a:avLst/>
          </a:prstGeom>
          <a:noFill/>
          <a:ln w="28575">
            <a:noFill/>
            <a:miter lim="800000"/>
            <a:headEnd/>
            <a:tailEnd/>
          </a:ln>
          <a:effectLst>
            <a:glow rad="139700">
              <a:schemeClr val="accent4">
                <a:satMod val="175000"/>
                <a:alpha val="40000"/>
              </a:schemeClr>
            </a:glow>
          </a:effectLst>
        </p:spPr>
      </p:pic>
      <p:sp>
        <p:nvSpPr>
          <p:cNvPr id="7" name="Text Box 27"/>
          <p:cNvSpPr txBox="1">
            <a:spLocks noChangeArrowheads="1"/>
          </p:cNvSpPr>
          <p:nvPr/>
        </p:nvSpPr>
        <p:spPr bwMode="auto">
          <a:xfrm>
            <a:off x="5301695" y="4360140"/>
            <a:ext cx="1185862" cy="476250"/>
          </a:xfrm>
          <a:prstGeom prst="rect">
            <a:avLst/>
          </a:prstGeom>
          <a:solidFill>
            <a:srgbClr val="CC00CC"/>
          </a:solidFill>
          <a:ln w="9525">
            <a:solidFill>
              <a:srgbClr val="CC00CC"/>
            </a:solidFill>
            <a:miter lim="800000"/>
            <a:headEnd/>
            <a:tailEnd/>
          </a:ln>
          <a:effectLst>
            <a:outerShdw dist="107763" dir="2700000" algn="ctr" rotWithShape="0">
              <a:schemeClr val="bg2"/>
            </a:outerShdw>
          </a:effectLst>
        </p:spPr>
        <p:txBody>
          <a:bodyPr wrap="none">
            <a:spAutoFit/>
          </a:bodyPr>
          <a:lstStyle/>
          <a:p>
            <a:pPr algn="l">
              <a:lnSpc>
                <a:spcPct val="90000"/>
              </a:lnSpc>
              <a:spcBef>
                <a:spcPct val="20000"/>
              </a:spcBef>
              <a:buClr>
                <a:schemeClr val="folHlink"/>
              </a:buClr>
            </a:pPr>
            <a:r>
              <a:rPr lang="da-DK" sz="2800" b="1" dirty="0">
                <a:solidFill>
                  <a:schemeClr val="bg1"/>
                </a:solidFill>
                <a:effectLst>
                  <a:outerShdw blurRad="38100" dist="38100" dir="2700000" algn="tl">
                    <a:srgbClr val="000000"/>
                  </a:outerShdw>
                </a:effectLst>
                <a:latin typeface="Verdana" pitchFamily="34" charset="0"/>
              </a:rPr>
              <a:t>TIGA</a:t>
            </a:r>
            <a:endParaRPr lang="en-GB" sz="2800" b="1" dirty="0">
              <a:solidFill>
                <a:schemeClr val="bg1"/>
              </a:solidFill>
              <a:effectLst>
                <a:outerShdw blurRad="38100" dist="38100" dir="2700000" algn="tl">
                  <a:srgbClr val="000000"/>
                </a:outerShdw>
              </a:effectLst>
              <a:latin typeface="Verdana" pitchFamily="34" charset="0"/>
            </a:endParaRPr>
          </a:p>
        </p:txBody>
      </p:sp>
    </p:spTree>
    <p:extLst>
      <p:ext uri="{BB962C8B-B14F-4D97-AF65-F5344CB8AC3E}">
        <p14:creationId xmlns:p14="http://schemas.microsoft.com/office/powerpoint/2010/main" val="17298741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err="1" smtClean="0"/>
              <a:t>Timed</a:t>
            </a:r>
            <a:r>
              <a:rPr lang="da-DK" dirty="0" smtClean="0"/>
              <a:t> </a:t>
            </a:r>
            <a:r>
              <a:rPr lang="da-DK" dirty="0" err="1" smtClean="0"/>
              <a:t>Automata</a:t>
            </a:r>
            <a:r>
              <a:rPr lang="da-DK" dirty="0" smtClean="0"/>
              <a:t> &amp; </a:t>
            </a:r>
            <a:r>
              <a:rPr lang="da-DK" dirty="0" smtClean="0">
                <a:solidFill>
                  <a:srgbClr val="FF0000"/>
                </a:solidFill>
              </a:rPr>
              <a:t>Model </a:t>
            </a:r>
            <a:r>
              <a:rPr lang="da-DK" dirty="0" err="1" smtClean="0">
                <a:solidFill>
                  <a:srgbClr val="FF0000"/>
                </a:solidFill>
              </a:rPr>
              <a:t>Checking</a:t>
            </a:r>
            <a:endParaRPr lang="en-US" dirty="0">
              <a:solidFill>
                <a:srgbClr val="FF0000"/>
              </a:solidFill>
            </a:endParaRPr>
          </a:p>
        </p:txBody>
      </p:sp>
      <p:sp>
        <p:nvSpPr>
          <p:cNvPr id="3" name="Footer Placeholder 2"/>
          <p:cNvSpPr>
            <a:spLocks noGrp="1"/>
          </p:cNvSpPr>
          <p:nvPr>
            <p:ph type="ftr" sz="quarter" idx="10"/>
          </p:nvPr>
        </p:nvSpPr>
        <p:spPr/>
        <p:txBody>
          <a:bodyPr/>
          <a:lstStyle/>
          <a:p>
            <a:r>
              <a:rPr lang="en-US" smtClean="0"/>
              <a:t>AVACS Autumn School 2015</a:t>
            </a:r>
            <a:endParaRPr lang="en-GB" dirty="0"/>
          </a:p>
        </p:txBody>
      </p:sp>
      <p:sp>
        <p:nvSpPr>
          <p:cNvPr id="4" name="Slide Number Placeholder 3"/>
          <p:cNvSpPr>
            <a:spLocks noGrp="1"/>
          </p:cNvSpPr>
          <p:nvPr>
            <p:ph type="sldNum" sz="quarter" idx="11"/>
          </p:nvPr>
        </p:nvSpPr>
        <p:spPr/>
        <p:txBody>
          <a:bodyPr/>
          <a:lstStyle/>
          <a:p>
            <a:r>
              <a:rPr lang="en-GB" smtClean="0"/>
              <a:t>Kim Larsen [</a:t>
            </a:r>
            <a:fld id="{3C55F532-70EC-4BB0-8F7B-D5093D26A9F4}" type="slidenum">
              <a:rPr lang="en-GB" smtClean="0"/>
              <a:pPr/>
              <a:t>58</a:t>
            </a:fld>
            <a:r>
              <a:rPr lang="en-GB" smtClean="0"/>
              <a:t>]</a:t>
            </a:r>
            <a:endParaRPr lang="en-GB" dirty="0"/>
          </a:p>
        </p:txBody>
      </p:sp>
      <p:pic>
        <p:nvPicPr>
          <p:cNvPr id="1646594" name="Picture 2"/>
          <p:cNvPicPr>
            <a:picLocks noChangeAspect="1" noChangeArrowheads="1"/>
          </p:cNvPicPr>
          <p:nvPr/>
        </p:nvPicPr>
        <p:blipFill>
          <a:blip r:embed="rId2"/>
          <a:srcRect l="38750" t="17500" r="25000" b="6500"/>
          <a:stretch>
            <a:fillRect/>
          </a:stretch>
        </p:blipFill>
        <p:spPr bwMode="auto">
          <a:xfrm>
            <a:off x="876300" y="1333500"/>
            <a:ext cx="3619500" cy="4742793"/>
          </a:xfrm>
          <a:prstGeom prst="rect">
            <a:avLst/>
          </a:prstGeom>
          <a:noFill/>
          <a:ln w="9525">
            <a:noFill/>
            <a:miter lim="800000"/>
            <a:headEnd/>
            <a:tailEnd/>
          </a:ln>
          <a:effectLst/>
        </p:spPr>
      </p:pic>
      <p:sp>
        <p:nvSpPr>
          <p:cNvPr id="6" name="TextBox 5"/>
          <p:cNvSpPr txBox="1"/>
          <p:nvPr/>
        </p:nvSpPr>
        <p:spPr>
          <a:xfrm>
            <a:off x="5295900" y="1562100"/>
            <a:ext cx="2980303" cy="2246769"/>
          </a:xfrm>
          <a:prstGeom prst="rect">
            <a:avLst/>
          </a:prstGeom>
          <a:noFill/>
        </p:spPr>
        <p:txBody>
          <a:bodyPr wrap="none" rtlCol="0">
            <a:spAutoFit/>
          </a:bodyPr>
          <a:lstStyle/>
          <a:p>
            <a:pPr algn="l"/>
            <a:r>
              <a:rPr lang="da-DK" sz="2000" b="1" dirty="0" smtClean="0">
                <a:solidFill>
                  <a:srgbClr val="CC00CC"/>
                </a:solidFill>
                <a:latin typeface="+mn-lt"/>
              </a:rPr>
              <a:t>State</a:t>
            </a:r>
            <a:r>
              <a:rPr lang="da-DK" sz="2000" dirty="0" smtClean="0">
                <a:latin typeface="+mn-lt"/>
              </a:rPr>
              <a:t>    (L1, x=0.81)</a:t>
            </a:r>
          </a:p>
          <a:p>
            <a:pPr algn="l"/>
            <a:r>
              <a:rPr lang="da-DK" sz="2000" b="1" dirty="0" smtClean="0">
                <a:solidFill>
                  <a:srgbClr val="CC00CC"/>
                </a:solidFill>
                <a:latin typeface="+mn-lt"/>
              </a:rPr>
              <a:t>Transition</a:t>
            </a:r>
            <a:r>
              <a:rPr lang="en-US" sz="2000" b="1" dirty="0" smtClean="0">
                <a:solidFill>
                  <a:srgbClr val="CC00CC"/>
                </a:solidFill>
                <a:latin typeface="+mn-lt"/>
              </a:rPr>
              <a:t>s</a:t>
            </a:r>
          </a:p>
          <a:p>
            <a:pPr algn="l"/>
            <a:r>
              <a:rPr lang="da-DK" sz="2000" dirty="0" smtClean="0">
                <a:latin typeface="+mn-lt"/>
              </a:rPr>
              <a:t>	(L1 , x=0.81) </a:t>
            </a:r>
          </a:p>
          <a:p>
            <a:pPr algn="l"/>
            <a:r>
              <a:rPr lang="da-DK" sz="2000" dirty="0" smtClean="0">
                <a:latin typeface="+mn-lt"/>
              </a:rPr>
              <a:t>	   - 2.1 -&gt;</a:t>
            </a:r>
          </a:p>
          <a:p>
            <a:pPr algn="l"/>
            <a:r>
              <a:rPr lang="da-DK" sz="2000" dirty="0" smtClean="0">
                <a:latin typeface="+mn-lt"/>
              </a:rPr>
              <a:t>	(L1 , x=2.91)</a:t>
            </a:r>
          </a:p>
          <a:p>
            <a:pPr algn="l"/>
            <a:r>
              <a:rPr lang="da-DK" sz="2000" dirty="0" smtClean="0">
                <a:latin typeface="+mn-lt"/>
              </a:rPr>
              <a:t>	      -&gt;</a:t>
            </a:r>
          </a:p>
          <a:p>
            <a:pPr algn="l"/>
            <a:r>
              <a:rPr lang="da-DK" sz="2000" dirty="0" smtClean="0">
                <a:latin typeface="+mn-lt"/>
              </a:rPr>
              <a:t>	(</a:t>
            </a:r>
            <a:r>
              <a:rPr lang="da-DK" sz="2000" dirty="0" err="1" smtClean="0">
                <a:solidFill>
                  <a:srgbClr val="CC00CC"/>
                </a:solidFill>
                <a:latin typeface="+mn-lt"/>
              </a:rPr>
              <a:t>goal</a:t>
            </a:r>
            <a:r>
              <a:rPr lang="da-DK" sz="2000" dirty="0" smtClean="0">
                <a:solidFill>
                  <a:srgbClr val="CC00CC"/>
                </a:solidFill>
                <a:latin typeface="+mn-lt"/>
              </a:rPr>
              <a:t> </a:t>
            </a:r>
            <a:r>
              <a:rPr lang="da-DK" sz="2000" dirty="0" smtClean="0">
                <a:latin typeface="+mn-lt"/>
              </a:rPr>
              <a:t>, x=2.91)</a:t>
            </a:r>
          </a:p>
        </p:txBody>
      </p:sp>
      <p:sp>
        <p:nvSpPr>
          <p:cNvPr id="7" name="TextBox 6"/>
          <p:cNvSpPr txBox="1"/>
          <p:nvPr/>
        </p:nvSpPr>
        <p:spPr>
          <a:xfrm>
            <a:off x="5600700" y="4457700"/>
            <a:ext cx="1882247" cy="1384995"/>
          </a:xfrm>
          <a:prstGeom prst="rect">
            <a:avLst/>
          </a:prstGeom>
          <a:noFill/>
        </p:spPr>
        <p:txBody>
          <a:bodyPr wrap="none" rtlCol="0">
            <a:spAutoFit/>
          </a:bodyPr>
          <a:lstStyle/>
          <a:p>
            <a:r>
              <a:rPr lang="da-DK" sz="2800" dirty="0" err="1" smtClean="0"/>
              <a:t>E</a:t>
            </a:r>
            <a:r>
              <a:rPr lang="da-DK" sz="2800" b="1" dirty="0" err="1" smtClean="0">
                <a:latin typeface="cmsy10"/>
              </a:rPr>
              <a:t>hi</a:t>
            </a:r>
            <a:r>
              <a:rPr lang="da-DK" sz="2800" dirty="0" smtClean="0"/>
              <a:t> </a:t>
            </a:r>
            <a:r>
              <a:rPr lang="da-DK" sz="2800" dirty="0" err="1" smtClean="0">
                <a:solidFill>
                  <a:srgbClr val="CC00CC"/>
                </a:solidFill>
              </a:rPr>
              <a:t>goal</a:t>
            </a:r>
            <a:r>
              <a:rPr lang="da-DK" sz="2800" dirty="0" smtClean="0">
                <a:solidFill>
                  <a:srgbClr val="CC00CC"/>
                </a:solidFill>
              </a:rPr>
              <a:t>  </a:t>
            </a:r>
            <a:r>
              <a:rPr lang="da-DK" sz="2800" dirty="0" smtClean="0">
                <a:solidFill>
                  <a:schemeClr val="bg2">
                    <a:lumMod val="75000"/>
                  </a:schemeClr>
                </a:solidFill>
              </a:rPr>
              <a:t>?</a:t>
            </a:r>
          </a:p>
          <a:p>
            <a:r>
              <a:rPr lang="da-DK" sz="2800" dirty="0" err="1" smtClean="0"/>
              <a:t>A</a:t>
            </a:r>
            <a:r>
              <a:rPr lang="da-DK" sz="2800" b="1" dirty="0" err="1" smtClean="0">
                <a:latin typeface="cmsy10"/>
              </a:rPr>
              <a:t>hi</a:t>
            </a:r>
            <a:r>
              <a:rPr lang="da-DK" sz="2800" dirty="0" smtClean="0"/>
              <a:t> </a:t>
            </a:r>
            <a:r>
              <a:rPr lang="da-DK" sz="2800" dirty="0" err="1" smtClean="0">
                <a:solidFill>
                  <a:srgbClr val="CC00CC"/>
                </a:solidFill>
              </a:rPr>
              <a:t>goal</a:t>
            </a:r>
            <a:r>
              <a:rPr lang="da-DK" sz="2800" dirty="0" smtClean="0">
                <a:solidFill>
                  <a:srgbClr val="CC00CC"/>
                </a:solidFill>
              </a:rPr>
              <a:t>  </a:t>
            </a:r>
            <a:r>
              <a:rPr lang="da-DK" sz="2800" dirty="0" smtClean="0">
                <a:solidFill>
                  <a:schemeClr val="bg2">
                    <a:lumMod val="75000"/>
                  </a:schemeClr>
                </a:solidFill>
              </a:rPr>
              <a:t>?</a:t>
            </a:r>
          </a:p>
          <a:p>
            <a:r>
              <a:rPr lang="da-DK" sz="2800" dirty="0" smtClean="0"/>
              <a:t>A[ ] </a:t>
            </a:r>
            <a:r>
              <a:rPr lang="da-DK" sz="2800" dirty="0" smtClean="0">
                <a:solidFill>
                  <a:schemeClr val="bg2">
                    <a:lumMod val="75000"/>
                  </a:schemeClr>
                </a:solidFill>
                <a:latin typeface="cmsy10"/>
              </a:rPr>
              <a:t>:</a:t>
            </a:r>
            <a:r>
              <a:rPr lang="da-DK" sz="2800" dirty="0" smtClean="0">
                <a:solidFill>
                  <a:schemeClr val="bg2">
                    <a:lumMod val="75000"/>
                  </a:schemeClr>
                </a:solidFill>
              </a:rPr>
              <a:t> </a:t>
            </a:r>
            <a:r>
              <a:rPr lang="da-DK" sz="2800" dirty="0" smtClean="0">
                <a:solidFill>
                  <a:srgbClr val="CC00CC"/>
                </a:solidFill>
              </a:rPr>
              <a:t>L4</a:t>
            </a:r>
            <a:r>
              <a:rPr lang="da-DK" sz="2800" dirty="0" smtClean="0">
                <a:solidFill>
                  <a:schemeClr val="bg2">
                    <a:lumMod val="75000"/>
                  </a:schemeClr>
                </a:solidFill>
              </a:rPr>
              <a:t> ?</a:t>
            </a:r>
          </a:p>
        </p:txBody>
      </p:sp>
    </p:spTree>
    <p:extLst>
      <p:ext uri="{BB962C8B-B14F-4D97-AF65-F5344CB8AC3E}">
        <p14:creationId xmlns:p14="http://schemas.microsoft.com/office/powerpoint/2010/main" val="163879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err="1" smtClean="0">
                <a:latin typeface="+mn-lt"/>
              </a:rPr>
              <a:t>Timed</a:t>
            </a:r>
            <a:r>
              <a:rPr lang="da-DK" dirty="0" smtClean="0">
                <a:latin typeface="+mn-lt"/>
              </a:rPr>
              <a:t> </a:t>
            </a:r>
            <a:r>
              <a:rPr lang="da-DK" dirty="0" smtClean="0">
                <a:solidFill>
                  <a:srgbClr val="FF0000"/>
                </a:solidFill>
                <a:latin typeface="+mn-lt"/>
              </a:rPr>
              <a:t>Game</a:t>
            </a:r>
            <a:r>
              <a:rPr lang="da-DK" dirty="0" smtClean="0">
                <a:latin typeface="+mn-lt"/>
              </a:rPr>
              <a:t> </a:t>
            </a:r>
            <a:r>
              <a:rPr lang="da-DK" dirty="0" err="1" smtClean="0">
                <a:latin typeface="+mn-lt"/>
              </a:rPr>
              <a:t>Automata</a:t>
            </a:r>
            <a:r>
              <a:rPr lang="da-DK" dirty="0" smtClean="0">
                <a:latin typeface="+mn-lt"/>
              </a:rPr>
              <a:t> </a:t>
            </a:r>
            <a:r>
              <a:rPr lang="da-DK" b="0" dirty="0" smtClean="0">
                <a:solidFill>
                  <a:schemeClr val="tx1"/>
                </a:solidFill>
                <a:latin typeface="+mn-lt"/>
              </a:rPr>
              <a:t>&amp;</a:t>
            </a:r>
            <a:r>
              <a:rPr lang="da-DK" dirty="0" smtClean="0">
                <a:latin typeface="+mn-lt"/>
              </a:rPr>
              <a:t> </a:t>
            </a:r>
            <a:r>
              <a:rPr lang="da-DK" dirty="0" err="1" smtClean="0">
                <a:solidFill>
                  <a:srgbClr val="CC00CC"/>
                </a:solidFill>
                <a:latin typeface="+mn-lt"/>
              </a:rPr>
              <a:t>Synthesis</a:t>
            </a:r>
            <a:endParaRPr lang="en-US" dirty="0">
              <a:solidFill>
                <a:srgbClr val="CC00CC"/>
              </a:solidFill>
              <a:latin typeface="+mn-lt"/>
            </a:endParaRPr>
          </a:p>
        </p:txBody>
      </p:sp>
      <p:sp>
        <p:nvSpPr>
          <p:cNvPr id="3" name="Footer Placeholder 2"/>
          <p:cNvSpPr>
            <a:spLocks noGrp="1"/>
          </p:cNvSpPr>
          <p:nvPr>
            <p:ph type="ftr" sz="quarter" idx="10"/>
          </p:nvPr>
        </p:nvSpPr>
        <p:spPr/>
        <p:txBody>
          <a:bodyPr/>
          <a:lstStyle/>
          <a:p>
            <a:r>
              <a:rPr lang="en-US" smtClean="0"/>
              <a:t>AVACS Autumn School 2015</a:t>
            </a:r>
            <a:endParaRPr lang="en-GB" dirty="0"/>
          </a:p>
        </p:txBody>
      </p:sp>
      <p:sp>
        <p:nvSpPr>
          <p:cNvPr id="4" name="Slide Number Placeholder 3"/>
          <p:cNvSpPr>
            <a:spLocks noGrp="1"/>
          </p:cNvSpPr>
          <p:nvPr>
            <p:ph type="sldNum" sz="quarter" idx="11"/>
          </p:nvPr>
        </p:nvSpPr>
        <p:spPr/>
        <p:txBody>
          <a:bodyPr/>
          <a:lstStyle/>
          <a:p>
            <a:r>
              <a:rPr lang="en-GB" smtClean="0"/>
              <a:t>Kim Larsen [</a:t>
            </a:r>
            <a:fld id="{3C55F532-70EC-4BB0-8F7B-D5093D26A9F4}" type="slidenum">
              <a:rPr lang="en-GB" smtClean="0"/>
              <a:pPr/>
              <a:t>59</a:t>
            </a:fld>
            <a:r>
              <a:rPr lang="en-GB" smtClean="0"/>
              <a:t>]</a:t>
            </a:r>
            <a:endParaRPr lang="en-GB" dirty="0"/>
          </a:p>
        </p:txBody>
      </p:sp>
      <p:pic>
        <p:nvPicPr>
          <p:cNvPr id="1238018" name="Picture 2"/>
          <p:cNvPicPr>
            <a:picLocks noChangeAspect="1" noChangeArrowheads="1"/>
          </p:cNvPicPr>
          <p:nvPr/>
        </p:nvPicPr>
        <p:blipFill>
          <a:blip r:embed="rId2"/>
          <a:srcRect/>
          <a:stretch>
            <a:fillRect/>
          </a:stretch>
        </p:blipFill>
        <p:spPr bwMode="auto">
          <a:xfrm>
            <a:off x="1123950" y="1295400"/>
            <a:ext cx="7181850" cy="4724400"/>
          </a:xfrm>
          <a:prstGeom prst="rect">
            <a:avLst/>
          </a:prstGeom>
          <a:noFill/>
          <a:ln w="9525">
            <a:noFill/>
            <a:miter lim="800000"/>
            <a:headEnd/>
            <a:tailEnd/>
          </a:ln>
          <a:effectLst/>
        </p:spPr>
      </p:pic>
      <p:pic>
        <p:nvPicPr>
          <p:cNvPr id="1238019" name="Picture 3"/>
          <p:cNvPicPr>
            <a:picLocks noChangeAspect="1" noChangeArrowheads="1"/>
          </p:cNvPicPr>
          <p:nvPr/>
        </p:nvPicPr>
        <p:blipFill>
          <a:blip r:embed="rId3"/>
          <a:srcRect/>
          <a:stretch>
            <a:fillRect/>
          </a:stretch>
        </p:blipFill>
        <p:spPr bwMode="auto">
          <a:xfrm>
            <a:off x="1104900" y="1333500"/>
            <a:ext cx="7096125" cy="4667250"/>
          </a:xfrm>
          <a:prstGeom prst="rect">
            <a:avLst/>
          </a:prstGeom>
          <a:noFill/>
          <a:ln w="9525">
            <a:noFill/>
            <a:miter lim="800000"/>
            <a:headEnd/>
            <a:tailEnd/>
          </a:ln>
          <a:effectLst/>
        </p:spPr>
      </p:pic>
      <p:pic>
        <p:nvPicPr>
          <p:cNvPr id="1238020" name="Picture 4"/>
          <p:cNvPicPr>
            <a:picLocks noChangeAspect="1" noChangeArrowheads="1"/>
          </p:cNvPicPr>
          <p:nvPr/>
        </p:nvPicPr>
        <p:blipFill>
          <a:blip r:embed="rId4"/>
          <a:srcRect/>
          <a:stretch>
            <a:fillRect/>
          </a:stretch>
        </p:blipFill>
        <p:spPr bwMode="auto">
          <a:xfrm>
            <a:off x="1028700" y="1257300"/>
            <a:ext cx="7181850" cy="4724400"/>
          </a:xfrm>
          <a:prstGeom prst="rect">
            <a:avLst/>
          </a:prstGeom>
          <a:noFill/>
          <a:ln w="9525">
            <a:noFill/>
            <a:miter lim="800000"/>
            <a:headEnd/>
            <a:tailEnd/>
          </a:ln>
          <a:effectLst/>
        </p:spPr>
      </p:pic>
      <p:pic>
        <p:nvPicPr>
          <p:cNvPr id="1238021" name="Picture 5"/>
          <p:cNvPicPr>
            <a:picLocks noChangeAspect="1" noChangeArrowheads="1"/>
          </p:cNvPicPr>
          <p:nvPr/>
        </p:nvPicPr>
        <p:blipFill>
          <a:blip r:embed="rId5"/>
          <a:srcRect/>
          <a:stretch>
            <a:fillRect/>
          </a:stretch>
        </p:blipFill>
        <p:spPr bwMode="auto">
          <a:xfrm>
            <a:off x="1104900" y="1333500"/>
            <a:ext cx="7058025" cy="4705350"/>
          </a:xfrm>
          <a:prstGeom prst="rect">
            <a:avLst/>
          </a:prstGeom>
          <a:noFill/>
          <a:ln w="9525">
            <a:noFill/>
            <a:miter lim="800000"/>
            <a:headEnd/>
            <a:tailEnd/>
          </a:ln>
          <a:effectLst/>
        </p:spPr>
      </p:pic>
      <p:pic>
        <p:nvPicPr>
          <p:cNvPr id="1238022" name="Picture 6"/>
          <p:cNvPicPr>
            <a:picLocks noChangeAspect="1" noChangeArrowheads="1"/>
          </p:cNvPicPr>
          <p:nvPr/>
        </p:nvPicPr>
        <p:blipFill>
          <a:blip r:embed="rId6"/>
          <a:srcRect/>
          <a:stretch>
            <a:fillRect/>
          </a:stretch>
        </p:blipFill>
        <p:spPr bwMode="auto">
          <a:xfrm>
            <a:off x="1104900" y="1295400"/>
            <a:ext cx="7077075" cy="4695825"/>
          </a:xfrm>
          <a:prstGeom prst="rect">
            <a:avLst/>
          </a:prstGeom>
          <a:noFill/>
          <a:ln w="9525">
            <a:noFill/>
            <a:miter lim="800000"/>
            <a:headEnd/>
            <a:tailEnd/>
          </a:ln>
          <a:effectLst/>
        </p:spPr>
      </p:pic>
      <p:pic>
        <p:nvPicPr>
          <p:cNvPr id="1238023" name="Picture 7"/>
          <p:cNvPicPr>
            <a:picLocks noChangeAspect="1" noChangeArrowheads="1"/>
          </p:cNvPicPr>
          <p:nvPr/>
        </p:nvPicPr>
        <p:blipFill>
          <a:blip r:embed="rId7"/>
          <a:srcRect/>
          <a:stretch>
            <a:fillRect/>
          </a:stretch>
        </p:blipFill>
        <p:spPr bwMode="auto">
          <a:xfrm>
            <a:off x="1028700" y="1219200"/>
            <a:ext cx="7115175" cy="4705350"/>
          </a:xfrm>
          <a:prstGeom prst="rect">
            <a:avLst/>
          </a:prstGeom>
          <a:noFill/>
          <a:ln w="9525">
            <a:noFill/>
            <a:miter lim="800000"/>
            <a:headEnd/>
            <a:tailEnd/>
          </a:ln>
          <a:effectLst/>
        </p:spPr>
      </p:pic>
      <p:sp>
        <p:nvSpPr>
          <p:cNvPr id="11" name="TextBox 10"/>
          <p:cNvSpPr txBox="1"/>
          <p:nvPr/>
        </p:nvSpPr>
        <p:spPr>
          <a:xfrm>
            <a:off x="3162300" y="4762500"/>
            <a:ext cx="5331909" cy="923330"/>
          </a:xfrm>
          <a:prstGeom prst="rect">
            <a:avLst/>
          </a:prstGeom>
          <a:solidFill>
            <a:schemeClr val="bg2">
              <a:lumMod val="60000"/>
              <a:lumOff val="40000"/>
            </a:schemeClr>
          </a:solidFill>
          <a:ln>
            <a:solidFill>
              <a:schemeClr val="accent1"/>
            </a:solidFill>
          </a:ln>
        </p:spPr>
        <p:txBody>
          <a:bodyPr wrap="none" rtlCol="0">
            <a:spAutoFit/>
          </a:bodyPr>
          <a:lstStyle/>
          <a:p>
            <a:pPr algn="l"/>
            <a:r>
              <a:rPr lang="da-DK" b="1" dirty="0" smtClean="0">
                <a:solidFill>
                  <a:srgbClr val="333399"/>
                </a:solidFill>
                <a:latin typeface="+mn-lt"/>
              </a:rPr>
              <a:t>Problems to </a:t>
            </a:r>
            <a:r>
              <a:rPr lang="da-DK" b="1" dirty="0" err="1" smtClean="0">
                <a:solidFill>
                  <a:srgbClr val="333399"/>
                </a:solidFill>
                <a:latin typeface="+mn-lt"/>
              </a:rPr>
              <a:t>be</a:t>
            </a:r>
            <a:r>
              <a:rPr lang="da-DK" b="1" dirty="0" smtClean="0">
                <a:solidFill>
                  <a:srgbClr val="333399"/>
                </a:solidFill>
                <a:latin typeface="+mn-lt"/>
              </a:rPr>
              <a:t> </a:t>
            </a:r>
            <a:r>
              <a:rPr lang="da-DK" b="1" dirty="0" err="1" smtClean="0">
                <a:solidFill>
                  <a:srgbClr val="333399"/>
                </a:solidFill>
                <a:latin typeface="+mn-lt"/>
              </a:rPr>
              <a:t>considered</a:t>
            </a:r>
            <a:r>
              <a:rPr lang="da-DK" b="1" dirty="0" smtClean="0">
                <a:solidFill>
                  <a:srgbClr val="333399"/>
                </a:solidFill>
                <a:latin typeface="+mn-lt"/>
              </a:rPr>
              <a:t>:</a:t>
            </a:r>
          </a:p>
          <a:p>
            <a:pPr algn="l">
              <a:buFontTx/>
              <a:buChar char="-"/>
            </a:pPr>
            <a:r>
              <a:rPr lang="da-DK" dirty="0" smtClean="0">
                <a:latin typeface="+mn-lt"/>
              </a:rPr>
              <a:t> </a:t>
            </a:r>
            <a:r>
              <a:rPr lang="da-DK" dirty="0" err="1" smtClean="0">
                <a:latin typeface="+mn-lt"/>
              </a:rPr>
              <a:t>Does</a:t>
            </a:r>
            <a:r>
              <a:rPr lang="da-DK" dirty="0" smtClean="0">
                <a:latin typeface="+mn-lt"/>
              </a:rPr>
              <a:t> </a:t>
            </a:r>
            <a:r>
              <a:rPr lang="da-DK" dirty="0" err="1" smtClean="0">
                <a:latin typeface="+mn-lt"/>
              </a:rPr>
              <a:t>there</a:t>
            </a:r>
            <a:r>
              <a:rPr lang="da-DK" dirty="0" smtClean="0">
                <a:latin typeface="+mn-lt"/>
              </a:rPr>
              <a:t> </a:t>
            </a:r>
            <a:r>
              <a:rPr lang="da-DK" dirty="0" err="1" smtClean="0">
                <a:latin typeface="+mn-lt"/>
              </a:rPr>
              <a:t>exist</a:t>
            </a:r>
            <a:r>
              <a:rPr lang="da-DK" dirty="0" smtClean="0">
                <a:latin typeface="+mn-lt"/>
              </a:rPr>
              <a:t> a </a:t>
            </a:r>
            <a:r>
              <a:rPr lang="da-DK" dirty="0" err="1" smtClean="0">
                <a:latin typeface="+mn-lt"/>
              </a:rPr>
              <a:t>winning</a:t>
            </a:r>
            <a:r>
              <a:rPr lang="da-DK" dirty="0" smtClean="0">
                <a:latin typeface="+mn-lt"/>
              </a:rPr>
              <a:t> </a:t>
            </a:r>
            <a:r>
              <a:rPr lang="da-DK" dirty="0" err="1" smtClean="0">
                <a:latin typeface="+mn-lt"/>
              </a:rPr>
              <a:t>strategy</a:t>
            </a:r>
            <a:r>
              <a:rPr lang="da-DK" dirty="0" smtClean="0">
                <a:latin typeface="+mn-lt"/>
              </a:rPr>
              <a:t>?</a:t>
            </a:r>
          </a:p>
          <a:p>
            <a:pPr algn="l"/>
            <a:r>
              <a:rPr lang="da-DK" dirty="0" smtClean="0">
                <a:latin typeface="+mn-lt"/>
              </a:rPr>
              <a:t>- If </a:t>
            </a:r>
            <a:r>
              <a:rPr lang="da-DK" dirty="0" err="1" smtClean="0">
                <a:latin typeface="+mn-lt"/>
              </a:rPr>
              <a:t>yes</a:t>
            </a:r>
            <a:r>
              <a:rPr lang="da-DK" dirty="0" smtClean="0">
                <a:latin typeface="+mn-lt"/>
              </a:rPr>
              <a:t>, </a:t>
            </a:r>
            <a:r>
              <a:rPr lang="da-DK" dirty="0" err="1" smtClean="0">
                <a:latin typeface="+mn-lt"/>
              </a:rPr>
              <a:t>compute</a:t>
            </a:r>
            <a:r>
              <a:rPr lang="da-DK" dirty="0" smtClean="0">
                <a:latin typeface="+mn-lt"/>
              </a:rPr>
              <a:t> </a:t>
            </a:r>
            <a:r>
              <a:rPr lang="da-DK" dirty="0" err="1" smtClean="0">
                <a:latin typeface="+mn-lt"/>
              </a:rPr>
              <a:t>one</a:t>
            </a:r>
            <a:r>
              <a:rPr lang="da-DK" dirty="0" smtClean="0">
                <a:latin typeface="+mn-lt"/>
              </a:rPr>
              <a:t> (as simple as </a:t>
            </a:r>
            <a:r>
              <a:rPr lang="da-DK" dirty="0" err="1" smtClean="0">
                <a:latin typeface="+mn-lt"/>
              </a:rPr>
              <a:t>possible</a:t>
            </a:r>
            <a:r>
              <a:rPr lang="da-DK" dirty="0" smtClean="0">
                <a:latin typeface="+mn-lt"/>
              </a:rPr>
              <a:t>)</a:t>
            </a:r>
          </a:p>
        </p:txBody>
      </p:sp>
      <p:cxnSp>
        <p:nvCxnSpPr>
          <p:cNvPr id="15" name="Straight Arrow Connector 14"/>
          <p:cNvCxnSpPr/>
          <p:nvPr/>
        </p:nvCxnSpPr>
        <p:spPr bwMode="auto">
          <a:xfrm>
            <a:off x="419100" y="1752600"/>
            <a:ext cx="9525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16" name="Straight Arrow Connector 15"/>
          <p:cNvCxnSpPr/>
          <p:nvPr/>
        </p:nvCxnSpPr>
        <p:spPr bwMode="auto">
          <a:xfrm>
            <a:off x="419100" y="2400300"/>
            <a:ext cx="952500" cy="1588"/>
          </a:xfrm>
          <a:prstGeom prst="straightConnector1">
            <a:avLst/>
          </a:prstGeom>
          <a:solidFill>
            <a:schemeClr val="accent1"/>
          </a:solidFill>
          <a:ln w="28575" cap="flat" cmpd="sng" algn="ctr">
            <a:solidFill>
              <a:schemeClr val="accent1">
                <a:lumMod val="75000"/>
              </a:schemeClr>
            </a:solidFill>
            <a:prstDash val="dash"/>
            <a:round/>
            <a:headEnd type="none" w="med" len="med"/>
            <a:tailEnd type="arrow"/>
          </a:ln>
          <a:effectLst/>
        </p:spPr>
      </p:cxnSp>
      <p:sp>
        <p:nvSpPr>
          <p:cNvPr id="17" name="TextBox 16"/>
          <p:cNvSpPr txBox="1"/>
          <p:nvPr/>
        </p:nvSpPr>
        <p:spPr>
          <a:xfrm>
            <a:off x="311924" y="1409700"/>
            <a:ext cx="1215396" cy="307777"/>
          </a:xfrm>
          <a:prstGeom prst="rect">
            <a:avLst/>
          </a:prstGeom>
          <a:noFill/>
        </p:spPr>
        <p:txBody>
          <a:bodyPr wrap="none" rtlCol="0">
            <a:spAutoFit/>
          </a:bodyPr>
          <a:lstStyle/>
          <a:p>
            <a:r>
              <a:rPr lang="da-DK" sz="1400" dirty="0" err="1" smtClean="0">
                <a:latin typeface="+mn-lt"/>
              </a:rPr>
              <a:t>controllable</a:t>
            </a:r>
            <a:endParaRPr lang="en-US" sz="1400" dirty="0">
              <a:latin typeface="+mn-lt"/>
            </a:endParaRPr>
          </a:p>
        </p:txBody>
      </p:sp>
      <p:sp>
        <p:nvSpPr>
          <p:cNvPr id="18" name="TextBox 17"/>
          <p:cNvSpPr txBox="1"/>
          <p:nvPr/>
        </p:nvSpPr>
        <p:spPr>
          <a:xfrm>
            <a:off x="190500" y="2030968"/>
            <a:ext cx="1439818" cy="307777"/>
          </a:xfrm>
          <a:prstGeom prst="rect">
            <a:avLst/>
          </a:prstGeom>
          <a:noFill/>
        </p:spPr>
        <p:txBody>
          <a:bodyPr wrap="none" rtlCol="0">
            <a:spAutoFit/>
          </a:bodyPr>
          <a:lstStyle/>
          <a:p>
            <a:r>
              <a:rPr lang="da-DK" sz="1400" dirty="0" err="1" smtClean="0">
                <a:solidFill>
                  <a:schemeClr val="accent1">
                    <a:lumMod val="75000"/>
                  </a:schemeClr>
                </a:solidFill>
                <a:latin typeface="+mn-lt"/>
              </a:rPr>
              <a:t>uncontrollable</a:t>
            </a:r>
            <a:endParaRPr lang="en-US" sz="1400" dirty="0">
              <a:solidFill>
                <a:schemeClr val="accent1">
                  <a:lumMod val="75000"/>
                </a:schemeClr>
              </a:solidFill>
              <a:latin typeface="+mn-lt"/>
            </a:endParaRPr>
          </a:p>
        </p:txBody>
      </p:sp>
      <p:sp>
        <p:nvSpPr>
          <p:cNvPr id="21" name="Rectangle 20"/>
          <p:cNvSpPr/>
          <p:nvPr/>
        </p:nvSpPr>
        <p:spPr bwMode="auto">
          <a:xfrm>
            <a:off x="4152900" y="1524000"/>
            <a:ext cx="4076700" cy="1828800"/>
          </a:xfrm>
          <a:prstGeom prst="rect">
            <a:avLst/>
          </a:prstGeom>
          <a:solidFill>
            <a:schemeClr val="bg1"/>
          </a:solid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67214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80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80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380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380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380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650" name="Rectangle 2"/>
          <p:cNvSpPr>
            <a:spLocks noGrp="1" noChangeArrowheads="1"/>
          </p:cNvSpPr>
          <p:nvPr>
            <p:ph type="title"/>
          </p:nvPr>
        </p:nvSpPr>
        <p:spPr/>
        <p:txBody>
          <a:bodyPr/>
          <a:lstStyle/>
          <a:p>
            <a:r>
              <a:rPr lang="en-GB" altLang="en-US"/>
              <a:t>Contributors</a:t>
            </a:r>
          </a:p>
        </p:txBody>
      </p:sp>
      <p:sp>
        <p:nvSpPr>
          <p:cNvPr id="1435651" name="Rectangle 3"/>
          <p:cNvSpPr>
            <a:spLocks noGrp="1" noChangeArrowheads="1"/>
          </p:cNvSpPr>
          <p:nvPr>
            <p:ph type="body" sz="half" idx="4294967295"/>
          </p:nvPr>
        </p:nvSpPr>
        <p:spPr>
          <a:xfrm>
            <a:off x="539750" y="1086195"/>
            <a:ext cx="3744913" cy="2803525"/>
          </a:xfrm>
          <a:ln w="57150" cmpd="thinThick">
            <a:solidFill>
              <a:schemeClr val="tx1"/>
            </a:solidFill>
            <a:miter lim="800000"/>
            <a:headEnd/>
            <a:tailEnd/>
          </a:ln>
        </p:spPr>
        <p:txBody>
          <a:bodyPr/>
          <a:lstStyle/>
          <a:p>
            <a:pPr>
              <a:lnSpc>
                <a:spcPct val="90000"/>
              </a:lnSpc>
              <a:buFont typeface="Wingdings" pitchFamily="2" charset="2"/>
              <a:buNone/>
            </a:pPr>
            <a:r>
              <a:rPr lang="en-GB" altLang="en-US" sz="2400" b="1" dirty="0">
                <a:solidFill>
                  <a:srgbClr val="006699"/>
                </a:solidFill>
              </a:rPr>
              <a:t>@</a:t>
            </a:r>
            <a:r>
              <a:rPr lang="en-GB" altLang="en-US" sz="2400" b="1" dirty="0" err="1">
                <a:solidFill>
                  <a:srgbClr val="006699"/>
                </a:solidFill>
              </a:rPr>
              <a:t>UPPsala</a:t>
            </a:r>
            <a:endParaRPr lang="en-GB" altLang="en-US" sz="2400" dirty="0"/>
          </a:p>
          <a:p>
            <a:pPr lvl="1">
              <a:lnSpc>
                <a:spcPct val="90000"/>
              </a:lnSpc>
            </a:pPr>
            <a:r>
              <a:rPr lang="en-GB" altLang="en-US" sz="1800" b="1" dirty="0">
                <a:solidFill>
                  <a:srgbClr val="CC00CC"/>
                </a:solidFill>
              </a:rPr>
              <a:t>Wang Yi</a:t>
            </a:r>
          </a:p>
          <a:p>
            <a:pPr lvl="1">
              <a:lnSpc>
                <a:spcPct val="90000"/>
              </a:lnSpc>
            </a:pPr>
            <a:r>
              <a:rPr lang="en-GB" altLang="en-US" sz="1800" b="1" dirty="0">
                <a:solidFill>
                  <a:srgbClr val="CC00CC"/>
                </a:solidFill>
              </a:rPr>
              <a:t>Paul Pettersson</a:t>
            </a:r>
          </a:p>
          <a:p>
            <a:pPr lvl="1">
              <a:lnSpc>
                <a:spcPct val="90000"/>
              </a:lnSpc>
            </a:pPr>
            <a:r>
              <a:rPr lang="en-GB" altLang="en-US" sz="1800" dirty="0"/>
              <a:t>John </a:t>
            </a:r>
            <a:r>
              <a:rPr lang="en-GB" altLang="en-US" sz="1800" dirty="0" err="1"/>
              <a:t>Håkansson</a:t>
            </a:r>
            <a:endParaRPr lang="en-GB" altLang="en-US" sz="1800" dirty="0"/>
          </a:p>
          <a:p>
            <a:pPr lvl="1">
              <a:lnSpc>
                <a:spcPct val="90000"/>
              </a:lnSpc>
            </a:pPr>
            <a:r>
              <a:rPr lang="en-GB" altLang="en-US" sz="1800" dirty="0"/>
              <a:t>Anders </a:t>
            </a:r>
            <a:r>
              <a:rPr lang="en-GB" altLang="en-US" sz="1800" dirty="0" err="1"/>
              <a:t>Hessel</a:t>
            </a:r>
            <a:r>
              <a:rPr lang="en-GB" altLang="en-US" sz="1800" dirty="0"/>
              <a:t> </a:t>
            </a:r>
          </a:p>
          <a:p>
            <a:pPr lvl="1">
              <a:lnSpc>
                <a:spcPct val="90000"/>
              </a:lnSpc>
            </a:pPr>
            <a:r>
              <a:rPr lang="en-GB" altLang="en-US" sz="1800" dirty="0"/>
              <a:t>Pavel </a:t>
            </a:r>
            <a:r>
              <a:rPr lang="en-GB" altLang="en-US" sz="1800" dirty="0" err="1"/>
              <a:t>Krcal</a:t>
            </a:r>
            <a:endParaRPr lang="en-GB" altLang="en-US" sz="1800" dirty="0"/>
          </a:p>
          <a:p>
            <a:pPr lvl="1">
              <a:lnSpc>
                <a:spcPct val="90000"/>
              </a:lnSpc>
            </a:pPr>
            <a:r>
              <a:rPr lang="en-GB" altLang="en-US" sz="1800" dirty="0"/>
              <a:t>Leonid </a:t>
            </a:r>
            <a:r>
              <a:rPr lang="en-GB" altLang="en-US" sz="1800" dirty="0" err="1"/>
              <a:t>Mokrushin</a:t>
            </a:r>
            <a:endParaRPr lang="en-GB" altLang="en-US" sz="1800" dirty="0"/>
          </a:p>
          <a:p>
            <a:pPr lvl="1">
              <a:lnSpc>
                <a:spcPct val="90000"/>
              </a:lnSpc>
            </a:pPr>
            <a:r>
              <a:rPr lang="en-GB" altLang="en-US" sz="1800" dirty="0"/>
              <a:t>Shi </a:t>
            </a:r>
            <a:r>
              <a:rPr lang="en-GB" altLang="en-US" sz="1800" dirty="0" err="1"/>
              <a:t>Xiaochun</a:t>
            </a:r>
            <a:endParaRPr lang="en-GB" altLang="en-US" sz="1800" dirty="0"/>
          </a:p>
        </p:txBody>
      </p:sp>
      <p:sp>
        <p:nvSpPr>
          <p:cNvPr id="1435652" name="Rectangle 4"/>
          <p:cNvSpPr>
            <a:spLocks noGrp="1" noChangeArrowheads="1"/>
          </p:cNvSpPr>
          <p:nvPr>
            <p:ph type="body" sz="half" idx="4294967295"/>
          </p:nvPr>
        </p:nvSpPr>
        <p:spPr>
          <a:xfrm>
            <a:off x="4572000" y="1086195"/>
            <a:ext cx="3816350" cy="2808287"/>
          </a:xfrm>
          <a:ln w="57150" cmpd="thinThick">
            <a:solidFill>
              <a:schemeClr val="tx1"/>
            </a:solidFill>
            <a:miter lim="800000"/>
            <a:headEnd/>
            <a:tailEnd/>
          </a:ln>
        </p:spPr>
        <p:txBody>
          <a:bodyPr/>
          <a:lstStyle/>
          <a:p>
            <a:pPr>
              <a:lnSpc>
                <a:spcPct val="80000"/>
              </a:lnSpc>
              <a:buFont typeface="Wingdings" pitchFamily="2" charset="2"/>
              <a:buNone/>
            </a:pPr>
            <a:r>
              <a:rPr lang="en-GB" altLang="en-US" sz="2000" b="1" dirty="0">
                <a:solidFill>
                  <a:srgbClr val="006699"/>
                </a:solidFill>
              </a:rPr>
              <a:t>@</a:t>
            </a:r>
            <a:r>
              <a:rPr lang="en-GB" altLang="en-US" sz="2400" b="1" dirty="0" err="1">
                <a:solidFill>
                  <a:srgbClr val="006699"/>
                </a:solidFill>
              </a:rPr>
              <a:t>AALborg</a:t>
            </a:r>
            <a:endParaRPr lang="en-GB" altLang="en-US" sz="2400" dirty="0">
              <a:solidFill>
                <a:srgbClr val="006699"/>
              </a:solidFill>
            </a:endParaRPr>
          </a:p>
          <a:p>
            <a:pPr lvl="1">
              <a:lnSpc>
                <a:spcPct val="80000"/>
              </a:lnSpc>
            </a:pPr>
            <a:r>
              <a:rPr lang="en-GB" altLang="en-US" sz="1800" b="1" dirty="0">
                <a:solidFill>
                  <a:srgbClr val="CC00CC"/>
                </a:solidFill>
              </a:rPr>
              <a:t>Kim G Larsen</a:t>
            </a:r>
          </a:p>
          <a:p>
            <a:pPr lvl="1">
              <a:lnSpc>
                <a:spcPct val="80000"/>
              </a:lnSpc>
            </a:pPr>
            <a:r>
              <a:rPr lang="da-DK" altLang="en-US" sz="1800" b="1" dirty="0" smtClean="0">
                <a:solidFill>
                  <a:srgbClr val="CC00CC"/>
                </a:solidFill>
              </a:rPr>
              <a:t>Alexandre David</a:t>
            </a:r>
          </a:p>
          <a:p>
            <a:pPr lvl="1">
              <a:lnSpc>
                <a:spcPct val="80000"/>
              </a:lnSpc>
            </a:pPr>
            <a:r>
              <a:rPr lang="en-GB" altLang="en-US" sz="1800" b="1" dirty="0" smtClean="0">
                <a:solidFill>
                  <a:srgbClr val="CC00CC"/>
                </a:solidFill>
              </a:rPr>
              <a:t>Marius Mikucionis</a:t>
            </a:r>
          </a:p>
          <a:p>
            <a:pPr lvl="1">
              <a:lnSpc>
                <a:spcPct val="80000"/>
              </a:lnSpc>
            </a:pPr>
            <a:r>
              <a:rPr lang="en-GB" altLang="en-US" sz="1800" b="1" dirty="0" err="1" smtClean="0">
                <a:solidFill>
                  <a:srgbClr val="CC00CC"/>
                </a:solidFill>
              </a:rPr>
              <a:t>Gerd</a:t>
            </a:r>
            <a:r>
              <a:rPr lang="en-GB" altLang="en-US" sz="1800" b="1" dirty="0" smtClean="0">
                <a:solidFill>
                  <a:srgbClr val="CC00CC"/>
                </a:solidFill>
              </a:rPr>
              <a:t> </a:t>
            </a:r>
            <a:r>
              <a:rPr lang="en-GB" altLang="en-US" sz="1800" b="1" dirty="0">
                <a:solidFill>
                  <a:srgbClr val="CC00CC"/>
                </a:solidFill>
              </a:rPr>
              <a:t>Behrman </a:t>
            </a:r>
          </a:p>
          <a:p>
            <a:pPr lvl="1">
              <a:lnSpc>
                <a:spcPct val="80000"/>
              </a:lnSpc>
            </a:pPr>
            <a:r>
              <a:rPr lang="en-GB" altLang="en-US" sz="1800" dirty="0"/>
              <a:t>Arne Skou</a:t>
            </a:r>
          </a:p>
          <a:p>
            <a:pPr lvl="1">
              <a:lnSpc>
                <a:spcPct val="80000"/>
              </a:lnSpc>
            </a:pPr>
            <a:r>
              <a:rPr lang="en-GB" altLang="en-US" sz="1800" dirty="0"/>
              <a:t>Brian Nielsen</a:t>
            </a:r>
            <a:endParaRPr lang="da-DK" altLang="en-US" sz="1800" dirty="0"/>
          </a:p>
          <a:p>
            <a:pPr lvl="1">
              <a:lnSpc>
                <a:spcPct val="80000"/>
              </a:lnSpc>
            </a:pPr>
            <a:r>
              <a:rPr lang="da-DK" altLang="en-US" sz="1800" dirty="0" smtClean="0"/>
              <a:t>Jacob </a:t>
            </a:r>
            <a:r>
              <a:rPr lang="da-DK" altLang="en-US" sz="1800" dirty="0"/>
              <a:t>I. Rasmussen</a:t>
            </a:r>
          </a:p>
          <a:p>
            <a:pPr lvl="1">
              <a:lnSpc>
                <a:spcPct val="80000"/>
              </a:lnSpc>
            </a:pPr>
            <a:r>
              <a:rPr lang="en-GB" altLang="en-US" sz="1800" dirty="0" smtClean="0"/>
              <a:t>Thomas </a:t>
            </a:r>
            <a:r>
              <a:rPr lang="en-GB" altLang="en-US" sz="1800" dirty="0" err="1"/>
              <a:t>Chatain</a:t>
            </a:r>
            <a:endParaRPr lang="en-GB" altLang="en-US" sz="1800" dirty="0"/>
          </a:p>
          <a:p>
            <a:pPr lvl="1">
              <a:lnSpc>
                <a:spcPct val="80000"/>
              </a:lnSpc>
              <a:buFont typeface="Symbol" pitchFamily="18" charset="2"/>
              <a:buNone/>
            </a:pPr>
            <a:endParaRPr lang="en-GB" altLang="en-US" sz="1800" dirty="0"/>
          </a:p>
          <a:p>
            <a:pPr lvl="1">
              <a:lnSpc>
                <a:spcPct val="80000"/>
              </a:lnSpc>
              <a:buFont typeface="Symbol" pitchFamily="18" charset="2"/>
              <a:buNone/>
            </a:pPr>
            <a:endParaRPr lang="en-GB" altLang="en-US" sz="1800" dirty="0"/>
          </a:p>
        </p:txBody>
      </p:sp>
      <p:sp>
        <p:nvSpPr>
          <p:cNvPr id="1435653" name="Rectangle 5"/>
          <p:cNvSpPr>
            <a:spLocks noChangeArrowheads="1"/>
          </p:cNvSpPr>
          <p:nvPr/>
        </p:nvSpPr>
        <p:spPr bwMode="auto">
          <a:xfrm>
            <a:off x="539750" y="4038945"/>
            <a:ext cx="7878763" cy="2232025"/>
          </a:xfrm>
          <a:prstGeom prst="rect">
            <a:avLst/>
          </a:prstGeom>
          <a:noFill/>
          <a:ln w="57150" cmpd="thinThick">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312" tIns="44450" rIns="87312" bIns="44450"/>
          <a:lstStyle>
            <a:lvl1pPr marL="342900" indent="-342900" algn="l">
              <a:spcBef>
                <a:spcPct val="20000"/>
              </a:spcBef>
              <a:buClr>
                <a:schemeClr val="folHlink"/>
              </a:buClr>
              <a:buSzPct val="75000"/>
              <a:buFont typeface="Wingdings" pitchFamily="2" charset="2"/>
              <a:buChar char="n"/>
              <a:defRPr sz="2400">
                <a:solidFill>
                  <a:schemeClr val="tx1"/>
                </a:solidFill>
                <a:latin typeface="Verdana" pitchFamily="34" charset="0"/>
              </a:defRPr>
            </a:lvl1pPr>
            <a:lvl2pPr marL="742950" indent="-285750" algn="l">
              <a:spcBef>
                <a:spcPct val="20000"/>
              </a:spcBef>
              <a:buClr>
                <a:schemeClr val="folHlink"/>
              </a:buClr>
              <a:buSzPct val="70000"/>
              <a:buFont typeface="Symbol" pitchFamily="18" charset="2"/>
              <a:buChar char="-"/>
              <a:defRPr sz="2000">
                <a:solidFill>
                  <a:schemeClr val="tx1"/>
                </a:solidFill>
                <a:latin typeface="Verdana" pitchFamily="34" charset="0"/>
              </a:defRPr>
            </a:lvl2pPr>
            <a:lvl3pPr marL="1143000" indent="-228600" algn="l">
              <a:spcBef>
                <a:spcPct val="20000"/>
              </a:spcBef>
              <a:buClr>
                <a:schemeClr val="folHlink"/>
              </a:buClr>
              <a:buSzPct val="90000"/>
              <a:buFont typeface="Wingdings" pitchFamily="2" charset="2"/>
              <a:buChar char="§"/>
              <a:defRPr>
                <a:solidFill>
                  <a:schemeClr val="tx1"/>
                </a:solidFill>
                <a:latin typeface="Verdana" pitchFamily="34" charset="0"/>
              </a:defRPr>
            </a:lvl3pPr>
            <a:lvl4pPr marL="1600200" indent="-228600" algn="l">
              <a:spcBef>
                <a:spcPct val="20000"/>
              </a:spcBef>
              <a:buClr>
                <a:schemeClr val="tx1"/>
              </a:buClr>
              <a:buChar char="•"/>
              <a:defRPr sz="1600">
                <a:solidFill>
                  <a:schemeClr val="tx1"/>
                </a:solidFill>
                <a:latin typeface="Verdana" pitchFamily="34" charset="0"/>
              </a:defRPr>
            </a:lvl4pPr>
            <a:lvl5pPr marL="2057400" indent="-228600" algn="l">
              <a:spcBef>
                <a:spcPct val="20000"/>
              </a:spcBef>
              <a:buClr>
                <a:schemeClr val="tx1"/>
              </a:buClr>
              <a:buSzPct val="85000"/>
              <a:buChar char="•"/>
              <a:defRPr sz="1400">
                <a:solidFill>
                  <a:schemeClr val="tx1"/>
                </a:solidFill>
                <a:latin typeface="Verdana" pitchFamily="34" charset="0"/>
              </a:defRPr>
            </a:lvl5pPr>
            <a:lvl6pPr marL="2514600" indent="-228600" fontAlgn="base">
              <a:spcBef>
                <a:spcPct val="20000"/>
              </a:spcBef>
              <a:spcAft>
                <a:spcPct val="0"/>
              </a:spcAft>
              <a:buClr>
                <a:schemeClr val="tx1"/>
              </a:buClr>
              <a:buSzPct val="85000"/>
              <a:buChar char="•"/>
              <a:defRPr sz="1400">
                <a:solidFill>
                  <a:schemeClr val="tx1"/>
                </a:solidFill>
                <a:latin typeface="Verdana" pitchFamily="34" charset="0"/>
              </a:defRPr>
            </a:lvl6pPr>
            <a:lvl7pPr marL="2971800" indent="-228600" fontAlgn="base">
              <a:spcBef>
                <a:spcPct val="20000"/>
              </a:spcBef>
              <a:spcAft>
                <a:spcPct val="0"/>
              </a:spcAft>
              <a:buClr>
                <a:schemeClr val="tx1"/>
              </a:buClr>
              <a:buSzPct val="85000"/>
              <a:buChar char="•"/>
              <a:defRPr sz="1400">
                <a:solidFill>
                  <a:schemeClr val="tx1"/>
                </a:solidFill>
                <a:latin typeface="Verdana" pitchFamily="34" charset="0"/>
              </a:defRPr>
            </a:lvl7pPr>
            <a:lvl8pPr marL="3429000" indent="-228600" fontAlgn="base">
              <a:spcBef>
                <a:spcPct val="20000"/>
              </a:spcBef>
              <a:spcAft>
                <a:spcPct val="0"/>
              </a:spcAft>
              <a:buClr>
                <a:schemeClr val="tx1"/>
              </a:buClr>
              <a:buSzPct val="85000"/>
              <a:buChar char="•"/>
              <a:defRPr sz="1400">
                <a:solidFill>
                  <a:schemeClr val="tx1"/>
                </a:solidFill>
                <a:latin typeface="Verdana" pitchFamily="34" charset="0"/>
              </a:defRPr>
            </a:lvl8pPr>
            <a:lvl9pPr marL="3886200" indent="-228600" fontAlgn="base">
              <a:spcBef>
                <a:spcPct val="20000"/>
              </a:spcBef>
              <a:spcAft>
                <a:spcPct val="0"/>
              </a:spcAft>
              <a:buClr>
                <a:schemeClr val="tx1"/>
              </a:buClr>
              <a:buSzPct val="85000"/>
              <a:buChar char="•"/>
              <a:defRPr sz="1400">
                <a:solidFill>
                  <a:schemeClr val="tx1"/>
                </a:solidFill>
                <a:latin typeface="Verdana" pitchFamily="34" charset="0"/>
              </a:defRPr>
            </a:lvl9pPr>
          </a:lstStyle>
          <a:p>
            <a:pPr eaLnBrk="1" hangingPunct="1">
              <a:buFont typeface="Wingdings" pitchFamily="2" charset="2"/>
              <a:buNone/>
            </a:pPr>
            <a:r>
              <a:rPr lang="en-GB" altLang="en-US" sz="2000" b="1">
                <a:solidFill>
                  <a:srgbClr val="006699"/>
                </a:solidFill>
              </a:rPr>
              <a:t>   @Elsewhere</a:t>
            </a:r>
            <a:endParaRPr lang="en-GB" altLang="en-US" sz="2000"/>
          </a:p>
          <a:p>
            <a:pPr lvl="1" eaLnBrk="1" hangingPunct="1"/>
            <a:r>
              <a:rPr lang="en-GB" altLang="en-US" sz="1400"/>
              <a:t>Emmanuel Fleury, Didier Lime, Johan Bengtsson, Fredrik Larsson, Kåre J Kristoffersen, Tobias Amnell, Thomas Hune, Oliver Möller, Elena Fersman, Carsten Weise, David Griffioen, Ansgar Fehnker, Frits Vandraager, Theo Ruys, Pedro D’Argenio, J-P Katoen, Jan Tretmans</a:t>
            </a:r>
            <a:r>
              <a:rPr lang="da-DK" altLang="en-US" sz="1400"/>
              <a:t>, Judi Romijn, Ed Brinksma, Martijn Hendriks, </a:t>
            </a:r>
            <a:r>
              <a:rPr lang="en-GB" altLang="en-US" sz="1400"/>
              <a:t>Klaus Havelund, Franck Cassez, Magnus Lindahl, Francois Laroussinie, Patricia Bouyer, Augusto Burgueno, H. Bowmann, D. Latella, M. Massink, G. Faconti, Kristina Lundqvist, Lars Asplund, </a:t>
            </a:r>
            <a:r>
              <a:rPr lang="da-DK" altLang="en-US" sz="1400"/>
              <a:t>Justin Pearson</a:t>
            </a:r>
            <a:r>
              <a:rPr lang="en-GB" altLang="en-US" sz="1400"/>
              <a:t>...</a:t>
            </a:r>
          </a:p>
        </p:txBody>
      </p:sp>
      <p:pic>
        <p:nvPicPr>
          <p:cNvPr id="1435654" name="Picture 6"/>
          <p:cNvPicPr>
            <a:picLocks noChangeAspect="1" noChangeArrowheads="1"/>
          </p:cNvPicPr>
          <p:nvPr/>
        </p:nvPicPr>
        <p:blipFill>
          <a:blip r:embed="rId3">
            <a:extLst>
              <a:ext uri="{28A0092B-C50C-407E-A947-70E740481C1C}">
                <a14:useLocalDpi xmlns:a14="http://schemas.microsoft.com/office/drawing/2010/main" val="0"/>
              </a:ext>
            </a:extLst>
          </a:blip>
          <a:srcRect l="4094" t="78487" r="81999" b="5157"/>
          <a:stretch>
            <a:fillRect/>
          </a:stretch>
        </p:blipFill>
        <p:spPr bwMode="auto">
          <a:xfrm>
            <a:off x="3276600" y="1157632"/>
            <a:ext cx="93662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655" name="Picture 7" descr="logo_rund_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1725" y="1157632"/>
            <a:ext cx="858838" cy="86518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r>
              <a:rPr lang="en-US" smtClean="0"/>
              <a:t>AVACS Autumn School 2015</a:t>
            </a:r>
            <a:endParaRPr lang="en-GB" dirty="0"/>
          </a:p>
        </p:txBody>
      </p:sp>
      <p:sp>
        <p:nvSpPr>
          <p:cNvPr id="3" name="Slide Number Placeholder 2"/>
          <p:cNvSpPr>
            <a:spLocks noGrp="1"/>
          </p:cNvSpPr>
          <p:nvPr>
            <p:ph type="sldNum" sz="quarter" idx="11"/>
          </p:nvPr>
        </p:nvSpPr>
        <p:spPr/>
        <p:txBody>
          <a:bodyPr/>
          <a:lstStyle/>
          <a:p>
            <a:r>
              <a:rPr lang="en-GB" smtClean="0"/>
              <a:t>Kim Larsen [</a:t>
            </a:r>
            <a:fld id="{3C55F532-70EC-4BB0-8F7B-D5093D26A9F4}" type="slidenum">
              <a:rPr lang="en-GB" smtClean="0"/>
              <a:pPr/>
              <a:t>6</a:t>
            </a:fld>
            <a:r>
              <a:rPr lang="en-GB" smtClean="0"/>
              <a:t>]</a:t>
            </a:r>
            <a:endParaRPr lang="en-GB" dirty="0"/>
          </a:p>
        </p:txBody>
      </p:sp>
    </p:spTree>
    <p:extLst>
      <p:ext uri="{BB962C8B-B14F-4D97-AF65-F5344CB8AC3E}">
        <p14:creationId xmlns:p14="http://schemas.microsoft.com/office/powerpoint/2010/main" val="21570175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dirty="0" err="1" smtClean="0"/>
              <a:t>Computing</a:t>
            </a:r>
            <a:r>
              <a:rPr lang="da-DK" dirty="0" smtClean="0"/>
              <a:t> </a:t>
            </a:r>
            <a:r>
              <a:rPr lang="da-DK" dirty="0" err="1" smtClean="0"/>
              <a:t>Winning</a:t>
            </a:r>
            <a:r>
              <a:rPr lang="da-DK" dirty="0" smtClean="0"/>
              <a:t> States</a:t>
            </a:r>
            <a:endParaRPr lang="en-US" dirty="0"/>
          </a:p>
        </p:txBody>
      </p:sp>
      <p:sp>
        <p:nvSpPr>
          <p:cNvPr id="3" name="Footer Placeholder 2"/>
          <p:cNvSpPr>
            <a:spLocks noGrp="1"/>
          </p:cNvSpPr>
          <p:nvPr>
            <p:ph type="ftr" sz="quarter" idx="10"/>
          </p:nvPr>
        </p:nvSpPr>
        <p:spPr/>
        <p:txBody>
          <a:bodyPr/>
          <a:lstStyle/>
          <a:p>
            <a:r>
              <a:rPr lang="en-US" smtClean="0"/>
              <a:t>AVACS Autumn School 2015</a:t>
            </a:r>
            <a:endParaRPr lang="en-GB" dirty="0"/>
          </a:p>
        </p:txBody>
      </p:sp>
      <p:sp>
        <p:nvSpPr>
          <p:cNvPr id="4" name="Slide Number Placeholder 3"/>
          <p:cNvSpPr>
            <a:spLocks noGrp="1"/>
          </p:cNvSpPr>
          <p:nvPr>
            <p:ph type="sldNum" sz="quarter" idx="11"/>
          </p:nvPr>
        </p:nvSpPr>
        <p:spPr/>
        <p:txBody>
          <a:bodyPr/>
          <a:lstStyle/>
          <a:p>
            <a:r>
              <a:rPr lang="en-GB" smtClean="0"/>
              <a:t>Kim Larsen [</a:t>
            </a:r>
            <a:fld id="{3C55F532-70EC-4BB0-8F7B-D5093D26A9F4}" type="slidenum">
              <a:rPr lang="en-GB" smtClean="0"/>
              <a:pPr/>
              <a:t>60</a:t>
            </a:fld>
            <a:r>
              <a:rPr lang="en-GB" smtClean="0"/>
              <a:t>]</a:t>
            </a:r>
            <a:endParaRPr lang="en-GB" dirty="0"/>
          </a:p>
        </p:txBody>
      </p:sp>
      <p:pic>
        <p:nvPicPr>
          <p:cNvPr id="1240066" name="Picture 2"/>
          <p:cNvPicPr>
            <a:picLocks noChangeAspect="1" noChangeArrowheads="1"/>
          </p:cNvPicPr>
          <p:nvPr/>
        </p:nvPicPr>
        <p:blipFill>
          <a:blip r:embed="rId2"/>
          <a:srcRect/>
          <a:stretch>
            <a:fillRect/>
          </a:stretch>
        </p:blipFill>
        <p:spPr bwMode="auto">
          <a:xfrm>
            <a:off x="304800" y="1219200"/>
            <a:ext cx="3514725" cy="4648200"/>
          </a:xfrm>
          <a:prstGeom prst="rect">
            <a:avLst/>
          </a:prstGeom>
          <a:noFill/>
          <a:ln w="9525">
            <a:noFill/>
            <a:miter lim="800000"/>
            <a:headEnd/>
            <a:tailEnd/>
          </a:ln>
          <a:effectLst/>
        </p:spPr>
      </p:pic>
      <p:pic>
        <p:nvPicPr>
          <p:cNvPr id="1240067" name="Picture 3"/>
          <p:cNvPicPr>
            <a:picLocks noChangeAspect="1" noChangeArrowheads="1"/>
          </p:cNvPicPr>
          <p:nvPr/>
        </p:nvPicPr>
        <p:blipFill>
          <a:blip r:embed="rId3"/>
          <a:srcRect/>
          <a:stretch>
            <a:fillRect/>
          </a:stretch>
        </p:blipFill>
        <p:spPr bwMode="auto">
          <a:xfrm>
            <a:off x="4533900" y="1676400"/>
            <a:ext cx="3238500" cy="4191000"/>
          </a:xfrm>
          <a:prstGeom prst="rect">
            <a:avLst/>
          </a:prstGeom>
          <a:noFill/>
          <a:ln w="9525">
            <a:noFill/>
            <a:miter lim="800000"/>
            <a:headEnd/>
            <a:tailEnd/>
          </a:ln>
          <a:effectLst/>
        </p:spPr>
      </p:pic>
      <p:pic>
        <p:nvPicPr>
          <p:cNvPr id="1240068" name="Picture 4"/>
          <p:cNvPicPr>
            <a:picLocks noChangeAspect="1" noChangeArrowheads="1"/>
          </p:cNvPicPr>
          <p:nvPr/>
        </p:nvPicPr>
        <p:blipFill>
          <a:blip r:embed="rId4"/>
          <a:srcRect/>
          <a:stretch>
            <a:fillRect/>
          </a:stretch>
        </p:blipFill>
        <p:spPr bwMode="auto">
          <a:xfrm>
            <a:off x="4533900" y="1752600"/>
            <a:ext cx="3267075" cy="4143375"/>
          </a:xfrm>
          <a:prstGeom prst="rect">
            <a:avLst/>
          </a:prstGeom>
          <a:noFill/>
          <a:ln w="9525">
            <a:noFill/>
            <a:miter lim="800000"/>
            <a:headEnd/>
            <a:tailEnd/>
          </a:ln>
          <a:effectLst/>
        </p:spPr>
      </p:pic>
      <p:pic>
        <p:nvPicPr>
          <p:cNvPr id="1240069" name="Picture 5"/>
          <p:cNvPicPr>
            <a:picLocks noChangeAspect="1" noChangeArrowheads="1"/>
          </p:cNvPicPr>
          <p:nvPr/>
        </p:nvPicPr>
        <p:blipFill>
          <a:blip r:embed="rId5"/>
          <a:srcRect/>
          <a:stretch>
            <a:fillRect/>
          </a:stretch>
        </p:blipFill>
        <p:spPr bwMode="auto">
          <a:xfrm>
            <a:off x="4648200" y="1905000"/>
            <a:ext cx="3152775" cy="3971925"/>
          </a:xfrm>
          <a:prstGeom prst="rect">
            <a:avLst/>
          </a:prstGeom>
          <a:noFill/>
          <a:ln w="9525">
            <a:noFill/>
            <a:miter lim="800000"/>
            <a:headEnd/>
            <a:tailEnd/>
          </a:ln>
          <a:effectLst/>
        </p:spPr>
      </p:pic>
      <p:pic>
        <p:nvPicPr>
          <p:cNvPr id="1240070" name="Picture 6"/>
          <p:cNvPicPr>
            <a:picLocks noChangeAspect="1" noChangeArrowheads="1"/>
          </p:cNvPicPr>
          <p:nvPr/>
        </p:nvPicPr>
        <p:blipFill>
          <a:blip r:embed="rId6"/>
          <a:srcRect/>
          <a:stretch>
            <a:fillRect/>
          </a:stretch>
        </p:blipFill>
        <p:spPr bwMode="auto">
          <a:xfrm>
            <a:off x="4610100" y="1828800"/>
            <a:ext cx="3162300" cy="4048125"/>
          </a:xfrm>
          <a:prstGeom prst="rect">
            <a:avLst/>
          </a:prstGeom>
          <a:noFill/>
          <a:ln w="9525">
            <a:noFill/>
            <a:miter lim="800000"/>
            <a:headEnd/>
            <a:tailEnd/>
          </a:ln>
          <a:effectLst/>
        </p:spPr>
      </p:pic>
      <p:pic>
        <p:nvPicPr>
          <p:cNvPr id="1240071" name="Picture 7"/>
          <p:cNvPicPr>
            <a:picLocks noChangeAspect="1" noChangeArrowheads="1"/>
          </p:cNvPicPr>
          <p:nvPr/>
        </p:nvPicPr>
        <p:blipFill>
          <a:blip r:embed="rId7"/>
          <a:srcRect/>
          <a:stretch>
            <a:fillRect/>
          </a:stretch>
        </p:blipFill>
        <p:spPr bwMode="auto">
          <a:xfrm>
            <a:off x="4610100" y="1866900"/>
            <a:ext cx="3181350" cy="4029075"/>
          </a:xfrm>
          <a:prstGeom prst="rect">
            <a:avLst/>
          </a:prstGeom>
          <a:noFill/>
          <a:ln w="9525">
            <a:noFill/>
            <a:miter lim="800000"/>
            <a:headEnd/>
            <a:tailEnd/>
          </a:ln>
          <a:effectLst/>
        </p:spPr>
      </p:pic>
      <p:pic>
        <p:nvPicPr>
          <p:cNvPr id="1240072" name="Picture 8"/>
          <p:cNvPicPr>
            <a:picLocks noChangeAspect="1" noChangeArrowheads="1"/>
          </p:cNvPicPr>
          <p:nvPr/>
        </p:nvPicPr>
        <p:blipFill>
          <a:blip r:embed="rId8"/>
          <a:srcRect/>
          <a:stretch>
            <a:fillRect/>
          </a:stretch>
        </p:blipFill>
        <p:spPr bwMode="auto">
          <a:xfrm>
            <a:off x="4572000" y="1790700"/>
            <a:ext cx="3190875" cy="4171950"/>
          </a:xfrm>
          <a:prstGeom prst="rect">
            <a:avLst/>
          </a:prstGeom>
          <a:noFill/>
          <a:ln w="9525">
            <a:noFill/>
            <a:miter lim="800000"/>
            <a:headEnd/>
            <a:tailEnd/>
          </a:ln>
          <a:effectLst/>
        </p:spPr>
      </p:pic>
      <p:pic>
        <p:nvPicPr>
          <p:cNvPr id="1240073" name="Picture 9"/>
          <p:cNvPicPr>
            <a:picLocks noChangeAspect="1" noChangeArrowheads="1"/>
          </p:cNvPicPr>
          <p:nvPr/>
        </p:nvPicPr>
        <p:blipFill>
          <a:blip r:embed="rId9"/>
          <a:srcRect/>
          <a:stretch>
            <a:fillRect/>
          </a:stretch>
        </p:blipFill>
        <p:spPr bwMode="auto">
          <a:xfrm>
            <a:off x="4457700" y="1447800"/>
            <a:ext cx="3448050" cy="4448175"/>
          </a:xfrm>
          <a:prstGeom prst="rect">
            <a:avLst/>
          </a:prstGeom>
          <a:noFill/>
          <a:ln w="9525">
            <a:noFill/>
            <a:miter lim="800000"/>
            <a:headEnd/>
            <a:tailEnd/>
          </a:ln>
          <a:effectLst/>
        </p:spPr>
      </p:pic>
    </p:spTree>
    <p:extLst>
      <p:ext uri="{BB962C8B-B14F-4D97-AF65-F5344CB8AC3E}">
        <p14:creationId xmlns:p14="http://schemas.microsoft.com/office/powerpoint/2010/main" val="374719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00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400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400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400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400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400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Decidability</a:t>
            </a:r>
            <a:r>
              <a:rPr lang="da-DK" dirty="0" smtClean="0"/>
              <a:t> of </a:t>
            </a:r>
            <a:r>
              <a:rPr lang="da-DK" dirty="0" err="1" smtClean="0"/>
              <a:t>Timed</a:t>
            </a:r>
            <a:r>
              <a:rPr lang="da-DK" dirty="0" smtClean="0"/>
              <a:t> Games</a:t>
            </a:r>
            <a:endParaRPr lang="en-US" dirty="0"/>
          </a:p>
        </p:txBody>
      </p:sp>
      <p:sp>
        <p:nvSpPr>
          <p:cNvPr id="3" name="Footer Placeholder 2"/>
          <p:cNvSpPr>
            <a:spLocks noGrp="1"/>
          </p:cNvSpPr>
          <p:nvPr>
            <p:ph type="ftr" sz="quarter" idx="10"/>
          </p:nvPr>
        </p:nvSpPr>
        <p:spPr/>
        <p:txBody>
          <a:bodyPr/>
          <a:lstStyle/>
          <a:p>
            <a:r>
              <a:rPr lang="en-US" smtClean="0"/>
              <a:t>AVACS Autumn School 2015</a:t>
            </a:r>
            <a:endParaRPr lang="en-GB" dirty="0"/>
          </a:p>
        </p:txBody>
      </p:sp>
      <p:sp>
        <p:nvSpPr>
          <p:cNvPr id="4" name="Slide Number Placeholder 3"/>
          <p:cNvSpPr>
            <a:spLocks noGrp="1"/>
          </p:cNvSpPr>
          <p:nvPr>
            <p:ph type="sldNum" sz="quarter" idx="11"/>
          </p:nvPr>
        </p:nvSpPr>
        <p:spPr/>
        <p:txBody>
          <a:bodyPr/>
          <a:lstStyle/>
          <a:p>
            <a:r>
              <a:rPr lang="en-GB" smtClean="0"/>
              <a:t>Kim Larsen [</a:t>
            </a:r>
            <a:fld id="{3C55F532-70EC-4BB0-8F7B-D5093D26A9F4}" type="slidenum">
              <a:rPr lang="en-GB" smtClean="0"/>
              <a:pPr/>
              <a:t>61</a:t>
            </a:fld>
            <a:r>
              <a:rPr lang="en-GB" smtClean="0"/>
              <a:t>]</a:t>
            </a:r>
            <a:endParaRPr lang="en-GB" dirty="0"/>
          </a:p>
        </p:txBody>
      </p:sp>
      <p:pic>
        <p:nvPicPr>
          <p:cNvPr id="1239043" name="Picture 3"/>
          <p:cNvPicPr>
            <a:picLocks noChangeAspect="1" noChangeArrowheads="1"/>
          </p:cNvPicPr>
          <p:nvPr/>
        </p:nvPicPr>
        <p:blipFill>
          <a:blip r:embed="rId2"/>
          <a:srcRect/>
          <a:stretch>
            <a:fillRect/>
          </a:stretch>
        </p:blipFill>
        <p:spPr bwMode="auto">
          <a:xfrm>
            <a:off x="457200" y="1104900"/>
            <a:ext cx="8134350" cy="5135402"/>
          </a:xfrm>
          <a:prstGeom prst="rect">
            <a:avLst/>
          </a:prstGeom>
          <a:noFill/>
          <a:ln w="9525">
            <a:noFill/>
            <a:miter lim="800000"/>
            <a:headEnd/>
            <a:tailEnd/>
          </a:ln>
          <a:effectLst/>
        </p:spPr>
      </p:pic>
    </p:spTree>
    <p:extLst>
      <p:ext uri="{BB962C8B-B14F-4D97-AF65-F5344CB8AC3E}">
        <p14:creationId xmlns:p14="http://schemas.microsoft.com/office/powerpoint/2010/main" val="19040917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2"/>
          <p:cNvSpPr>
            <a:spLocks noGrp="1" noChangeArrowheads="1"/>
          </p:cNvSpPr>
          <p:nvPr>
            <p:ph type="title"/>
          </p:nvPr>
        </p:nvSpPr>
        <p:spPr/>
        <p:txBody>
          <a:bodyPr/>
          <a:lstStyle/>
          <a:p>
            <a:r>
              <a:rPr lang="da-DK">
                <a:solidFill>
                  <a:srgbClr val="009900"/>
                </a:solidFill>
              </a:rPr>
              <a:t>Model Checking</a:t>
            </a:r>
            <a:r>
              <a:rPr lang="da-DK" sz="3200">
                <a:solidFill>
                  <a:srgbClr val="009900"/>
                </a:solidFill>
              </a:rPr>
              <a:t> </a:t>
            </a:r>
            <a:r>
              <a:rPr lang="da-DK" sz="3200" b="0">
                <a:solidFill>
                  <a:schemeClr val="hlink"/>
                </a:solidFill>
              </a:rPr>
              <a:t>(ex Train Gate)</a:t>
            </a:r>
            <a:endParaRPr lang="en-US" sz="3200" b="0">
              <a:solidFill>
                <a:schemeClr val="hlink"/>
              </a:solidFill>
            </a:endParaRPr>
          </a:p>
        </p:txBody>
      </p:sp>
      <p:sp>
        <p:nvSpPr>
          <p:cNvPr id="11" name="Footer Placeholder 3"/>
          <p:cNvSpPr>
            <a:spLocks noGrp="1"/>
          </p:cNvSpPr>
          <p:nvPr>
            <p:ph type="ftr" sz="quarter" idx="10"/>
          </p:nvPr>
        </p:nvSpPr>
        <p:spPr>
          <a:prstGeom prst="rect">
            <a:avLst/>
          </a:prstGeom>
        </p:spPr>
        <p:txBody>
          <a:bodyPr/>
          <a:lstStyle/>
          <a:p>
            <a:r>
              <a:rPr lang="en-US" smtClean="0"/>
              <a:t>AVACS Autumn School 2015</a:t>
            </a:r>
            <a:endParaRPr lang="en-GB"/>
          </a:p>
        </p:txBody>
      </p:sp>
      <p:sp>
        <p:nvSpPr>
          <p:cNvPr id="12" name="Slide Number Placeholder 4"/>
          <p:cNvSpPr>
            <a:spLocks noGrp="1"/>
          </p:cNvSpPr>
          <p:nvPr>
            <p:ph type="sldNum" sz="quarter" idx="11"/>
          </p:nvPr>
        </p:nvSpPr>
        <p:spPr>
          <a:prstGeom prst="rect">
            <a:avLst/>
          </a:prstGeom>
        </p:spPr>
        <p:txBody>
          <a:bodyPr/>
          <a:lstStyle/>
          <a:p>
            <a:r>
              <a:rPr lang="en-GB"/>
              <a:t>Kim Larsen [</a:t>
            </a:r>
            <a:fld id="{33D85827-DD0E-4394-AB98-EA1240559121}" type="slidenum">
              <a:rPr lang="en-GB"/>
              <a:pPr/>
              <a:t>62</a:t>
            </a:fld>
            <a:r>
              <a:rPr lang="en-GB"/>
              <a:t>]</a:t>
            </a:r>
          </a:p>
        </p:txBody>
      </p:sp>
      <p:sp>
        <p:nvSpPr>
          <p:cNvPr id="676867" name="Text Box 3"/>
          <p:cNvSpPr txBox="1">
            <a:spLocks noChangeArrowheads="1"/>
          </p:cNvSpPr>
          <p:nvPr/>
        </p:nvSpPr>
        <p:spPr bwMode="auto">
          <a:xfrm>
            <a:off x="5089525" y="4897438"/>
            <a:ext cx="3114675" cy="1255712"/>
          </a:xfrm>
          <a:prstGeom prst="rect">
            <a:avLst/>
          </a:prstGeom>
          <a:solidFill>
            <a:schemeClr val="accent2"/>
          </a:solidFill>
          <a:ln w="57150">
            <a:noFill/>
            <a:miter lim="800000"/>
            <a:headEnd/>
            <a:tailEnd/>
          </a:ln>
          <a:effectLst/>
        </p:spPr>
        <p:txBody>
          <a:bodyPr wrap="none" lIns="90000" tIns="46800" rIns="90000" bIns="46800">
            <a:spAutoFit/>
          </a:bodyPr>
          <a:lstStyle/>
          <a:p>
            <a:pPr>
              <a:lnSpc>
                <a:spcPct val="90000"/>
              </a:lnSpc>
              <a:spcBef>
                <a:spcPct val="20000"/>
              </a:spcBef>
              <a:buClr>
                <a:schemeClr val="folHlink"/>
              </a:buClr>
            </a:pPr>
            <a:r>
              <a:rPr lang="en-US" sz="3600">
                <a:solidFill>
                  <a:srgbClr val="0033CC"/>
                </a:solidFill>
                <a:latin typeface="Symbol" pitchFamily="18" charset="2"/>
                <a:sym typeface="Symbol" pitchFamily="18" charset="2"/>
              </a:rPr>
              <a:t></a:t>
            </a:r>
            <a:r>
              <a:rPr lang="en-US" sz="3600">
                <a:latin typeface="Symbol" pitchFamily="18" charset="2"/>
              </a:rPr>
              <a:t>: </a:t>
            </a:r>
            <a:r>
              <a:rPr lang="en-US" sz="2000">
                <a:latin typeface="Verdana" pitchFamily="34" charset="0"/>
              </a:rPr>
              <a:t>Never two trains at</a:t>
            </a:r>
          </a:p>
          <a:p>
            <a:pPr>
              <a:lnSpc>
                <a:spcPct val="90000"/>
              </a:lnSpc>
              <a:spcBef>
                <a:spcPct val="20000"/>
              </a:spcBef>
              <a:buClr>
                <a:schemeClr val="folHlink"/>
              </a:buClr>
            </a:pPr>
            <a:r>
              <a:rPr lang="en-US" sz="2000">
                <a:latin typeface="Verdana" pitchFamily="34" charset="0"/>
              </a:rPr>
              <a:t>the crossing at the</a:t>
            </a:r>
          </a:p>
          <a:p>
            <a:pPr>
              <a:lnSpc>
                <a:spcPct val="90000"/>
              </a:lnSpc>
              <a:spcBef>
                <a:spcPct val="20000"/>
              </a:spcBef>
              <a:buClr>
                <a:schemeClr val="folHlink"/>
              </a:buClr>
            </a:pPr>
            <a:r>
              <a:rPr lang="en-US" sz="2000">
                <a:latin typeface="Verdana" pitchFamily="34" charset="0"/>
              </a:rPr>
              <a:t>same time</a:t>
            </a:r>
          </a:p>
        </p:txBody>
      </p:sp>
      <p:pic>
        <p:nvPicPr>
          <p:cNvPr id="676868" name="Picture 4"/>
          <p:cNvPicPr>
            <a:picLocks noChangeAspect="1" noChangeArrowheads="1"/>
          </p:cNvPicPr>
          <p:nvPr/>
        </p:nvPicPr>
        <p:blipFill>
          <a:blip r:embed="rId2"/>
          <a:srcRect l="31023" t="14757" r="22461" b="19315"/>
          <a:stretch>
            <a:fillRect/>
          </a:stretch>
        </p:blipFill>
        <p:spPr bwMode="auto">
          <a:xfrm>
            <a:off x="395288" y="1023938"/>
            <a:ext cx="3521075" cy="3743325"/>
          </a:xfrm>
          <a:prstGeom prst="rect">
            <a:avLst/>
          </a:prstGeom>
          <a:noFill/>
          <a:ln w="57150">
            <a:noFill/>
            <a:miter lim="800000"/>
            <a:headEnd/>
            <a:tailEnd/>
          </a:ln>
          <a:effectLst/>
        </p:spPr>
      </p:pic>
      <p:pic>
        <p:nvPicPr>
          <p:cNvPr id="676869" name="Picture 5"/>
          <p:cNvPicPr>
            <a:picLocks noChangeAspect="1" noChangeArrowheads="1"/>
          </p:cNvPicPr>
          <p:nvPr/>
        </p:nvPicPr>
        <p:blipFill>
          <a:blip r:embed="rId3"/>
          <a:srcRect l="31006" t="21680" r="24690" b="16364"/>
          <a:stretch>
            <a:fillRect/>
          </a:stretch>
        </p:blipFill>
        <p:spPr bwMode="auto">
          <a:xfrm>
            <a:off x="4643438" y="1090612"/>
            <a:ext cx="3500437" cy="3671888"/>
          </a:xfrm>
          <a:prstGeom prst="rect">
            <a:avLst/>
          </a:prstGeom>
          <a:noFill/>
          <a:ln w="57150">
            <a:noFill/>
            <a:miter lim="800000"/>
            <a:headEnd/>
            <a:tailEnd/>
          </a:ln>
          <a:effectLst/>
        </p:spPr>
      </p:pic>
      <p:pic>
        <p:nvPicPr>
          <p:cNvPr id="676870" name="Picture 6"/>
          <p:cNvPicPr>
            <a:picLocks noChangeAspect="1" noChangeArrowheads="1"/>
          </p:cNvPicPr>
          <p:nvPr/>
        </p:nvPicPr>
        <p:blipFill>
          <a:blip r:embed="rId2"/>
          <a:srcRect l="31023" t="14757" r="22461" b="19315"/>
          <a:stretch>
            <a:fillRect/>
          </a:stretch>
        </p:blipFill>
        <p:spPr bwMode="auto">
          <a:xfrm>
            <a:off x="539750" y="1168400"/>
            <a:ext cx="3521075" cy="3743325"/>
          </a:xfrm>
          <a:prstGeom prst="rect">
            <a:avLst/>
          </a:prstGeom>
          <a:noFill/>
          <a:ln w="57150">
            <a:noFill/>
            <a:miter lim="800000"/>
            <a:headEnd/>
            <a:tailEnd/>
          </a:ln>
          <a:effectLst/>
        </p:spPr>
      </p:pic>
      <p:pic>
        <p:nvPicPr>
          <p:cNvPr id="676871" name="Picture 7"/>
          <p:cNvPicPr>
            <a:picLocks noChangeAspect="1" noChangeArrowheads="1"/>
          </p:cNvPicPr>
          <p:nvPr/>
        </p:nvPicPr>
        <p:blipFill>
          <a:blip r:embed="rId2"/>
          <a:srcRect l="31023" t="14757" r="22461" b="19315"/>
          <a:stretch>
            <a:fillRect/>
          </a:stretch>
        </p:blipFill>
        <p:spPr bwMode="auto">
          <a:xfrm>
            <a:off x="684213" y="1312863"/>
            <a:ext cx="3521075" cy="3743325"/>
          </a:xfrm>
          <a:prstGeom prst="rect">
            <a:avLst/>
          </a:prstGeom>
          <a:noFill/>
          <a:ln w="57150">
            <a:noFill/>
            <a:miter lim="800000"/>
            <a:headEnd/>
            <a:tailEnd/>
          </a:ln>
          <a:effectLst/>
        </p:spPr>
      </p:pic>
      <p:pic>
        <p:nvPicPr>
          <p:cNvPr id="676872" name="Picture 8"/>
          <p:cNvPicPr>
            <a:picLocks noChangeAspect="1" noChangeArrowheads="1"/>
          </p:cNvPicPr>
          <p:nvPr/>
        </p:nvPicPr>
        <p:blipFill>
          <a:blip r:embed="rId2"/>
          <a:srcRect l="31023" t="14757" r="22461" b="19315"/>
          <a:stretch>
            <a:fillRect/>
          </a:stretch>
        </p:blipFill>
        <p:spPr bwMode="auto">
          <a:xfrm>
            <a:off x="828675" y="1457325"/>
            <a:ext cx="3521075" cy="3743325"/>
          </a:xfrm>
          <a:prstGeom prst="rect">
            <a:avLst/>
          </a:prstGeom>
          <a:noFill/>
          <a:ln w="57150">
            <a:noFill/>
            <a:miter lim="800000"/>
            <a:headEnd/>
            <a:tailEnd/>
          </a:ln>
          <a:effectLst/>
        </p:spPr>
      </p:pic>
      <p:sp>
        <p:nvSpPr>
          <p:cNvPr id="676873" name="Text Box 9"/>
          <p:cNvSpPr txBox="1">
            <a:spLocks noChangeArrowheads="1"/>
          </p:cNvSpPr>
          <p:nvPr/>
        </p:nvSpPr>
        <p:spPr bwMode="auto">
          <a:xfrm>
            <a:off x="385763" y="5056188"/>
            <a:ext cx="1641475" cy="339725"/>
          </a:xfrm>
          <a:prstGeom prst="rect">
            <a:avLst/>
          </a:prstGeom>
          <a:solidFill>
            <a:schemeClr val="accent2"/>
          </a:solidFill>
          <a:ln w="57150">
            <a:noFill/>
            <a:miter lim="800000"/>
            <a:headEnd/>
            <a:tailEnd/>
          </a:ln>
          <a:effectLst/>
        </p:spPr>
        <p:txBody>
          <a:bodyPr wrap="none" lIns="90000" tIns="46800" rIns="90000" bIns="46800">
            <a:spAutoFit/>
          </a:bodyPr>
          <a:lstStyle/>
          <a:p>
            <a:pPr>
              <a:lnSpc>
                <a:spcPct val="90000"/>
              </a:lnSpc>
              <a:spcBef>
                <a:spcPct val="20000"/>
              </a:spcBef>
              <a:buClr>
                <a:schemeClr val="folHlink"/>
              </a:buClr>
            </a:pPr>
            <a:r>
              <a:rPr lang="en-US">
                <a:latin typeface="Verdana" pitchFamily="34" charset="0"/>
              </a:rPr>
              <a:t>Environment</a:t>
            </a:r>
          </a:p>
        </p:txBody>
      </p:sp>
      <p:sp>
        <p:nvSpPr>
          <p:cNvPr id="676874" name="Text Box 10"/>
          <p:cNvSpPr txBox="1">
            <a:spLocks noChangeArrowheads="1"/>
          </p:cNvSpPr>
          <p:nvPr/>
        </p:nvSpPr>
        <p:spPr bwMode="auto">
          <a:xfrm>
            <a:off x="7373938" y="4410075"/>
            <a:ext cx="1309687" cy="339725"/>
          </a:xfrm>
          <a:prstGeom prst="rect">
            <a:avLst/>
          </a:prstGeom>
          <a:solidFill>
            <a:schemeClr val="accent2"/>
          </a:solidFill>
          <a:ln w="57150">
            <a:noFill/>
            <a:miter lim="800000"/>
            <a:headEnd/>
            <a:tailEnd/>
          </a:ln>
          <a:effectLst/>
        </p:spPr>
        <p:txBody>
          <a:bodyPr wrap="none" lIns="90000" tIns="46800" rIns="90000" bIns="46800">
            <a:spAutoFit/>
          </a:bodyPr>
          <a:lstStyle/>
          <a:p>
            <a:pPr>
              <a:lnSpc>
                <a:spcPct val="90000"/>
              </a:lnSpc>
              <a:spcBef>
                <a:spcPct val="20000"/>
              </a:spcBef>
              <a:buClr>
                <a:schemeClr val="folHlink"/>
              </a:buClr>
            </a:pPr>
            <a:r>
              <a:rPr lang="en-US">
                <a:latin typeface="Verdana" pitchFamily="34" charset="0"/>
              </a:rPr>
              <a:t>Controller</a:t>
            </a:r>
          </a:p>
        </p:txBody>
      </p:sp>
    </p:spTree>
    <p:extLst>
      <p:ext uri="{BB962C8B-B14F-4D97-AF65-F5344CB8AC3E}">
        <p14:creationId xmlns:p14="http://schemas.microsoft.com/office/powerpoint/2010/main" val="32708057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2"/>
          <p:cNvSpPr>
            <a:spLocks noGrp="1" noChangeArrowheads="1"/>
          </p:cNvSpPr>
          <p:nvPr>
            <p:ph type="title"/>
          </p:nvPr>
        </p:nvSpPr>
        <p:spPr/>
        <p:txBody>
          <a:bodyPr/>
          <a:lstStyle/>
          <a:p>
            <a:r>
              <a:rPr lang="da-DK">
                <a:solidFill>
                  <a:srgbClr val="FF0000"/>
                </a:solidFill>
              </a:rPr>
              <a:t>Synthesis</a:t>
            </a:r>
            <a:r>
              <a:rPr lang="da-DK" sz="3200">
                <a:solidFill>
                  <a:srgbClr val="FF0000"/>
                </a:solidFill>
              </a:rPr>
              <a:t> </a:t>
            </a:r>
            <a:r>
              <a:rPr lang="da-DK" sz="3200" b="0">
                <a:solidFill>
                  <a:schemeClr val="hlink"/>
                </a:solidFill>
              </a:rPr>
              <a:t>(ex Train Gate)</a:t>
            </a:r>
            <a:endParaRPr lang="en-US" sz="3200" b="0">
              <a:solidFill>
                <a:schemeClr val="hlink"/>
              </a:solidFill>
            </a:endParaRPr>
          </a:p>
        </p:txBody>
      </p:sp>
      <p:sp>
        <p:nvSpPr>
          <p:cNvPr id="13" name="Footer Placeholder 3"/>
          <p:cNvSpPr>
            <a:spLocks noGrp="1"/>
          </p:cNvSpPr>
          <p:nvPr>
            <p:ph type="ftr" sz="quarter" idx="10"/>
          </p:nvPr>
        </p:nvSpPr>
        <p:spPr>
          <a:prstGeom prst="rect">
            <a:avLst/>
          </a:prstGeom>
        </p:spPr>
        <p:txBody>
          <a:bodyPr/>
          <a:lstStyle/>
          <a:p>
            <a:r>
              <a:rPr lang="en-US" smtClean="0"/>
              <a:t>AVACS Autumn School 2015</a:t>
            </a:r>
            <a:endParaRPr lang="en-GB"/>
          </a:p>
        </p:txBody>
      </p:sp>
      <p:sp>
        <p:nvSpPr>
          <p:cNvPr id="14" name="Slide Number Placeholder 4"/>
          <p:cNvSpPr>
            <a:spLocks noGrp="1"/>
          </p:cNvSpPr>
          <p:nvPr>
            <p:ph type="sldNum" sz="quarter" idx="11"/>
          </p:nvPr>
        </p:nvSpPr>
        <p:spPr>
          <a:prstGeom prst="rect">
            <a:avLst/>
          </a:prstGeom>
        </p:spPr>
        <p:txBody>
          <a:bodyPr/>
          <a:lstStyle/>
          <a:p>
            <a:r>
              <a:rPr lang="en-GB"/>
              <a:t>Kim Larsen [</a:t>
            </a:r>
            <a:fld id="{CC7B9CE6-9BD2-4CC8-BF0C-AF5CAA6A7E2A}" type="slidenum">
              <a:rPr lang="en-GB"/>
              <a:pPr/>
              <a:t>63</a:t>
            </a:fld>
            <a:r>
              <a:rPr lang="en-GB"/>
              <a:t>]</a:t>
            </a:r>
          </a:p>
        </p:txBody>
      </p:sp>
      <p:sp>
        <p:nvSpPr>
          <p:cNvPr id="677891" name="Text Box 3"/>
          <p:cNvSpPr txBox="1">
            <a:spLocks noChangeArrowheads="1"/>
          </p:cNvSpPr>
          <p:nvPr/>
        </p:nvSpPr>
        <p:spPr bwMode="auto">
          <a:xfrm>
            <a:off x="5353050" y="4973638"/>
            <a:ext cx="3114675" cy="1255712"/>
          </a:xfrm>
          <a:prstGeom prst="rect">
            <a:avLst/>
          </a:prstGeom>
          <a:solidFill>
            <a:schemeClr val="accent2"/>
          </a:solidFill>
          <a:ln w="57150">
            <a:noFill/>
            <a:miter lim="800000"/>
            <a:headEnd/>
            <a:tailEnd/>
          </a:ln>
          <a:effectLst/>
        </p:spPr>
        <p:txBody>
          <a:bodyPr wrap="none" lIns="90000" tIns="46800" rIns="90000" bIns="46800">
            <a:spAutoFit/>
          </a:bodyPr>
          <a:lstStyle/>
          <a:p>
            <a:pPr>
              <a:lnSpc>
                <a:spcPct val="90000"/>
              </a:lnSpc>
              <a:spcBef>
                <a:spcPct val="20000"/>
              </a:spcBef>
              <a:buClr>
                <a:schemeClr val="folHlink"/>
              </a:buClr>
            </a:pPr>
            <a:r>
              <a:rPr lang="en-US" sz="3600">
                <a:solidFill>
                  <a:srgbClr val="0033CC"/>
                </a:solidFill>
                <a:latin typeface="Symbol" pitchFamily="18" charset="2"/>
                <a:sym typeface="Symbol" pitchFamily="18" charset="2"/>
              </a:rPr>
              <a:t></a:t>
            </a:r>
            <a:r>
              <a:rPr lang="en-US" sz="3600">
                <a:latin typeface="Symbol" pitchFamily="18" charset="2"/>
              </a:rPr>
              <a:t>: </a:t>
            </a:r>
            <a:r>
              <a:rPr lang="en-US" sz="2000">
                <a:latin typeface="Verdana" pitchFamily="34" charset="0"/>
              </a:rPr>
              <a:t>Never two trains at</a:t>
            </a:r>
          </a:p>
          <a:p>
            <a:pPr>
              <a:lnSpc>
                <a:spcPct val="90000"/>
              </a:lnSpc>
              <a:spcBef>
                <a:spcPct val="20000"/>
              </a:spcBef>
              <a:buClr>
                <a:schemeClr val="folHlink"/>
              </a:buClr>
            </a:pPr>
            <a:r>
              <a:rPr lang="en-US" sz="2000">
                <a:latin typeface="Verdana" pitchFamily="34" charset="0"/>
              </a:rPr>
              <a:t>the crossing at the</a:t>
            </a:r>
          </a:p>
          <a:p>
            <a:pPr>
              <a:lnSpc>
                <a:spcPct val="90000"/>
              </a:lnSpc>
              <a:spcBef>
                <a:spcPct val="20000"/>
              </a:spcBef>
              <a:buClr>
                <a:schemeClr val="folHlink"/>
              </a:buClr>
            </a:pPr>
            <a:r>
              <a:rPr lang="en-US" sz="2000">
                <a:latin typeface="Verdana" pitchFamily="34" charset="0"/>
              </a:rPr>
              <a:t>same time</a:t>
            </a:r>
          </a:p>
        </p:txBody>
      </p:sp>
      <p:pic>
        <p:nvPicPr>
          <p:cNvPr id="677892" name="Picture 4"/>
          <p:cNvPicPr>
            <a:picLocks noChangeAspect="1" noChangeArrowheads="1"/>
          </p:cNvPicPr>
          <p:nvPr/>
        </p:nvPicPr>
        <p:blipFill>
          <a:blip r:embed="rId2"/>
          <a:srcRect l="31023" t="14757" r="22461" b="19315"/>
          <a:stretch>
            <a:fillRect/>
          </a:stretch>
        </p:blipFill>
        <p:spPr bwMode="auto">
          <a:xfrm>
            <a:off x="395288" y="1009650"/>
            <a:ext cx="3521075" cy="3743325"/>
          </a:xfrm>
          <a:prstGeom prst="rect">
            <a:avLst/>
          </a:prstGeom>
          <a:noFill/>
          <a:ln w="57150">
            <a:noFill/>
            <a:miter lim="800000"/>
            <a:headEnd/>
            <a:tailEnd/>
          </a:ln>
          <a:effectLst/>
        </p:spPr>
      </p:pic>
      <p:pic>
        <p:nvPicPr>
          <p:cNvPr id="677893" name="Picture 5"/>
          <p:cNvPicPr>
            <a:picLocks noChangeAspect="1" noChangeArrowheads="1"/>
          </p:cNvPicPr>
          <p:nvPr/>
        </p:nvPicPr>
        <p:blipFill>
          <a:blip r:embed="rId3"/>
          <a:srcRect l="31006" t="21680" r="24690" b="16364"/>
          <a:stretch>
            <a:fillRect/>
          </a:stretch>
        </p:blipFill>
        <p:spPr bwMode="auto">
          <a:xfrm>
            <a:off x="4643438" y="1044575"/>
            <a:ext cx="3500437" cy="3671888"/>
          </a:xfrm>
          <a:prstGeom prst="rect">
            <a:avLst/>
          </a:prstGeom>
          <a:noFill/>
          <a:ln w="57150">
            <a:noFill/>
            <a:miter lim="800000"/>
            <a:headEnd/>
            <a:tailEnd/>
          </a:ln>
          <a:effectLst/>
        </p:spPr>
      </p:pic>
      <p:pic>
        <p:nvPicPr>
          <p:cNvPr id="677894" name="Picture 6"/>
          <p:cNvPicPr>
            <a:picLocks noChangeAspect="1" noChangeArrowheads="1"/>
          </p:cNvPicPr>
          <p:nvPr/>
        </p:nvPicPr>
        <p:blipFill>
          <a:blip r:embed="rId2"/>
          <a:srcRect l="31023" t="14757" r="22461" b="19315"/>
          <a:stretch>
            <a:fillRect/>
          </a:stretch>
        </p:blipFill>
        <p:spPr bwMode="auto">
          <a:xfrm>
            <a:off x="539750" y="1154113"/>
            <a:ext cx="3521075" cy="3743325"/>
          </a:xfrm>
          <a:prstGeom prst="rect">
            <a:avLst/>
          </a:prstGeom>
          <a:noFill/>
          <a:ln w="57150">
            <a:noFill/>
            <a:miter lim="800000"/>
            <a:headEnd/>
            <a:tailEnd/>
          </a:ln>
          <a:effectLst/>
        </p:spPr>
      </p:pic>
      <p:pic>
        <p:nvPicPr>
          <p:cNvPr id="677895" name="Picture 7"/>
          <p:cNvPicPr>
            <a:picLocks noChangeAspect="1" noChangeArrowheads="1"/>
          </p:cNvPicPr>
          <p:nvPr/>
        </p:nvPicPr>
        <p:blipFill>
          <a:blip r:embed="rId2"/>
          <a:srcRect l="31023" t="14757" r="22461" b="19315"/>
          <a:stretch>
            <a:fillRect/>
          </a:stretch>
        </p:blipFill>
        <p:spPr bwMode="auto">
          <a:xfrm>
            <a:off x="684213" y="1298575"/>
            <a:ext cx="3521075" cy="3743325"/>
          </a:xfrm>
          <a:prstGeom prst="rect">
            <a:avLst/>
          </a:prstGeom>
          <a:noFill/>
          <a:ln w="57150">
            <a:noFill/>
            <a:miter lim="800000"/>
            <a:headEnd/>
            <a:tailEnd/>
          </a:ln>
          <a:effectLst/>
        </p:spPr>
      </p:pic>
      <p:pic>
        <p:nvPicPr>
          <p:cNvPr id="677896" name="Picture 8"/>
          <p:cNvPicPr>
            <a:picLocks noChangeAspect="1" noChangeArrowheads="1"/>
          </p:cNvPicPr>
          <p:nvPr/>
        </p:nvPicPr>
        <p:blipFill>
          <a:blip r:embed="rId2"/>
          <a:srcRect l="31023" t="14757" r="22461" b="19315"/>
          <a:stretch>
            <a:fillRect/>
          </a:stretch>
        </p:blipFill>
        <p:spPr bwMode="auto">
          <a:xfrm>
            <a:off x="828675" y="1443038"/>
            <a:ext cx="3521075" cy="3743325"/>
          </a:xfrm>
          <a:prstGeom prst="rect">
            <a:avLst/>
          </a:prstGeom>
          <a:noFill/>
          <a:ln w="57150">
            <a:noFill/>
            <a:miter lim="800000"/>
            <a:headEnd/>
            <a:tailEnd/>
          </a:ln>
          <a:effectLst/>
        </p:spPr>
      </p:pic>
      <p:sp>
        <p:nvSpPr>
          <p:cNvPr id="677897" name="Text Box 9"/>
          <p:cNvSpPr txBox="1">
            <a:spLocks noChangeArrowheads="1"/>
          </p:cNvSpPr>
          <p:nvPr/>
        </p:nvSpPr>
        <p:spPr bwMode="auto">
          <a:xfrm>
            <a:off x="385763" y="5041900"/>
            <a:ext cx="1641475" cy="339725"/>
          </a:xfrm>
          <a:prstGeom prst="rect">
            <a:avLst/>
          </a:prstGeom>
          <a:solidFill>
            <a:schemeClr val="accent2"/>
          </a:solidFill>
          <a:ln w="57150">
            <a:noFill/>
            <a:miter lim="800000"/>
            <a:headEnd/>
            <a:tailEnd/>
          </a:ln>
          <a:effectLst/>
        </p:spPr>
        <p:txBody>
          <a:bodyPr wrap="none" lIns="90000" tIns="46800" rIns="90000" bIns="46800">
            <a:spAutoFit/>
          </a:bodyPr>
          <a:lstStyle/>
          <a:p>
            <a:pPr>
              <a:lnSpc>
                <a:spcPct val="90000"/>
              </a:lnSpc>
              <a:spcBef>
                <a:spcPct val="20000"/>
              </a:spcBef>
              <a:buClr>
                <a:schemeClr val="folHlink"/>
              </a:buClr>
            </a:pPr>
            <a:r>
              <a:rPr lang="en-US">
                <a:latin typeface="Verdana" pitchFamily="34" charset="0"/>
              </a:rPr>
              <a:t>Environment</a:t>
            </a:r>
          </a:p>
        </p:txBody>
      </p:sp>
      <p:sp>
        <p:nvSpPr>
          <p:cNvPr id="677898" name="Rectangle 10"/>
          <p:cNvSpPr>
            <a:spLocks noChangeArrowheads="1"/>
          </p:cNvSpPr>
          <p:nvPr/>
        </p:nvSpPr>
        <p:spPr bwMode="auto">
          <a:xfrm>
            <a:off x="4716463" y="1225550"/>
            <a:ext cx="3311525" cy="3384550"/>
          </a:xfrm>
          <a:prstGeom prst="rect">
            <a:avLst/>
          </a:prstGeom>
          <a:solidFill>
            <a:schemeClr val="bg1"/>
          </a:solidFill>
          <a:ln w="57150">
            <a:noFill/>
            <a:miter lim="800000"/>
            <a:headEnd/>
            <a:tailEnd/>
          </a:ln>
          <a:effectLst/>
        </p:spPr>
        <p:txBody>
          <a:bodyPr lIns="90000" tIns="46800" rIns="90000" bIns="46800" anchor="ctr">
            <a:spAutoFit/>
          </a:bodyPr>
          <a:lstStyle/>
          <a:p>
            <a:endParaRPr lang="en-US"/>
          </a:p>
        </p:txBody>
      </p:sp>
      <p:sp>
        <p:nvSpPr>
          <p:cNvPr id="677899" name="Text Box 11"/>
          <p:cNvSpPr txBox="1">
            <a:spLocks noChangeArrowheads="1"/>
          </p:cNvSpPr>
          <p:nvPr/>
        </p:nvSpPr>
        <p:spPr bwMode="auto">
          <a:xfrm>
            <a:off x="7319963" y="4537075"/>
            <a:ext cx="1309687" cy="339725"/>
          </a:xfrm>
          <a:prstGeom prst="rect">
            <a:avLst/>
          </a:prstGeom>
          <a:solidFill>
            <a:schemeClr val="accent2"/>
          </a:solidFill>
          <a:ln w="57150">
            <a:noFill/>
            <a:miter lim="800000"/>
            <a:headEnd/>
            <a:tailEnd/>
          </a:ln>
          <a:effectLst/>
        </p:spPr>
        <p:txBody>
          <a:bodyPr wrap="none" lIns="90000" tIns="46800" rIns="90000" bIns="46800">
            <a:spAutoFit/>
          </a:bodyPr>
          <a:lstStyle/>
          <a:p>
            <a:pPr>
              <a:lnSpc>
                <a:spcPct val="90000"/>
              </a:lnSpc>
              <a:spcBef>
                <a:spcPct val="20000"/>
              </a:spcBef>
              <a:buClr>
                <a:schemeClr val="folHlink"/>
              </a:buClr>
            </a:pPr>
            <a:r>
              <a:rPr lang="en-US">
                <a:latin typeface="Verdana" pitchFamily="34" charset="0"/>
              </a:rPr>
              <a:t>Controller</a:t>
            </a:r>
          </a:p>
        </p:txBody>
      </p:sp>
      <p:sp>
        <p:nvSpPr>
          <p:cNvPr id="677900" name="Text Box 12"/>
          <p:cNvSpPr txBox="1">
            <a:spLocks noChangeArrowheads="1"/>
          </p:cNvSpPr>
          <p:nvPr/>
        </p:nvSpPr>
        <p:spPr bwMode="auto">
          <a:xfrm>
            <a:off x="6013450" y="2098675"/>
            <a:ext cx="744538" cy="1079500"/>
          </a:xfrm>
          <a:prstGeom prst="rect">
            <a:avLst/>
          </a:prstGeom>
          <a:noFill/>
          <a:ln w="57150">
            <a:noFill/>
            <a:miter lim="800000"/>
            <a:headEnd/>
            <a:tailEnd/>
          </a:ln>
          <a:effectLst/>
        </p:spPr>
        <p:txBody>
          <a:bodyPr wrap="none" lIns="90000" tIns="46800" rIns="90000" bIns="46800">
            <a:spAutoFit/>
          </a:bodyPr>
          <a:lstStyle/>
          <a:p>
            <a:pPr>
              <a:lnSpc>
                <a:spcPct val="90000"/>
              </a:lnSpc>
              <a:spcBef>
                <a:spcPct val="20000"/>
              </a:spcBef>
              <a:buClr>
                <a:schemeClr val="folHlink"/>
              </a:buClr>
            </a:pPr>
            <a:r>
              <a:rPr lang="en-US" sz="7200" b="1">
                <a:solidFill>
                  <a:srgbClr val="FF0000"/>
                </a:solidFill>
                <a:latin typeface="Verdana" pitchFamily="34" charset="0"/>
              </a:rPr>
              <a:t>?</a:t>
            </a:r>
          </a:p>
        </p:txBody>
      </p:sp>
    </p:spTree>
    <p:extLst>
      <p:ext uri="{BB962C8B-B14F-4D97-AF65-F5344CB8AC3E}">
        <p14:creationId xmlns:p14="http://schemas.microsoft.com/office/powerpoint/2010/main" val="16118317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2"/>
          <p:cNvSpPr>
            <a:spLocks noGrp="1" noChangeArrowheads="1"/>
          </p:cNvSpPr>
          <p:nvPr>
            <p:ph type="title"/>
          </p:nvPr>
        </p:nvSpPr>
        <p:spPr/>
        <p:txBody>
          <a:bodyPr/>
          <a:lstStyle/>
          <a:p>
            <a:r>
              <a:rPr lang="da-DK" dirty="0" err="1" smtClean="0">
                <a:solidFill>
                  <a:srgbClr val="009900"/>
                </a:solidFill>
              </a:rPr>
              <a:t>Timed</a:t>
            </a:r>
            <a:r>
              <a:rPr lang="da-DK" dirty="0" smtClean="0">
                <a:solidFill>
                  <a:srgbClr val="009900"/>
                </a:solidFill>
              </a:rPr>
              <a:t> Games</a:t>
            </a:r>
            <a:endParaRPr lang="en-US" dirty="0">
              <a:solidFill>
                <a:srgbClr val="009900"/>
              </a:solidFill>
            </a:endParaRPr>
          </a:p>
        </p:txBody>
      </p:sp>
      <p:sp>
        <p:nvSpPr>
          <p:cNvPr id="19" name="Footer Placeholder 2"/>
          <p:cNvSpPr>
            <a:spLocks noGrp="1"/>
          </p:cNvSpPr>
          <p:nvPr>
            <p:ph type="ftr" sz="quarter" idx="10"/>
          </p:nvPr>
        </p:nvSpPr>
        <p:spPr/>
        <p:txBody>
          <a:bodyPr/>
          <a:lstStyle/>
          <a:p>
            <a:r>
              <a:rPr lang="en-US" smtClean="0"/>
              <a:t>AVACS Autumn School 2015</a:t>
            </a:r>
            <a:endParaRPr lang="en-GB"/>
          </a:p>
        </p:txBody>
      </p:sp>
      <p:sp>
        <p:nvSpPr>
          <p:cNvPr id="20" name="Slide Number Placeholder 3"/>
          <p:cNvSpPr>
            <a:spLocks noGrp="1"/>
          </p:cNvSpPr>
          <p:nvPr>
            <p:ph type="sldNum" sz="quarter" idx="11"/>
          </p:nvPr>
        </p:nvSpPr>
        <p:spPr/>
        <p:txBody>
          <a:bodyPr/>
          <a:lstStyle/>
          <a:p>
            <a:r>
              <a:rPr lang="en-GB"/>
              <a:t>Kim Larsen [</a:t>
            </a:r>
            <a:fld id="{3C58D314-0ABB-439B-8E7B-51C60801059C}" type="slidenum">
              <a:rPr lang="en-GB"/>
              <a:pPr/>
              <a:t>64</a:t>
            </a:fld>
            <a:r>
              <a:rPr lang="en-GB"/>
              <a:t>]</a:t>
            </a:r>
          </a:p>
        </p:txBody>
      </p:sp>
      <p:pic>
        <p:nvPicPr>
          <p:cNvPr id="678915" name="Picture 3"/>
          <p:cNvPicPr>
            <a:picLocks noChangeAspect="1" noChangeArrowheads="1"/>
          </p:cNvPicPr>
          <p:nvPr/>
        </p:nvPicPr>
        <p:blipFill>
          <a:blip r:embed="rId2"/>
          <a:srcRect l="42822" t="14778" r="10661" b="19315"/>
          <a:stretch>
            <a:fillRect/>
          </a:stretch>
        </p:blipFill>
        <p:spPr bwMode="auto">
          <a:xfrm>
            <a:off x="395288" y="1052513"/>
            <a:ext cx="3590925" cy="3816350"/>
          </a:xfrm>
          <a:prstGeom prst="rect">
            <a:avLst/>
          </a:prstGeom>
          <a:noFill/>
          <a:ln w="57150">
            <a:noFill/>
            <a:miter lim="800000"/>
            <a:headEnd/>
            <a:tailEnd/>
          </a:ln>
          <a:effectLst/>
        </p:spPr>
      </p:pic>
      <p:pic>
        <p:nvPicPr>
          <p:cNvPr id="678916" name="Picture 4"/>
          <p:cNvPicPr>
            <a:picLocks noChangeAspect="1" noChangeArrowheads="1"/>
          </p:cNvPicPr>
          <p:nvPr/>
        </p:nvPicPr>
        <p:blipFill>
          <a:blip r:embed="rId2"/>
          <a:srcRect l="42822" t="14778" r="10661" b="19315"/>
          <a:stretch>
            <a:fillRect/>
          </a:stretch>
        </p:blipFill>
        <p:spPr bwMode="auto">
          <a:xfrm>
            <a:off x="539750" y="1196975"/>
            <a:ext cx="3590925" cy="3816350"/>
          </a:xfrm>
          <a:prstGeom prst="rect">
            <a:avLst/>
          </a:prstGeom>
          <a:noFill/>
          <a:ln w="57150">
            <a:noFill/>
            <a:miter lim="800000"/>
            <a:headEnd/>
            <a:tailEnd/>
          </a:ln>
          <a:effectLst/>
        </p:spPr>
      </p:pic>
      <p:pic>
        <p:nvPicPr>
          <p:cNvPr id="678917" name="Picture 5"/>
          <p:cNvPicPr>
            <a:picLocks noChangeAspect="1" noChangeArrowheads="1"/>
          </p:cNvPicPr>
          <p:nvPr/>
        </p:nvPicPr>
        <p:blipFill>
          <a:blip r:embed="rId2"/>
          <a:srcRect l="42822" t="14778" r="10661" b="19315"/>
          <a:stretch>
            <a:fillRect/>
          </a:stretch>
        </p:blipFill>
        <p:spPr bwMode="auto">
          <a:xfrm>
            <a:off x="684213" y="1341438"/>
            <a:ext cx="3590925" cy="3816350"/>
          </a:xfrm>
          <a:prstGeom prst="rect">
            <a:avLst/>
          </a:prstGeom>
          <a:noFill/>
          <a:ln w="57150">
            <a:noFill/>
            <a:miter lim="800000"/>
            <a:headEnd/>
            <a:tailEnd/>
          </a:ln>
          <a:effectLst/>
        </p:spPr>
      </p:pic>
      <p:pic>
        <p:nvPicPr>
          <p:cNvPr id="678918" name="Picture 6"/>
          <p:cNvPicPr>
            <a:picLocks noChangeAspect="1" noChangeArrowheads="1"/>
          </p:cNvPicPr>
          <p:nvPr/>
        </p:nvPicPr>
        <p:blipFill>
          <a:blip r:embed="rId2"/>
          <a:srcRect l="42822" t="14778" r="10661" b="19315"/>
          <a:stretch>
            <a:fillRect/>
          </a:stretch>
        </p:blipFill>
        <p:spPr bwMode="auto">
          <a:xfrm>
            <a:off x="828675" y="1485900"/>
            <a:ext cx="3590925" cy="3816350"/>
          </a:xfrm>
          <a:prstGeom prst="rect">
            <a:avLst/>
          </a:prstGeom>
          <a:noFill/>
          <a:ln w="57150">
            <a:noFill/>
            <a:miter lim="800000"/>
            <a:headEnd/>
            <a:tailEnd/>
          </a:ln>
          <a:effectLst/>
        </p:spPr>
      </p:pic>
      <p:pic>
        <p:nvPicPr>
          <p:cNvPr id="678919" name="Picture 7"/>
          <p:cNvPicPr>
            <a:picLocks noChangeAspect="1" noChangeArrowheads="1"/>
          </p:cNvPicPr>
          <p:nvPr/>
        </p:nvPicPr>
        <p:blipFill>
          <a:blip r:embed="rId3"/>
          <a:srcRect l="42612" t="43945" r="17513" b="13737"/>
          <a:stretch>
            <a:fillRect/>
          </a:stretch>
        </p:blipFill>
        <p:spPr bwMode="auto">
          <a:xfrm>
            <a:off x="4787900" y="1123950"/>
            <a:ext cx="3889375" cy="3095625"/>
          </a:xfrm>
          <a:prstGeom prst="rect">
            <a:avLst/>
          </a:prstGeom>
          <a:noFill/>
          <a:ln w="57150">
            <a:noFill/>
            <a:miter lim="800000"/>
            <a:headEnd/>
            <a:tailEnd/>
          </a:ln>
          <a:effectLst/>
        </p:spPr>
      </p:pic>
      <p:sp>
        <p:nvSpPr>
          <p:cNvPr id="678920" name="Text Box 8"/>
          <p:cNvSpPr txBox="1">
            <a:spLocks noChangeArrowheads="1"/>
          </p:cNvSpPr>
          <p:nvPr/>
        </p:nvSpPr>
        <p:spPr bwMode="auto">
          <a:xfrm>
            <a:off x="5365750" y="4827588"/>
            <a:ext cx="3114675" cy="1255712"/>
          </a:xfrm>
          <a:prstGeom prst="rect">
            <a:avLst/>
          </a:prstGeom>
          <a:solidFill>
            <a:schemeClr val="accent2"/>
          </a:solidFill>
          <a:ln w="57150">
            <a:noFill/>
            <a:miter lim="800000"/>
            <a:headEnd/>
            <a:tailEnd/>
          </a:ln>
          <a:effectLst/>
        </p:spPr>
        <p:txBody>
          <a:bodyPr wrap="none" lIns="90000" tIns="46800" rIns="90000" bIns="46800">
            <a:spAutoFit/>
          </a:bodyPr>
          <a:lstStyle/>
          <a:p>
            <a:pPr>
              <a:lnSpc>
                <a:spcPct val="90000"/>
              </a:lnSpc>
              <a:spcBef>
                <a:spcPct val="20000"/>
              </a:spcBef>
              <a:buClr>
                <a:schemeClr val="folHlink"/>
              </a:buClr>
            </a:pPr>
            <a:r>
              <a:rPr lang="en-US" sz="3600">
                <a:solidFill>
                  <a:srgbClr val="0033CC"/>
                </a:solidFill>
                <a:latin typeface="Symbol" pitchFamily="18" charset="2"/>
                <a:sym typeface="Symbol" pitchFamily="18" charset="2"/>
              </a:rPr>
              <a:t></a:t>
            </a:r>
            <a:r>
              <a:rPr lang="en-US" sz="3600">
                <a:latin typeface="Symbol" pitchFamily="18" charset="2"/>
              </a:rPr>
              <a:t>: </a:t>
            </a:r>
            <a:r>
              <a:rPr lang="en-US" sz="2000">
                <a:latin typeface="Verdana" pitchFamily="34" charset="0"/>
              </a:rPr>
              <a:t>Never two trains at</a:t>
            </a:r>
          </a:p>
          <a:p>
            <a:pPr>
              <a:lnSpc>
                <a:spcPct val="90000"/>
              </a:lnSpc>
              <a:spcBef>
                <a:spcPct val="20000"/>
              </a:spcBef>
              <a:buClr>
                <a:schemeClr val="folHlink"/>
              </a:buClr>
            </a:pPr>
            <a:r>
              <a:rPr lang="en-US" sz="2000">
                <a:latin typeface="Verdana" pitchFamily="34" charset="0"/>
              </a:rPr>
              <a:t>the crossing at the</a:t>
            </a:r>
          </a:p>
          <a:p>
            <a:pPr>
              <a:lnSpc>
                <a:spcPct val="90000"/>
              </a:lnSpc>
              <a:spcBef>
                <a:spcPct val="20000"/>
              </a:spcBef>
              <a:buClr>
                <a:schemeClr val="folHlink"/>
              </a:buClr>
            </a:pPr>
            <a:r>
              <a:rPr lang="en-US" sz="2000">
                <a:latin typeface="Verdana" pitchFamily="34" charset="0"/>
              </a:rPr>
              <a:t>same time</a:t>
            </a:r>
          </a:p>
        </p:txBody>
      </p:sp>
      <p:sp>
        <p:nvSpPr>
          <p:cNvPr id="678921" name="Text Box 9"/>
          <p:cNvSpPr txBox="1">
            <a:spLocks noChangeArrowheads="1"/>
          </p:cNvSpPr>
          <p:nvPr/>
        </p:nvSpPr>
        <p:spPr bwMode="auto">
          <a:xfrm>
            <a:off x="4816475" y="641350"/>
            <a:ext cx="1555750" cy="339725"/>
          </a:xfrm>
          <a:prstGeom prst="rect">
            <a:avLst/>
          </a:prstGeom>
          <a:noFill/>
          <a:ln w="57150">
            <a:noFill/>
            <a:miter lim="800000"/>
            <a:headEnd/>
            <a:tailEnd/>
          </a:ln>
          <a:effectLst/>
        </p:spPr>
        <p:txBody>
          <a:bodyPr wrap="none" lIns="90000" tIns="46800" rIns="90000" bIns="46800">
            <a:spAutoFit/>
          </a:bodyPr>
          <a:lstStyle/>
          <a:p>
            <a:pPr>
              <a:lnSpc>
                <a:spcPct val="90000"/>
              </a:lnSpc>
              <a:spcBef>
                <a:spcPct val="20000"/>
              </a:spcBef>
              <a:buClr>
                <a:schemeClr val="folHlink"/>
              </a:buClr>
            </a:pPr>
            <a:r>
              <a:rPr lang="en-US">
                <a:solidFill>
                  <a:srgbClr val="008000"/>
                </a:solidFill>
                <a:latin typeface="Verdana" pitchFamily="34" charset="0"/>
              </a:rPr>
              <a:t>Controllable</a:t>
            </a:r>
          </a:p>
        </p:txBody>
      </p:sp>
      <p:sp>
        <p:nvSpPr>
          <p:cNvPr id="678922" name="Text Box 10"/>
          <p:cNvSpPr txBox="1">
            <a:spLocks noChangeArrowheads="1"/>
          </p:cNvSpPr>
          <p:nvPr/>
        </p:nvSpPr>
        <p:spPr bwMode="auto">
          <a:xfrm>
            <a:off x="6634163" y="641350"/>
            <a:ext cx="1825625" cy="339725"/>
          </a:xfrm>
          <a:prstGeom prst="rect">
            <a:avLst/>
          </a:prstGeom>
          <a:noFill/>
          <a:ln w="57150">
            <a:noFill/>
            <a:miter lim="800000"/>
            <a:headEnd/>
            <a:tailEnd/>
          </a:ln>
          <a:effectLst/>
        </p:spPr>
        <p:txBody>
          <a:bodyPr wrap="none" lIns="90000" tIns="46800" rIns="90000" bIns="46800">
            <a:spAutoFit/>
          </a:bodyPr>
          <a:lstStyle/>
          <a:p>
            <a:pPr>
              <a:lnSpc>
                <a:spcPct val="90000"/>
              </a:lnSpc>
              <a:spcBef>
                <a:spcPct val="20000"/>
              </a:spcBef>
              <a:buClr>
                <a:schemeClr val="folHlink"/>
              </a:buClr>
            </a:pPr>
            <a:r>
              <a:rPr lang="en-US">
                <a:solidFill>
                  <a:srgbClr val="FF0000"/>
                </a:solidFill>
                <a:latin typeface="Verdana" pitchFamily="34" charset="0"/>
              </a:rPr>
              <a:t>Uncontrollable</a:t>
            </a:r>
          </a:p>
        </p:txBody>
      </p:sp>
      <p:sp>
        <p:nvSpPr>
          <p:cNvPr id="678923" name="Freeform 11"/>
          <p:cNvSpPr>
            <a:spLocks/>
          </p:cNvSpPr>
          <p:nvPr/>
        </p:nvSpPr>
        <p:spPr bwMode="auto">
          <a:xfrm>
            <a:off x="7092950" y="981075"/>
            <a:ext cx="923925" cy="1295400"/>
          </a:xfrm>
          <a:custGeom>
            <a:avLst/>
            <a:gdLst/>
            <a:ahLst/>
            <a:cxnLst>
              <a:cxn ang="0">
                <a:pos x="499" y="0"/>
              </a:cxn>
              <a:cxn ang="0">
                <a:pos x="499" y="544"/>
              </a:cxn>
              <a:cxn ang="0">
                <a:pos x="0" y="816"/>
              </a:cxn>
            </a:cxnLst>
            <a:rect l="0" t="0" r="r" b="b"/>
            <a:pathLst>
              <a:path w="582" h="816">
                <a:moveTo>
                  <a:pt x="499" y="0"/>
                </a:moveTo>
                <a:cubicBezTo>
                  <a:pt x="540" y="204"/>
                  <a:pt x="582" y="408"/>
                  <a:pt x="499" y="544"/>
                </a:cubicBezTo>
                <a:cubicBezTo>
                  <a:pt x="416" y="680"/>
                  <a:pt x="208" y="748"/>
                  <a:pt x="0" y="816"/>
                </a:cubicBezTo>
              </a:path>
            </a:pathLst>
          </a:custGeom>
          <a:noFill/>
          <a:ln w="28575" cap="flat" cmpd="sng">
            <a:solidFill>
              <a:srgbClr val="FF0000"/>
            </a:solidFill>
            <a:prstDash val="solid"/>
            <a:round/>
            <a:headEnd type="none" w="med" len="med"/>
            <a:tailEnd type="none" w="med" len="med"/>
          </a:ln>
          <a:effectLst/>
        </p:spPr>
        <p:txBody>
          <a:bodyPr lIns="90000" tIns="46800" rIns="90000" bIns="46800" anchor="ctr">
            <a:spAutoFit/>
          </a:bodyPr>
          <a:lstStyle/>
          <a:p>
            <a:endParaRPr lang="en-US"/>
          </a:p>
        </p:txBody>
      </p:sp>
      <p:sp>
        <p:nvSpPr>
          <p:cNvPr id="678924" name="Freeform 12"/>
          <p:cNvSpPr>
            <a:spLocks/>
          </p:cNvSpPr>
          <p:nvPr/>
        </p:nvSpPr>
        <p:spPr bwMode="auto">
          <a:xfrm>
            <a:off x="5053013" y="920750"/>
            <a:ext cx="598487" cy="1644650"/>
          </a:xfrm>
          <a:custGeom>
            <a:avLst/>
            <a:gdLst/>
            <a:ahLst/>
            <a:cxnLst>
              <a:cxn ang="0">
                <a:pos x="15" y="38"/>
              </a:cxn>
              <a:cxn ang="0">
                <a:pos x="15" y="128"/>
              </a:cxn>
              <a:cxn ang="0">
                <a:pos x="60" y="809"/>
              </a:cxn>
              <a:cxn ang="0">
                <a:pos x="377" y="1036"/>
              </a:cxn>
            </a:cxnLst>
            <a:rect l="0" t="0" r="r" b="b"/>
            <a:pathLst>
              <a:path w="377" h="1036">
                <a:moveTo>
                  <a:pt x="15" y="38"/>
                </a:moveTo>
                <a:cubicBezTo>
                  <a:pt x="11" y="19"/>
                  <a:pt x="8" y="0"/>
                  <a:pt x="15" y="128"/>
                </a:cubicBezTo>
                <a:cubicBezTo>
                  <a:pt x="22" y="256"/>
                  <a:pt x="0" y="658"/>
                  <a:pt x="60" y="809"/>
                </a:cubicBezTo>
                <a:cubicBezTo>
                  <a:pt x="120" y="960"/>
                  <a:pt x="248" y="998"/>
                  <a:pt x="377" y="1036"/>
                </a:cubicBezTo>
              </a:path>
            </a:pathLst>
          </a:custGeom>
          <a:noFill/>
          <a:ln w="28575" cap="flat" cmpd="sng">
            <a:solidFill>
              <a:srgbClr val="339933"/>
            </a:solidFill>
            <a:prstDash val="solid"/>
            <a:round/>
            <a:headEnd type="none" w="med" len="med"/>
            <a:tailEnd type="none" w="med" len="med"/>
          </a:ln>
          <a:effectLst/>
        </p:spPr>
        <p:txBody>
          <a:bodyPr lIns="90000" tIns="46800" rIns="90000" bIns="46800" anchor="ctr">
            <a:spAutoFit/>
          </a:bodyPr>
          <a:lstStyle/>
          <a:p>
            <a:endParaRPr lang="en-US"/>
          </a:p>
        </p:txBody>
      </p:sp>
      <p:sp>
        <p:nvSpPr>
          <p:cNvPr id="678925" name="Text Box 13"/>
          <p:cNvSpPr txBox="1">
            <a:spLocks noChangeArrowheads="1"/>
          </p:cNvSpPr>
          <p:nvPr/>
        </p:nvSpPr>
        <p:spPr bwMode="auto">
          <a:xfrm>
            <a:off x="330005" y="5393608"/>
            <a:ext cx="4146550" cy="836612"/>
          </a:xfrm>
          <a:prstGeom prst="rect">
            <a:avLst/>
          </a:prstGeom>
          <a:solidFill>
            <a:schemeClr val="accent5"/>
          </a:solidFill>
          <a:ln w="57150">
            <a:noFill/>
            <a:miter lim="800000"/>
            <a:headEnd/>
            <a:tailEnd/>
          </a:ln>
          <a:effectLst/>
        </p:spPr>
        <p:txBody>
          <a:bodyPr wrap="none" lIns="90000" tIns="46800" rIns="90000" bIns="46800">
            <a:spAutoFit/>
          </a:bodyPr>
          <a:lstStyle/>
          <a:p>
            <a:pPr>
              <a:lnSpc>
                <a:spcPct val="90000"/>
              </a:lnSpc>
              <a:spcBef>
                <a:spcPct val="20000"/>
              </a:spcBef>
              <a:buClr>
                <a:schemeClr val="folHlink"/>
              </a:buClr>
            </a:pPr>
            <a:r>
              <a:rPr lang="en-US" sz="2000" dirty="0">
                <a:latin typeface="Verdana" pitchFamily="34" charset="0"/>
              </a:rPr>
              <a:t>Find strategy for controllable</a:t>
            </a:r>
          </a:p>
          <a:p>
            <a:pPr>
              <a:lnSpc>
                <a:spcPct val="90000"/>
              </a:lnSpc>
              <a:spcBef>
                <a:spcPct val="20000"/>
              </a:spcBef>
              <a:buClr>
                <a:schemeClr val="folHlink"/>
              </a:buClr>
            </a:pPr>
            <a:r>
              <a:rPr lang="en-US" sz="2000" dirty="0">
                <a:latin typeface="Verdana" pitchFamily="34" charset="0"/>
              </a:rPr>
              <a:t>actions </a:t>
            </a:r>
            <a:r>
              <a:rPr lang="en-US" sz="2000" dirty="0" err="1">
                <a:latin typeface="Verdana" pitchFamily="34" charset="0"/>
              </a:rPr>
              <a:t>st</a:t>
            </a:r>
            <a:r>
              <a:rPr lang="en-US" sz="2000" dirty="0">
                <a:latin typeface="Verdana" pitchFamily="34" charset="0"/>
              </a:rPr>
              <a:t> </a:t>
            </a:r>
            <a:r>
              <a:rPr lang="en-US" sz="2000" dirty="0" err="1">
                <a:latin typeface="Verdana" pitchFamily="34" charset="0"/>
              </a:rPr>
              <a:t>behaviour</a:t>
            </a:r>
            <a:r>
              <a:rPr lang="en-US" sz="2000" dirty="0">
                <a:latin typeface="Verdana" pitchFamily="34" charset="0"/>
              </a:rPr>
              <a:t> satisfies </a:t>
            </a:r>
            <a:r>
              <a:rPr lang="en-US" sz="2800" dirty="0">
                <a:solidFill>
                  <a:srgbClr val="0033CC"/>
                </a:solidFill>
                <a:latin typeface="Symbol" pitchFamily="18" charset="2"/>
                <a:sym typeface="Symbol" pitchFamily="18" charset="2"/>
              </a:rPr>
              <a:t></a:t>
            </a:r>
          </a:p>
        </p:txBody>
      </p:sp>
      <p:sp>
        <p:nvSpPr>
          <p:cNvPr id="678926" name="Rectangle 14"/>
          <p:cNvSpPr>
            <a:spLocks noChangeArrowheads="1"/>
          </p:cNvSpPr>
          <p:nvPr/>
        </p:nvSpPr>
        <p:spPr bwMode="auto">
          <a:xfrm>
            <a:off x="395288" y="1052513"/>
            <a:ext cx="4032250" cy="4248150"/>
          </a:xfrm>
          <a:prstGeom prst="rect">
            <a:avLst/>
          </a:prstGeom>
          <a:noFill/>
          <a:ln w="57150">
            <a:solidFill>
              <a:srgbClr val="FF0000"/>
            </a:solidFill>
            <a:miter lim="800000"/>
            <a:headEnd/>
            <a:tailEnd/>
          </a:ln>
          <a:effectLst/>
        </p:spPr>
        <p:txBody>
          <a:bodyPr wrap="none" lIns="90000" tIns="46800" rIns="90000" bIns="46800" anchor="ctr">
            <a:spAutoFit/>
          </a:bodyPr>
          <a:lstStyle/>
          <a:p>
            <a:endParaRPr lang="en-US"/>
          </a:p>
        </p:txBody>
      </p:sp>
      <p:sp>
        <p:nvSpPr>
          <p:cNvPr id="678927" name="Rectangle 15"/>
          <p:cNvSpPr>
            <a:spLocks noChangeArrowheads="1"/>
          </p:cNvSpPr>
          <p:nvPr/>
        </p:nvSpPr>
        <p:spPr bwMode="auto">
          <a:xfrm>
            <a:off x="4787900" y="1123950"/>
            <a:ext cx="3889375" cy="3097213"/>
          </a:xfrm>
          <a:prstGeom prst="rect">
            <a:avLst/>
          </a:prstGeom>
          <a:noFill/>
          <a:ln w="57150">
            <a:solidFill>
              <a:srgbClr val="339933"/>
            </a:solidFill>
            <a:miter lim="800000"/>
            <a:headEnd/>
            <a:tailEnd/>
          </a:ln>
          <a:effectLst/>
        </p:spPr>
        <p:txBody>
          <a:bodyPr wrap="none" lIns="90000" tIns="46800" rIns="90000" bIns="46800" anchor="ctr">
            <a:spAutoFit/>
          </a:bodyPr>
          <a:lstStyle/>
          <a:p>
            <a:endParaRPr lang="en-US"/>
          </a:p>
        </p:txBody>
      </p:sp>
      <p:sp>
        <p:nvSpPr>
          <p:cNvPr id="678928" name="Text Box 16"/>
          <p:cNvSpPr txBox="1">
            <a:spLocks noChangeArrowheads="1"/>
          </p:cNvSpPr>
          <p:nvPr/>
        </p:nvSpPr>
        <p:spPr bwMode="auto">
          <a:xfrm>
            <a:off x="7208838" y="4076700"/>
            <a:ext cx="1309687" cy="339725"/>
          </a:xfrm>
          <a:prstGeom prst="rect">
            <a:avLst/>
          </a:prstGeom>
          <a:solidFill>
            <a:schemeClr val="accent2"/>
          </a:solidFill>
          <a:ln w="57150">
            <a:noFill/>
            <a:miter lim="800000"/>
            <a:headEnd/>
            <a:tailEnd/>
          </a:ln>
          <a:effectLst/>
        </p:spPr>
        <p:txBody>
          <a:bodyPr wrap="none" lIns="90000" tIns="46800" rIns="90000" bIns="46800">
            <a:spAutoFit/>
          </a:bodyPr>
          <a:lstStyle/>
          <a:p>
            <a:pPr>
              <a:lnSpc>
                <a:spcPct val="90000"/>
              </a:lnSpc>
              <a:spcBef>
                <a:spcPct val="20000"/>
              </a:spcBef>
              <a:buClr>
                <a:schemeClr val="folHlink"/>
              </a:buClr>
            </a:pPr>
            <a:r>
              <a:rPr lang="en-US">
                <a:latin typeface="Verdana" pitchFamily="34" charset="0"/>
              </a:rPr>
              <a:t>Controller</a:t>
            </a:r>
          </a:p>
        </p:txBody>
      </p:sp>
      <p:sp>
        <p:nvSpPr>
          <p:cNvPr id="678929" name="Text Box 17"/>
          <p:cNvSpPr txBox="1">
            <a:spLocks noChangeArrowheads="1"/>
          </p:cNvSpPr>
          <p:nvPr/>
        </p:nvSpPr>
        <p:spPr bwMode="auto">
          <a:xfrm>
            <a:off x="385763" y="5013325"/>
            <a:ext cx="1641475" cy="339725"/>
          </a:xfrm>
          <a:prstGeom prst="rect">
            <a:avLst/>
          </a:prstGeom>
          <a:solidFill>
            <a:schemeClr val="accent2"/>
          </a:solidFill>
          <a:ln w="57150">
            <a:noFill/>
            <a:miter lim="800000"/>
            <a:headEnd/>
            <a:tailEnd/>
          </a:ln>
          <a:effectLst/>
        </p:spPr>
        <p:txBody>
          <a:bodyPr wrap="none" lIns="90000" tIns="46800" rIns="90000" bIns="46800">
            <a:spAutoFit/>
          </a:bodyPr>
          <a:lstStyle/>
          <a:p>
            <a:pPr>
              <a:lnSpc>
                <a:spcPct val="90000"/>
              </a:lnSpc>
              <a:spcBef>
                <a:spcPct val="20000"/>
              </a:spcBef>
              <a:buClr>
                <a:schemeClr val="folHlink"/>
              </a:buClr>
            </a:pPr>
            <a:r>
              <a:rPr lang="en-US">
                <a:latin typeface="Verdana" pitchFamily="34" charset="0"/>
              </a:rPr>
              <a:t>Environment</a:t>
            </a:r>
          </a:p>
        </p:txBody>
      </p:sp>
      <p:pic>
        <p:nvPicPr>
          <p:cNvPr id="21" name="Picture 9"/>
          <p:cNvPicPr>
            <a:picLocks noChangeAspect="1" noChangeArrowheads="1"/>
          </p:cNvPicPr>
          <p:nvPr/>
        </p:nvPicPr>
        <p:blipFill>
          <a:blip r:embed="rId4"/>
          <a:srcRect/>
          <a:stretch>
            <a:fillRect/>
          </a:stretch>
        </p:blipFill>
        <p:spPr bwMode="auto">
          <a:xfrm>
            <a:off x="6913255" y="363255"/>
            <a:ext cx="1956978" cy="1890778"/>
          </a:xfrm>
          <a:prstGeom prst="rect">
            <a:avLst/>
          </a:prstGeom>
          <a:noFill/>
          <a:ln w="57150">
            <a:solidFill>
              <a:srgbClr val="92D050"/>
            </a:solidFill>
            <a:miter lim="800000"/>
            <a:headEnd/>
            <a:tailEnd/>
          </a:ln>
          <a:effectLst/>
        </p:spPr>
      </p:pic>
      <p:sp>
        <p:nvSpPr>
          <p:cNvPr id="24" name="Freeform 23"/>
          <p:cNvSpPr/>
          <p:nvPr/>
        </p:nvSpPr>
        <p:spPr bwMode="auto">
          <a:xfrm>
            <a:off x="5755710" y="2498943"/>
            <a:ext cx="695194" cy="862207"/>
          </a:xfrm>
          <a:custGeom>
            <a:avLst/>
            <a:gdLst>
              <a:gd name="connsiteX0" fmla="*/ 682668 w 695194"/>
              <a:gd name="connsiteY0" fmla="*/ 294361 h 862207"/>
              <a:gd name="connsiteX1" fmla="*/ 106471 w 695194"/>
              <a:gd name="connsiteY1" fmla="*/ 56367 h 862207"/>
              <a:gd name="connsiteX2" fmla="*/ 43841 w 695194"/>
              <a:gd name="connsiteY2" fmla="*/ 118997 h 862207"/>
              <a:gd name="connsiteX3" fmla="*/ 56367 w 695194"/>
              <a:gd name="connsiteY3" fmla="*/ 770350 h 862207"/>
              <a:gd name="connsiteX4" fmla="*/ 244257 w 695194"/>
              <a:gd name="connsiteY4" fmla="*/ 670142 h 862207"/>
              <a:gd name="connsiteX5" fmla="*/ 695194 w 695194"/>
              <a:gd name="connsiteY5" fmla="*/ 469725 h 86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5194" h="862207">
                <a:moveTo>
                  <a:pt x="682668" y="294361"/>
                </a:moveTo>
                <a:cubicBezTo>
                  <a:pt x="447805" y="189977"/>
                  <a:pt x="212942" y="85594"/>
                  <a:pt x="106471" y="56367"/>
                </a:cubicBezTo>
                <a:cubicBezTo>
                  <a:pt x="0" y="27140"/>
                  <a:pt x="52192" y="0"/>
                  <a:pt x="43841" y="118997"/>
                </a:cubicBezTo>
                <a:cubicBezTo>
                  <a:pt x="35490" y="237994"/>
                  <a:pt x="22964" y="678493"/>
                  <a:pt x="56367" y="770350"/>
                </a:cubicBezTo>
                <a:cubicBezTo>
                  <a:pt x="89770" y="862207"/>
                  <a:pt x="137786" y="720246"/>
                  <a:pt x="244257" y="670142"/>
                </a:cubicBezTo>
                <a:cubicBezTo>
                  <a:pt x="350728" y="620038"/>
                  <a:pt x="522961" y="544881"/>
                  <a:pt x="695194" y="469725"/>
                </a:cubicBezTo>
              </a:path>
            </a:pathLst>
          </a:custGeom>
          <a:noFill/>
          <a:ln w="57150" cap="flat" cmpd="sng" algn="ctr">
            <a:solidFill>
              <a:srgbClr val="92D050"/>
            </a:solidFill>
            <a:prstDash val="solid"/>
            <a:round/>
            <a:headEnd type="none" w="med" len="med"/>
            <a:tailEnd type="triangle" w="med" len="med"/>
          </a:ln>
          <a:effectLst/>
        </p:spPr>
        <p:txBody>
          <a:bodyPr rtlCol="0" anchor="ctr"/>
          <a:lstStyle/>
          <a:p>
            <a:pPr algn="ctr"/>
            <a:endParaRPr lang="en-US"/>
          </a:p>
        </p:txBody>
      </p:sp>
    </p:spTree>
    <p:extLst>
      <p:ext uri="{BB962C8B-B14F-4D97-AF65-F5344CB8AC3E}">
        <p14:creationId xmlns:p14="http://schemas.microsoft.com/office/powerpoint/2010/main" val="24556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89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89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89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789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789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921" grpId="0"/>
      <p:bldP spid="678922" grpId="0"/>
      <p:bldP spid="678923" grpId="0" animBg="1"/>
      <p:bldP spid="678924" grpId="0" animBg="1"/>
      <p:bldP spid="678925" grpId="0" animBg="1"/>
      <p:bldP spid="2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22" name="Rectangle 2"/>
          <p:cNvSpPr>
            <a:spLocks noGrp="1" noChangeArrowheads="1"/>
          </p:cNvSpPr>
          <p:nvPr>
            <p:ph type="title"/>
          </p:nvPr>
        </p:nvSpPr>
        <p:spPr/>
        <p:txBody>
          <a:bodyPr/>
          <a:lstStyle/>
          <a:p>
            <a:r>
              <a:rPr lang="en-US" sz="3200"/>
              <a:t>A Buggy Brick Sorting Program</a:t>
            </a:r>
          </a:p>
        </p:txBody>
      </p:sp>
      <p:graphicFrame>
        <p:nvGraphicFramePr>
          <p:cNvPr id="2590723" name="Object 3"/>
          <p:cNvGraphicFramePr>
            <a:graphicFrameLocks noGrp="1" noChangeAspect="1"/>
          </p:cNvGraphicFramePr>
          <p:nvPr>
            <p:ph sz="half" idx="4294967295"/>
          </p:nvPr>
        </p:nvGraphicFramePr>
        <p:xfrm>
          <a:off x="3635375" y="1700213"/>
          <a:ext cx="5292725" cy="3390900"/>
        </p:xfrm>
        <a:graphic>
          <a:graphicData uri="http://schemas.openxmlformats.org/presentationml/2006/ole">
            <mc:AlternateContent xmlns:mc="http://schemas.openxmlformats.org/markup-compatibility/2006">
              <mc:Choice xmlns:v="urn:schemas-microsoft-com:vml" Requires="v">
                <p:oleObj spid="_x0000_s1032" name="Slide" r:id="rId5" imgW="4952976" imgH="3428852" progId="PowerPoint.Slide.8">
                  <p:embed/>
                </p:oleObj>
              </mc:Choice>
              <mc:Fallback>
                <p:oleObj name="Slide" r:id="rId5" imgW="4952976" imgH="3428852" progId="PowerPoint.Slid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1700213"/>
                        <a:ext cx="5292725"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90724" name="Line 4"/>
          <p:cNvSpPr>
            <a:spLocks noChangeShapeType="1"/>
          </p:cNvSpPr>
          <p:nvPr/>
        </p:nvSpPr>
        <p:spPr bwMode="auto">
          <a:xfrm>
            <a:off x="2751138" y="3101975"/>
            <a:ext cx="0" cy="76835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590725" name="Line 5"/>
          <p:cNvSpPr>
            <a:spLocks noChangeShapeType="1"/>
          </p:cNvSpPr>
          <p:nvPr/>
        </p:nvSpPr>
        <p:spPr bwMode="auto">
          <a:xfrm>
            <a:off x="3184525" y="3127375"/>
            <a:ext cx="0" cy="742950"/>
          </a:xfrm>
          <a:prstGeom prst="line">
            <a:avLst/>
          </a:prstGeom>
          <a:noFill/>
          <a:ln w="12700">
            <a:solidFill>
              <a:schemeClr val="tx1"/>
            </a:solidFill>
            <a:round/>
            <a:headEnd type="none" w="sm" len="sm"/>
            <a:tailEnd type="none" w="sm" len="sm"/>
          </a:ln>
          <a:effectLst/>
        </p:spPr>
        <p:txBody>
          <a:bodyPr wrap="none" anchor="ctr"/>
          <a:lstStyle/>
          <a:p>
            <a:endParaRPr lang="en-US"/>
          </a:p>
        </p:txBody>
      </p:sp>
      <p:grpSp>
        <p:nvGrpSpPr>
          <p:cNvPr id="2" name="Group 6"/>
          <p:cNvGrpSpPr>
            <a:grpSpLocks/>
          </p:cNvGrpSpPr>
          <p:nvPr/>
        </p:nvGrpSpPr>
        <p:grpSpPr bwMode="auto">
          <a:xfrm>
            <a:off x="3676650" y="1158875"/>
            <a:ext cx="5160963" cy="3335338"/>
            <a:chOff x="2316" y="730"/>
            <a:chExt cx="3251" cy="2101"/>
          </a:xfrm>
        </p:grpSpPr>
        <p:sp>
          <p:nvSpPr>
            <p:cNvPr id="2590727" name="Rectangle 7"/>
            <p:cNvSpPr>
              <a:spLocks noChangeArrowheads="1"/>
            </p:cNvSpPr>
            <p:nvPr/>
          </p:nvSpPr>
          <p:spPr bwMode="auto">
            <a:xfrm>
              <a:off x="4045" y="1975"/>
              <a:ext cx="902" cy="192"/>
            </a:xfrm>
            <a:prstGeom prst="rect">
              <a:avLst/>
            </a:prstGeom>
            <a:noFill/>
            <a:ln w="9525">
              <a:noFill/>
              <a:miter lim="800000"/>
              <a:headEnd/>
              <a:tailEnd/>
            </a:ln>
            <a:effectLst/>
          </p:spPr>
          <p:txBody>
            <a:bodyPr wrap="none" lIns="92075" tIns="46038" rIns="92075" bIns="46038">
              <a:spAutoFit/>
            </a:bodyPr>
            <a:lstStyle/>
            <a:p>
              <a:pPr algn="l" eaLnBrk="0" hangingPunct="0">
                <a:lnSpc>
                  <a:spcPct val="100000"/>
                </a:lnSpc>
                <a:spcBef>
                  <a:spcPct val="0"/>
                </a:spcBef>
                <a:buClrTx/>
              </a:pPr>
              <a:r>
                <a:rPr lang="en-US" sz="1400" b="1">
                  <a:solidFill>
                    <a:srgbClr val="FF7C80"/>
                  </a:solidFill>
                  <a:latin typeface="Tahoma" pitchFamily="34" charset="0"/>
                </a:rPr>
                <a:t>Conveyer Belt</a:t>
              </a:r>
            </a:p>
          </p:txBody>
        </p:sp>
        <p:sp>
          <p:nvSpPr>
            <p:cNvPr id="2590728" name="AutoShape 8"/>
            <p:cNvSpPr>
              <a:spLocks noChangeArrowheads="1"/>
            </p:cNvSpPr>
            <p:nvPr/>
          </p:nvSpPr>
          <p:spPr bwMode="auto">
            <a:xfrm>
              <a:off x="3054" y="1617"/>
              <a:ext cx="444" cy="226"/>
            </a:xfrm>
            <a:prstGeom prst="cube">
              <a:avLst>
                <a:gd name="adj" fmla="val 24995"/>
              </a:avLst>
            </a:prstGeom>
            <a:solidFill>
              <a:schemeClr val="bg2">
                <a:alpha val="20000"/>
              </a:schemeClr>
            </a:solidFill>
            <a:ln w="12700">
              <a:solidFill>
                <a:schemeClr val="tx1"/>
              </a:solidFill>
              <a:miter lim="800000"/>
              <a:headEnd/>
              <a:tailEnd/>
            </a:ln>
            <a:effectLst/>
          </p:spPr>
          <p:txBody>
            <a:bodyPr wrap="none" anchor="ctr"/>
            <a:lstStyle/>
            <a:p>
              <a:endParaRPr lang="en-US"/>
            </a:p>
          </p:txBody>
        </p:sp>
        <p:sp>
          <p:nvSpPr>
            <p:cNvPr id="2590729" name="AutoShape 9"/>
            <p:cNvSpPr>
              <a:spLocks noChangeArrowheads="1"/>
            </p:cNvSpPr>
            <p:nvPr/>
          </p:nvSpPr>
          <p:spPr bwMode="auto">
            <a:xfrm>
              <a:off x="2316" y="1760"/>
              <a:ext cx="444" cy="226"/>
            </a:xfrm>
            <a:prstGeom prst="cube">
              <a:avLst>
                <a:gd name="adj" fmla="val 24995"/>
              </a:avLst>
            </a:prstGeom>
            <a:solidFill>
              <a:srgbClr val="FF0000">
                <a:alpha val="20000"/>
              </a:srgbClr>
            </a:solidFill>
            <a:ln w="12700">
              <a:solidFill>
                <a:schemeClr val="tx1"/>
              </a:solidFill>
              <a:miter lim="800000"/>
              <a:headEnd/>
              <a:tailEnd/>
            </a:ln>
            <a:effectLst/>
          </p:spPr>
          <p:txBody>
            <a:bodyPr wrap="none" anchor="ctr"/>
            <a:lstStyle/>
            <a:p>
              <a:endParaRPr lang="en-US"/>
            </a:p>
          </p:txBody>
        </p:sp>
        <p:sp>
          <p:nvSpPr>
            <p:cNvPr id="2590730" name="Line 10"/>
            <p:cNvSpPr>
              <a:spLocks noChangeShapeType="1"/>
            </p:cNvSpPr>
            <p:nvPr/>
          </p:nvSpPr>
          <p:spPr bwMode="auto">
            <a:xfrm>
              <a:off x="3666" y="1956"/>
              <a:ext cx="702" cy="0"/>
            </a:xfrm>
            <a:prstGeom prst="line">
              <a:avLst/>
            </a:prstGeom>
            <a:noFill/>
            <a:ln w="25400">
              <a:solidFill>
                <a:schemeClr val="tx1"/>
              </a:solidFill>
              <a:round/>
              <a:headEnd type="none" w="sm" len="sm"/>
              <a:tailEnd type="stealth" w="med" len="lg"/>
            </a:ln>
            <a:effectLst/>
          </p:spPr>
          <p:txBody>
            <a:bodyPr wrap="none" anchor="ctr"/>
            <a:lstStyle/>
            <a:p>
              <a:endParaRPr lang="en-US"/>
            </a:p>
          </p:txBody>
        </p:sp>
        <p:sp>
          <p:nvSpPr>
            <p:cNvPr id="2590731" name="Line 11"/>
            <p:cNvSpPr>
              <a:spLocks noChangeShapeType="1"/>
            </p:cNvSpPr>
            <p:nvPr/>
          </p:nvSpPr>
          <p:spPr bwMode="auto">
            <a:xfrm>
              <a:off x="3245" y="1962"/>
              <a:ext cx="0" cy="437"/>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590732" name="Line 12"/>
            <p:cNvSpPr>
              <a:spLocks noChangeShapeType="1"/>
            </p:cNvSpPr>
            <p:nvPr/>
          </p:nvSpPr>
          <p:spPr bwMode="auto">
            <a:xfrm>
              <a:off x="5248" y="1512"/>
              <a:ext cx="0" cy="374"/>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2590733" name="Rectangle 13"/>
            <p:cNvSpPr>
              <a:spLocks noChangeArrowheads="1"/>
            </p:cNvSpPr>
            <p:nvPr/>
          </p:nvSpPr>
          <p:spPr bwMode="auto">
            <a:xfrm>
              <a:off x="4504" y="1428"/>
              <a:ext cx="356" cy="173"/>
            </a:xfrm>
            <a:prstGeom prst="rect">
              <a:avLst/>
            </a:prstGeom>
            <a:noFill/>
            <a:ln w="9525">
              <a:noFill/>
              <a:miter lim="800000"/>
              <a:headEnd/>
              <a:tailEnd/>
            </a:ln>
            <a:effectLst/>
          </p:spPr>
          <p:txBody>
            <a:bodyPr wrap="none" lIns="92075" tIns="46038" rIns="92075" bIns="46038">
              <a:spAutoFit/>
            </a:bodyPr>
            <a:lstStyle/>
            <a:p>
              <a:pPr algn="l" eaLnBrk="0" hangingPunct="0">
                <a:lnSpc>
                  <a:spcPct val="100000"/>
                </a:lnSpc>
                <a:spcBef>
                  <a:spcPct val="0"/>
                </a:spcBef>
                <a:buClrTx/>
              </a:pPr>
              <a:r>
                <a:rPr lang="en-US" sz="1200" b="1">
                  <a:solidFill>
                    <a:srgbClr val="FF7C80"/>
                  </a:solidFill>
                  <a:latin typeface="Tahoma" pitchFamily="34" charset="0"/>
                </a:rPr>
                <a:t>eject</a:t>
              </a:r>
            </a:p>
          </p:txBody>
        </p:sp>
        <p:sp>
          <p:nvSpPr>
            <p:cNvPr id="2590734" name="Rectangle 14" descr="Light upward diagonal"/>
            <p:cNvSpPr>
              <a:spLocks noChangeArrowheads="1"/>
            </p:cNvSpPr>
            <p:nvPr/>
          </p:nvSpPr>
          <p:spPr bwMode="auto">
            <a:xfrm>
              <a:off x="3577" y="1882"/>
              <a:ext cx="257" cy="296"/>
            </a:xfrm>
            <a:prstGeom prst="rect">
              <a:avLst/>
            </a:prstGeom>
            <a:pattFill prst="ltUpDiag">
              <a:fgClr>
                <a:srgbClr val="000099">
                  <a:alpha val="20000"/>
                </a:srgbClr>
              </a:fgClr>
              <a:bgClr>
                <a:srgbClr val="FFFFFF"/>
              </a:bgClr>
            </a:pattFill>
            <a:ln w="12700">
              <a:solidFill>
                <a:schemeClr val="tx1"/>
              </a:solidFill>
              <a:miter lim="800000"/>
              <a:headEnd/>
              <a:tailEnd/>
            </a:ln>
            <a:effectLst/>
          </p:spPr>
          <p:txBody>
            <a:bodyPr wrap="none" anchor="ctr"/>
            <a:lstStyle/>
            <a:p>
              <a:endParaRPr lang="en-US"/>
            </a:p>
          </p:txBody>
        </p:sp>
        <p:pic>
          <p:nvPicPr>
            <p:cNvPr id="2590735" name="Picture 15"/>
            <p:cNvPicPr>
              <a:picLocks noChangeAspect="1" noChangeArrowheads="1"/>
            </p:cNvPicPr>
            <p:nvPr/>
          </p:nvPicPr>
          <p:blipFill>
            <a:blip r:embed="rId7">
              <a:lum bright="-12000" contrast="12000"/>
            </a:blip>
            <a:srcRect/>
            <a:stretch>
              <a:fillRect/>
            </a:stretch>
          </p:blipFill>
          <p:spPr bwMode="auto">
            <a:xfrm>
              <a:off x="2336" y="730"/>
              <a:ext cx="2412" cy="1022"/>
            </a:xfrm>
            <a:prstGeom prst="rect">
              <a:avLst/>
            </a:prstGeom>
            <a:noFill/>
          </p:spPr>
        </p:pic>
        <p:pic>
          <p:nvPicPr>
            <p:cNvPr id="2590736" name="Picture 16"/>
            <p:cNvPicPr>
              <a:picLocks noChangeAspect="1" noChangeArrowheads="1"/>
            </p:cNvPicPr>
            <p:nvPr/>
          </p:nvPicPr>
          <p:blipFill>
            <a:blip r:embed="rId7">
              <a:lum bright="-12000" contrast="12000"/>
            </a:blip>
            <a:srcRect/>
            <a:stretch>
              <a:fillRect/>
            </a:stretch>
          </p:blipFill>
          <p:spPr bwMode="auto">
            <a:xfrm>
              <a:off x="2472" y="844"/>
              <a:ext cx="2412" cy="1022"/>
            </a:xfrm>
            <a:prstGeom prst="rect">
              <a:avLst/>
            </a:prstGeom>
            <a:noFill/>
          </p:spPr>
        </p:pic>
        <p:pic>
          <p:nvPicPr>
            <p:cNvPr id="2590737" name="Picture 17"/>
            <p:cNvPicPr>
              <a:picLocks noChangeAspect="1" noChangeArrowheads="1"/>
            </p:cNvPicPr>
            <p:nvPr/>
          </p:nvPicPr>
          <p:blipFill>
            <a:blip r:embed="rId7">
              <a:lum bright="-12000" contrast="12000"/>
            </a:blip>
            <a:srcRect/>
            <a:stretch>
              <a:fillRect/>
            </a:stretch>
          </p:blipFill>
          <p:spPr bwMode="auto">
            <a:xfrm>
              <a:off x="2608" y="956"/>
              <a:ext cx="2412" cy="1022"/>
            </a:xfrm>
            <a:prstGeom prst="rect">
              <a:avLst/>
            </a:prstGeom>
            <a:noFill/>
          </p:spPr>
        </p:pic>
        <p:pic>
          <p:nvPicPr>
            <p:cNvPr id="2590738" name="Picture 18"/>
            <p:cNvPicPr>
              <a:picLocks noChangeAspect="1" noChangeArrowheads="1"/>
            </p:cNvPicPr>
            <p:nvPr/>
          </p:nvPicPr>
          <p:blipFill>
            <a:blip r:embed="rId7">
              <a:lum bright="-12000" contrast="12000"/>
            </a:blip>
            <a:srcRect/>
            <a:stretch>
              <a:fillRect/>
            </a:stretch>
          </p:blipFill>
          <p:spPr bwMode="auto">
            <a:xfrm>
              <a:off x="2744" y="1071"/>
              <a:ext cx="2412" cy="1022"/>
            </a:xfrm>
            <a:prstGeom prst="rect">
              <a:avLst/>
            </a:prstGeom>
            <a:noFill/>
          </p:spPr>
        </p:pic>
        <p:pic>
          <p:nvPicPr>
            <p:cNvPr id="2590739" name="Picture 19"/>
            <p:cNvPicPr>
              <a:picLocks noChangeAspect="1" noChangeArrowheads="1"/>
            </p:cNvPicPr>
            <p:nvPr/>
          </p:nvPicPr>
          <p:blipFill>
            <a:blip r:embed="rId8">
              <a:lum bright="-12000" contrast="12000"/>
            </a:blip>
            <a:srcRect/>
            <a:stretch>
              <a:fillRect/>
            </a:stretch>
          </p:blipFill>
          <p:spPr bwMode="auto">
            <a:xfrm>
              <a:off x="4649" y="1661"/>
              <a:ext cx="918" cy="1170"/>
            </a:xfrm>
            <a:prstGeom prst="rect">
              <a:avLst/>
            </a:prstGeom>
            <a:noFill/>
          </p:spPr>
        </p:pic>
      </p:grpSp>
      <p:grpSp>
        <p:nvGrpSpPr>
          <p:cNvPr id="3" name="Group 20"/>
          <p:cNvGrpSpPr>
            <a:grpSpLocks/>
          </p:cNvGrpSpPr>
          <p:nvPr/>
        </p:nvGrpSpPr>
        <p:grpSpPr bwMode="auto">
          <a:xfrm>
            <a:off x="1485900" y="4343400"/>
            <a:ext cx="7273925" cy="1908175"/>
            <a:chOff x="249" y="2931"/>
            <a:chExt cx="4582" cy="1202"/>
          </a:xfrm>
        </p:grpSpPr>
        <p:pic>
          <p:nvPicPr>
            <p:cNvPr id="2590741" name="Picture 21"/>
            <p:cNvPicPr>
              <a:picLocks noChangeAspect="1" noChangeArrowheads="1"/>
            </p:cNvPicPr>
            <p:nvPr/>
          </p:nvPicPr>
          <p:blipFill>
            <a:blip r:embed="rId9">
              <a:lum bright="-6000" contrast="6000"/>
            </a:blip>
            <a:srcRect l="31023" t="18121" r="41653" b="66272"/>
            <a:stretch>
              <a:fillRect/>
            </a:stretch>
          </p:blipFill>
          <p:spPr bwMode="auto">
            <a:xfrm>
              <a:off x="249" y="3294"/>
              <a:ext cx="1905" cy="816"/>
            </a:xfrm>
            <a:prstGeom prst="rect">
              <a:avLst/>
            </a:prstGeom>
            <a:noFill/>
            <a:ln w="57150">
              <a:noFill/>
              <a:miter lim="800000"/>
              <a:headEnd/>
              <a:tailEnd/>
            </a:ln>
            <a:effectLst/>
          </p:spPr>
        </p:pic>
        <p:pic>
          <p:nvPicPr>
            <p:cNvPr id="2590742" name="Picture 22"/>
            <p:cNvPicPr>
              <a:picLocks noChangeAspect="1" noChangeArrowheads="1"/>
            </p:cNvPicPr>
            <p:nvPr/>
          </p:nvPicPr>
          <p:blipFill>
            <a:blip r:embed="rId9">
              <a:lum bright="-6000" contrast="6000"/>
            </a:blip>
            <a:srcRect l="58347" t="14201" r="11720" b="62810"/>
            <a:stretch>
              <a:fillRect/>
            </a:stretch>
          </p:blipFill>
          <p:spPr bwMode="auto">
            <a:xfrm>
              <a:off x="2744" y="2931"/>
              <a:ext cx="2087" cy="1202"/>
            </a:xfrm>
            <a:prstGeom prst="rect">
              <a:avLst/>
            </a:prstGeom>
            <a:noFill/>
            <a:ln w="57150">
              <a:noFill/>
              <a:miter lim="800000"/>
              <a:headEnd/>
              <a:tailEnd/>
            </a:ln>
            <a:effectLst/>
          </p:spPr>
        </p:pic>
      </p:grpSp>
      <p:sp>
        <p:nvSpPr>
          <p:cNvPr id="2590743" name="Text Box 23"/>
          <p:cNvSpPr txBox="1">
            <a:spLocks noChangeArrowheads="1"/>
          </p:cNvSpPr>
          <p:nvPr/>
        </p:nvSpPr>
        <p:spPr bwMode="auto">
          <a:xfrm rot="-2059190">
            <a:off x="3673475" y="2573338"/>
            <a:ext cx="5011738" cy="1708150"/>
          </a:xfrm>
          <a:prstGeom prst="rect">
            <a:avLst/>
          </a:prstGeom>
          <a:noFill/>
          <a:ln w="9525" algn="ctr">
            <a:noFill/>
            <a:miter lim="800000"/>
            <a:headEnd/>
            <a:tailEnd/>
          </a:ln>
          <a:effectLst/>
        </p:spPr>
        <p:txBody>
          <a:bodyPr wrap="none">
            <a:spAutoFit/>
          </a:bodyPr>
          <a:lstStyle/>
          <a:p>
            <a:pPr algn="l" eaLnBrk="0" hangingPunct="0">
              <a:lnSpc>
                <a:spcPct val="100000"/>
              </a:lnSpc>
              <a:spcBef>
                <a:spcPct val="0"/>
              </a:spcBef>
              <a:buClrTx/>
            </a:pPr>
            <a:r>
              <a:rPr lang="en-US" sz="10600" b="1">
                <a:solidFill>
                  <a:srgbClr val="FF0000"/>
                </a:solidFill>
                <a:latin typeface="Tahoma" pitchFamily="34" charset="0"/>
              </a:rPr>
              <a:t>BUGGY</a:t>
            </a:r>
          </a:p>
        </p:txBody>
      </p:sp>
      <p:pic>
        <p:nvPicPr>
          <p:cNvPr id="2590745" name="mediadev.avi">
            <a:hlinkClick r:id="" action="ppaction://media"/>
          </p:cNvPr>
          <p:cNvPicPr>
            <a:picLocks noGrp="1" noRot="1" noChangeAspect="1" noChangeArrowheads="1"/>
          </p:cNvPicPr>
          <p:nvPr>
            <p:ph sz="half" idx="2"/>
            <a:videoFile r:link="rId2"/>
          </p:nvPr>
        </p:nvPicPr>
        <p:blipFill>
          <a:blip r:embed="rId10"/>
          <a:srcRect/>
          <a:stretch>
            <a:fillRect/>
          </a:stretch>
        </p:blipFill>
        <p:spPr>
          <a:xfrm>
            <a:off x="179388" y="1628775"/>
            <a:ext cx="3352800" cy="2743200"/>
          </a:xfrm>
          <a:ln/>
        </p:spPr>
      </p:pic>
      <p:sp>
        <p:nvSpPr>
          <p:cNvPr id="25" name="Date Placeholder 24"/>
          <p:cNvSpPr>
            <a:spLocks noGrp="1"/>
          </p:cNvSpPr>
          <p:nvPr>
            <p:ph type="dt" sz="half" idx="4294967295"/>
          </p:nvPr>
        </p:nvSpPr>
        <p:spPr>
          <a:xfrm>
            <a:off x="457200" y="6429396"/>
            <a:ext cx="2133600" cy="365125"/>
          </a:xfrm>
          <a:prstGeom prst="rect">
            <a:avLst/>
          </a:prstGeom>
        </p:spPr>
        <p:txBody>
          <a:bodyPr/>
          <a:lstStyle/>
          <a:p>
            <a:r>
              <a:rPr lang="en-US" smtClean="0"/>
              <a:t>Kim G Larsen</a:t>
            </a:r>
            <a:endParaRPr lang="en-US"/>
          </a:p>
        </p:txBody>
      </p:sp>
      <p:sp>
        <p:nvSpPr>
          <p:cNvPr id="26" name="Slide Number Placeholder 25"/>
          <p:cNvSpPr>
            <a:spLocks noGrp="1"/>
          </p:cNvSpPr>
          <p:nvPr>
            <p:ph type="sldNum" sz="quarter" idx="4294967295"/>
          </p:nvPr>
        </p:nvSpPr>
        <p:spPr>
          <a:xfrm>
            <a:off x="6553200" y="6429396"/>
            <a:ext cx="2133600" cy="365125"/>
          </a:xfrm>
          <a:prstGeom prst="rect">
            <a:avLst/>
          </a:prstGeom>
        </p:spPr>
        <p:txBody>
          <a:bodyPr/>
          <a:lstStyle/>
          <a:p>
            <a:fld id="{16F0DFFB-A023-4731-8C24-3F9DC3B6065E}" type="slidenum">
              <a:rPr lang="en-US" smtClean="0"/>
              <a:pPr/>
              <a:t>65</a:t>
            </a:fld>
            <a:endParaRPr lang="en-US"/>
          </a:p>
        </p:txBody>
      </p:sp>
      <p:sp>
        <p:nvSpPr>
          <p:cNvPr id="27" name="Footer Placeholder 26"/>
          <p:cNvSpPr>
            <a:spLocks noGrp="1"/>
          </p:cNvSpPr>
          <p:nvPr>
            <p:ph type="ftr" sz="quarter" idx="4294967295"/>
          </p:nvPr>
        </p:nvSpPr>
        <p:spPr>
          <a:xfrm>
            <a:off x="3124200" y="6429396"/>
            <a:ext cx="2895600" cy="365125"/>
          </a:xfrm>
          <a:prstGeom prst="rect">
            <a:avLst/>
          </a:prstGeom>
        </p:spPr>
        <p:txBody>
          <a:bodyPr/>
          <a:lstStyle/>
          <a:p>
            <a:r>
              <a:rPr lang="en-US" smtClean="0"/>
              <a:t>China Summer 2009</a:t>
            </a:r>
            <a:endParaRPr lang="en-US"/>
          </a:p>
        </p:txBody>
      </p:sp>
    </p:spTree>
    <p:extLst>
      <p:ext uri="{BB962C8B-B14F-4D97-AF65-F5344CB8AC3E}">
        <p14:creationId xmlns:p14="http://schemas.microsoft.com/office/powerpoint/2010/main" val="27884823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25" fill="hold"/>
                                        <p:tgtEl>
                                          <p:spTgt spid="2590745"/>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2590745"/>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907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23" fill="hold" display="0">
                  <p:stCondLst>
                    <p:cond delay="indefinite"/>
                  </p:stCondLst>
                  <p:endCondLst>
                    <p:cond evt="onNext" delay="0">
                      <p:tgtEl>
                        <p:sldTgt/>
                      </p:tgtEl>
                    </p:cond>
                    <p:cond evt="onPrev" delay="0">
                      <p:tgtEl>
                        <p:sldTgt/>
                      </p:tgtEl>
                    </p:cond>
                  </p:endCondLst>
                </p:cTn>
                <p:tgtEl>
                  <p:spTgt spid="2590745"/>
                </p:tgtEl>
              </p:cMediaNode>
            </p:video>
          </p:childTnLst>
        </p:cTn>
      </p:par>
    </p:tnLst>
    <p:bldLst>
      <p:bldP spid="259074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2770" name="Rectangle 2"/>
          <p:cNvSpPr>
            <a:spLocks noGrp="1" noChangeArrowheads="1"/>
          </p:cNvSpPr>
          <p:nvPr>
            <p:ph type="title"/>
          </p:nvPr>
        </p:nvSpPr>
        <p:spPr/>
        <p:txBody>
          <a:bodyPr/>
          <a:lstStyle/>
          <a:p>
            <a:r>
              <a:rPr lang="da-DK"/>
              <a:t>Brick Sorting</a:t>
            </a:r>
            <a:endParaRPr lang="en-US" sz="2800" b="0">
              <a:solidFill>
                <a:srgbClr val="339933"/>
              </a:solidFill>
            </a:endParaRPr>
          </a:p>
        </p:txBody>
      </p:sp>
      <p:sp>
        <p:nvSpPr>
          <p:cNvPr id="2592776" name="Text Box 8"/>
          <p:cNvSpPr txBox="1">
            <a:spLocks noChangeArrowheads="1"/>
          </p:cNvSpPr>
          <p:nvPr/>
        </p:nvSpPr>
        <p:spPr bwMode="auto">
          <a:xfrm>
            <a:off x="5651500" y="4437063"/>
            <a:ext cx="874713" cy="339725"/>
          </a:xfrm>
          <a:prstGeom prst="rect">
            <a:avLst/>
          </a:prstGeom>
          <a:solidFill>
            <a:srgbClr val="777777"/>
          </a:solidFill>
          <a:ln w="57150">
            <a:noFill/>
            <a:miter lim="800000"/>
            <a:headEnd/>
            <a:tailEnd/>
          </a:ln>
          <a:effectLst/>
        </p:spPr>
        <p:txBody>
          <a:bodyPr wrap="none" lIns="90000" tIns="46800" rIns="90000" bIns="46800">
            <a:spAutoFit/>
          </a:bodyPr>
          <a:lstStyle/>
          <a:p>
            <a:r>
              <a:rPr lang="da-DK">
                <a:solidFill>
                  <a:schemeClr val="bg1"/>
                </a:solidFill>
              </a:rPr>
              <a:t>Piston</a:t>
            </a:r>
            <a:endParaRPr lang="en-US">
              <a:solidFill>
                <a:schemeClr val="bg1"/>
              </a:solidFill>
            </a:endParaRPr>
          </a:p>
        </p:txBody>
      </p:sp>
      <p:pic>
        <p:nvPicPr>
          <p:cNvPr id="2592777" name="Picture 9"/>
          <p:cNvPicPr>
            <a:picLocks noChangeAspect="1" noChangeArrowheads="1"/>
          </p:cNvPicPr>
          <p:nvPr/>
        </p:nvPicPr>
        <p:blipFill>
          <a:blip r:embed="rId3"/>
          <a:srcRect l="19206" t="34441" r="1028" b="23416"/>
          <a:stretch>
            <a:fillRect/>
          </a:stretch>
        </p:blipFill>
        <p:spPr bwMode="auto">
          <a:xfrm>
            <a:off x="347450" y="1025580"/>
            <a:ext cx="8101013" cy="3209925"/>
          </a:xfrm>
          <a:prstGeom prst="rect">
            <a:avLst/>
          </a:prstGeom>
          <a:noFill/>
          <a:ln w="57150">
            <a:noFill/>
            <a:miter lim="800000"/>
            <a:headEnd/>
            <a:tailEnd/>
          </a:ln>
          <a:effectLst/>
        </p:spPr>
      </p:pic>
      <p:pic>
        <p:nvPicPr>
          <p:cNvPr id="2592779" name="Picture 11"/>
          <p:cNvPicPr>
            <a:picLocks noChangeAspect="1" noChangeArrowheads="1"/>
          </p:cNvPicPr>
          <p:nvPr/>
        </p:nvPicPr>
        <p:blipFill>
          <a:blip r:embed="rId4"/>
          <a:srcRect l="42822" t="33443" r="23943" b="20291"/>
          <a:stretch>
            <a:fillRect/>
          </a:stretch>
        </p:blipFill>
        <p:spPr bwMode="auto">
          <a:xfrm>
            <a:off x="2124075" y="3429000"/>
            <a:ext cx="2733675" cy="2854325"/>
          </a:xfrm>
          <a:prstGeom prst="rect">
            <a:avLst/>
          </a:prstGeom>
          <a:noFill/>
          <a:ln w="57150">
            <a:noFill/>
            <a:miter lim="800000"/>
            <a:headEnd/>
            <a:tailEnd/>
          </a:ln>
          <a:effectLst/>
        </p:spPr>
      </p:pic>
      <p:sp>
        <p:nvSpPr>
          <p:cNvPr id="2592773" name="Text Box 5"/>
          <p:cNvSpPr txBox="1">
            <a:spLocks noChangeArrowheads="1"/>
          </p:cNvSpPr>
          <p:nvPr/>
        </p:nvSpPr>
        <p:spPr bwMode="auto">
          <a:xfrm>
            <a:off x="6804025" y="1015405"/>
            <a:ext cx="1701800" cy="339725"/>
          </a:xfrm>
          <a:prstGeom prst="rect">
            <a:avLst/>
          </a:prstGeom>
          <a:solidFill>
            <a:srgbClr val="777777"/>
          </a:solidFill>
          <a:ln w="57150">
            <a:noFill/>
            <a:miter lim="800000"/>
            <a:headEnd/>
            <a:tailEnd/>
          </a:ln>
          <a:effectLst/>
        </p:spPr>
        <p:txBody>
          <a:bodyPr wrap="none" lIns="90000" tIns="46800" rIns="90000" bIns="46800">
            <a:spAutoFit/>
          </a:bodyPr>
          <a:lstStyle/>
          <a:p>
            <a:r>
              <a:rPr lang="da-DK">
                <a:solidFill>
                  <a:schemeClr val="bg1"/>
                </a:solidFill>
              </a:rPr>
              <a:t>Generic Plate</a:t>
            </a:r>
            <a:endParaRPr lang="en-US">
              <a:solidFill>
                <a:schemeClr val="bg1"/>
              </a:solidFill>
            </a:endParaRPr>
          </a:p>
        </p:txBody>
      </p:sp>
      <p:sp>
        <p:nvSpPr>
          <p:cNvPr id="2592774" name="Text Box 6"/>
          <p:cNvSpPr txBox="1">
            <a:spLocks noChangeArrowheads="1"/>
          </p:cNvSpPr>
          <p:nvPr/>
        </p:nvSpPr>
        <p:spPr bwMode="auto">
          <a:xfrm>
            <a:off x="971550" y="4437063"/>
            <a:ext cx="1309688" cy="339725"/>
          </a:xfrm>
          <a:prstGeom prst="rect">
            <a:avLst/>
          </a:prstGeom>
          <a:solidFill>
            <a:srgbClr val="777777"/>
          </a:solidFill>
          <a:ln w="57150">
            <a:noFill/>
            <a:miter lim="800000"/>
            <a:headEnd/>
            <a:tailEnd/>
          </a:ln>
          <a:effectLst/>
        </p:spPr>
        <p:txBody>
          <a:bodyPr wrap="none" lIns="90000" tIns="46800" rIns="90000" bIns="46800">
            <a:spAutoFit/>
          </a:bodyPr>
          <a:lstStyle/>
          <a:p>
            <a:r>
              <a:rPr lang="da-DK">
                <a:solidFill>
                  <a:schemeClr val="bg1"/>
                </a:solidFill>
              </a:rPr>
              <a:t>Controller</a:t>
            </a:r>
            <a:endParaRPr lang="en-US">
              <a:solidFill>
                <a:schemeClr val="bg1"/>
              </a:solidFill>
            </a:endParaRPr>
          </a:p>
        </p:txBody>
      </p:sp>
      <p:sp>
        <p:nvSpPr>
          <p:cNvPr id="9" name="Date Placeholder 8"/>
          <p:cNvSpPr>
            <a:spLocks noGrp="1"/>
          </p:cNvSpPr>
          <p:nvPr>
            <p:ph type="dt" sz="half" idx="10"/>
          </p:nvPr>
        </p:nvSpPr>
        <p:spPr/>
        <p:txBody>
          <a:bodyPr/>
          <a:lstStyle/>
          <a:p>
            <a:r>
              <a:rPr lang="en-US" smtClean="0"/>
              <a:t>Kim G Larsen</a:t>
            </a:r>
            <a:endParaRPr lang="en-US"/>
          </a:p>
        </p:txBody>
      </p:sp>
      <p:sp>
        <p:nvSpPr>
          <p:cNvPr id="10" name="Slide Number Placeholder 9"/>
          <p:cNvSpPr>
            <a:spLocks noGrp="1"/>
          </p:cNvSpPr>
          <p:nvPr>
            <p:ph type="sldNum" sz="quarter" idx="11"/>
          </p:nvPr>
        </p:nvSpPr>
        <p:spPr/>
        <p:txBody>
          <a:bodyPr/>
          <a:lstStyle/>
          <a:p>
            <a:fld id="{16F0DFFB-A023-4731-8C24-3F9DC3B6065E}" type="slidenum">
              <a:rPr lang="en-US" smtClean="0"/>
              <a:pPr/>
              <a:t>66</a:t>
            </a:fld>
            <a:endParaRPr lang="en-US"/>
          </a:p>
        </p:txBody>
      </p:sp>
      <p:pic>
        <p:nvPicPr>
          <p:cNvPr id="2592775" name="Picture 7"/>
          <p:cNvPicPr>
            <a:picLocks noChangeAspect="1" noChangeArrowheads="1"/>
          </p:cNvPicPr>
          <p:nvPr/>
        </p:nvPicPr>
        <p:blipFill>
          <a:blip r:embed="rId5"/>
          <a:srcRect l="44092" t="32487" r="25635" b="22440"/>
          <a:stretch>
            <a:fillRect/>
          </a:stretch>
        </p:blipFill>
        <p:spPr bwMode="auto">
          <a:xfrm>
            <a:off x="6516688" y="4005263"/>
            <a:ext cx="2619375" cy="2924175"/>
          </a:xfrm>
          <a:prstGeom prst="rect">
            <a:avLst/>
          </a:prstGeom>
          <a:noFill/>
          <a:ln w="57150">
            <a:noFill/>
            <a:miter lim="800000"/>
            <a:headEnd/>
            <a:tailEnd/>
          </a:ln>
          <a:effectLst/>
        </p:spPr>
      </p:pic>
    </p:spTree>
    <p:extLst>
      <p:ext uri="{BB962C8B-B14F-4D97-AF65-F5344CB8AC3E}">
        <p14:creationId xmlns:p14="http://schemas.microsoft.com/office/powerpoint/2010/main" val="368706894"/>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7827" name="Rectangle 3"/>
          <p:cNvSpPr>
            <a:spLocks noGrp="1" noChangeArrowheads="1"/>
          </p:cNvSpPr>
          <p:nvPr>
            <p:ph type="title"/>
          </p:nvPr>
        </p:nvSpPr>
        <p:spPr/>
        <p:txBody>
          <a:bodyPr/>
          <a:lstStyle/>
          <a:p>
            <a:r>
              <a:rPr lang="da-DK"/>
              <a:t>Brick Sorting</a:t>
            </a:r>
            <a:endParaRPr lang="en-US" sz="2800" b="0">
              <a:solidFill>
                <a:srgbClr val="339933"/>
              </a:solidFill>
            </a:endParaRPr>
          </a:p>
        </p:txBody>
      </p:sp>
      <p:sp>
        <p:nvSpPr>
          <p:cNvPr id="2637828" name="Text Box 4"/>
          <p:cNvSpPr txBox="1">
            <a:spLocks noChangeArrowheads="1"/>
          </p:cNvSpPr>
          <p:nvPr/>
        </p:nvSpPr>
        <p:spPr bwMode="auto">
          <a:xfrm>
            <a:off x="5651500" y="4437063"/>
            <a:ext cx="874713" cy="339725"/>
          </a:xfrm>
          <a:prstGeom prst="rect">
            <a:avLst/>
          </a:prstGeom>
          <a:solidFill>
            <a:srgbClr val="777777"/>
          </a:solidFill>
          <a:ln w="57150">
            <a:noFill/>
            <a:miter lim="800000"/>
            <a:headEnd/>
            <a:tailEnd/>
          </a:ln>
          <a:effectLst/>
        </p:spPr>
        <p:txBody>
          <a:bodyPr wrap="none" lIns="90000" tIns="46800" rIns="90000" bIns="46800">
            <a:spAutoFit/>
          </a:bodyPr>
          <a:lstStyle/>
          <a:p>
            <a:r>
              <a:rPr lang="da-DK">
                <a:solidFill>
                  <a:schemeClr val="bg1"/>
                </a:solidFill>
              </a:rPr>
              <a:t>Piston</a:t>
            </a:r>
            <a:endParaRPr lang="en-US">
              <a:solidFill>
                <a:schemeClr val="bg1"/>
              </a:solidFill>
            </a:endParaRPr>
          </a:p>
        </p:txBody>
      </p:sp>
      <p:pic>
        <p:nvPicPr>
          <p:cNvPr id="2637829" name="Picture 5"/>
          <p:cNvPicPr>
            <a:picLocks noChangeAspect="1" noChangeArrowheads="1"/>
          </p:cNvPicPr>
          <p:nvPr/>
        </p:nvPicPr>
        <p:blipFill>
          <a:blip r:embed="rId3"/>
          <a:srcRect l="19206" t="34441" r="1028" b="23416"/>
          <a:stretch>
            <a:fillRect/>
          </a:stretch>
        </p:blipFill>
        <p:spPr bwMode="auto">
          <a:xfrm>
            <a:off x="466725" y="1025580"/>
            <a:ext cx="8101013" cy="3209925"/>
          </a:xfrm>
          <a:prstGeom prst="rect">
            <a:avLst/>
          </a:prstGeom>
          <a:noFill/>
          <a:ln w="57150">
            <a:noFill/>
            <a:miter lim="800000"/>
            <a:headEnd/>
            <a:tailEnd/>
          </a:ln>
          <a:effectLst/>
        </p:spPr>
      </p:pic>
      <p:pic>
        <p:nvPicPr>
          <p:cNvPr id="2637830" name="Picture 6"/>
          <p:cNvPicPr>
            <a:picLocks noChangeAspect="1" noChangeArrowheads="1"/>
          </p:cNvPicPr>
          <p:nvPr/>
        </p:nvPicPr>
        <p:blipFill>
          <a:blip r:embed="rId4"/>
          <a:srcRect l="42822" t="33443" r="23943" b="20291"/>
          <a:stretch>
            <a:fillRect/>
          </a:stretch>
        </p:blipFill>
        <p:spPr bwMode="auto">
          <a:xfrm>
            <a:off x="2124075" y="3500438"/>
            <a:ext cx="2733675" cy="2854325"/>
          </a:xfrm>
          <a:prstGeom prst="rect">
            <a:avLst/>
          </a:prstGeom>
          <a:noFill/>
          <a:ln w="57150">
            <a:noFill/>
            <a:miter lim="800000"/>
            <a:headEnd/>
            <a:tailEnd/>
          </a:ln>
          <a:effectLst/>
        </p:spPr>
      </p:pic>
      <p:sp>
        <p:nvSpPr>
          <p:cNvPr id="2637831" name="Text Box 7"/>
          <p:cNvSpPr txBox="1">
            <a:spLocks noChangeArrowheads="1"/>
          </p:cNvSpPr>
          <p:nvPr/>
        </p:nvSpPr>
        <p:spPr bwMode="auto">
          <a:xfrm>
            <a:off x="6804025" y="1025580"/>
            <a:ext cx="1701800" cy="339725"/>
          </a:xfrm>
          <a:prstGeom prst="rect">
            <a:avLst/>
          </a:prstGeom>
          <a:solidFill>
            <a:srgbClr val="777777"/>
          </a:solidFill>
          <a:ln w="57150">
            <a:noFill/>
            <a:miter lim="800000"/>
            <a:headEnd/>
            <a:tailEnd/>
          </a:ln>
          <a:effectLst/>
        </p:spPr>
        <p:txBody>
          <a:bodyPr wrap="none" lIns="90000" tIns="46800" rIns="90000" bIns="46800">
            <a:spAutoFit/>
          </a:bodyPr>
          <a:lstStyle/>
          <a:p>
            <a:r>
              <a:rPr lang="da-DK">
                <a:solidFill>
                  <a:schemeClr val="bg1"/>
                </a:solidFill>
              </a:rPr>
              <a:t>Generic Plate</a:t>
            </a:r>
            <a:endParaRPr lang="en-US">
              <a:solidFill>
                <a:schemeClr val="bg1"/>
              </a:solidFill>
            </a:endParaRPr>
          </a:p>
        </p:txBody>
      </p:sp>
      <p:sp>
        <p:nvSpPr>
          <p:cNvPr id="2637832" name="Text Box 8"/>
          <p:cNvSpPr txBox="1">
            <a:spLocks noChangeArrowheads="1"/>
          </p:cNvSpPr>
          <p:nvPr/>
        </p:nvSpPr>
        <p:spPr bwMode="auto">
          <a:xfrm>
            <a:off x="971550" y="4437063"/>
            <a:ext cx="1309688" cy="339725"/>
          </a:xfrm>
          <a:prstGeom prst="rect">
            <a:avLst/>
          </a:prstGeom>
          <a:solidFill>
            <a:srgbClr val="777777"/>
          </a:solidFill>
          <a:ln w="57150">
            <a:noFill/>
            <a:miter lim="800000"/>
            <a:headEnd/>
            <a:tailEnd/>
          </a:ln>
          <a:effectLst/>
        </p:spPr>
        <p:txBody>
          <a:bodyPr wrap="none" lIns="90000" tIns="46800" rIns="90000" bIns="46800">
            <a:spAutoFit/>
          </a:bodyPr>
          <a:lstStyle/>
          <a:p>
            <a:r>
              <a:rPr lang="da-DK">
                <a:solidFill>
                  <a:schemeClr val="bg1"/>
                </a:solidFill>
              </a:rPr>
              <a:t>Controller</a:t>
            </a:r>
            <a:endParaRPr lang="en-US">
              <a:solidFill>
                <a:schemeClr val="bg1"/>
              </a:solidFill>
            </a:endParaRPr>
          </a:p>
        </p:txBody>
      </p:sp>
      <p:sp>
        <p:nvSpPr>
          <p:cNvPr id="2637834" name="Text Box 10"/>
          <p:cNvSpPr txBox="1">
            <a:spLocks noChangeArrowheads="1"/>
          </p:cNvSpPr>
          <p:nvPr/>
        </p:nvSpPr>
        <p:spPr bwMode="auto">
          <a:xfrm rot="-2397033">
            <a:off x="323850" y="3860800"/>
            <a:ext cx="2563813" cy="339725"/>
          </a:xfrm>
          <a:prstGeom prst="rect">
            <a:avLst/>
          </a:prstGeom>
          <a:solidFill>
            <a:srgbClr val="FF0000"/>
          </a:solidFill>
          <a:ln w="57150">
            <a:noFill/>
            <a:miter lim="800000"/>
            <a:headEnd/>
            <a:tailEnd/>
          </a:ln>
          <a:effectLst/>
        </p:spPr>
        <p:txBody>
          <a:bodyPr wrap="none" lIns="90000" tIns="46800" rIns="90000" bIns="46800">
            <a:spAutoFit/>
          </a:bodyPr>
          <a:lstStyle/>
          <a:p>
            <a:r>
              <a:rPr lang="da-DK" b="1">
                <a:solidFill>
                  <a:schemeClr val="bg1"/>
                </a:solidFill>
              </a:rPr>
              <a:t>Strategy for EJECT</a:t>
            </a:r>
            <a:endParaRPr lang="en-US" b="1">
              <a:solidFill>
                <a:schemeClr val="bg1"/>
              </a:solidFill>
            </a:endParaRPr>
          </a:p>
        </p:txBody>
      </p:sp>
      <p:sp>
        <p:nvSpPr>
          <p:cNvPr id="2637835" name="Freeform 11"/>
          <p:cNvSpPr>
            <a:spLocks/>
          </p:cNvSpPr>
          <p:nvPr/>
        </p:nvSpPr>
        <p:spPr bwMode="auto">
          <a:xfrm>
            <a:off x="2484438" y="4652963"/>
            <a:ext cx="852487" cy="982662"/>
          </a:xfrm>
          <a:custGeom>
            <a:avLst/>
            <a:gdLst/>
            <a:ahLst/>
            <a:cxnLst>
              <a:cxn ang="0">
                <a:pos x="537" y="400"/>
              </a:cxn>
              <a:cxn ang="0">
                <a:pos x="83" y="582"/>
              </a:cxn>
              <a:cxn ang="0">
                <a:pos x="38" y="536"/>
              </a:cxn>
              <a:cxn ang="0">
                <a:pos x="83" y="83"/>
              </a:cxn>
              <a:cxn ang="0">
                <a:pos x="129" y="37"/>
              </a:cxn>
              <a:cxn ang="0">
                <a:pos x="537" y="264"/>
              </a:cxn>
            </a:cxnLst>
            <a:rect l="0" t="0" r="r" b="b"/>
            <a:pathLst>
              <a:path w="537" h="619">
                <a:moveTo>
                  <a:pt x="537" y="400"/>
                </a:moveTo>
                <a:cubicBezTo>
                  <a:pt x="351" y="479"/>
                  <a:pt x="166" y="559"/>
                  <a:pt x="83" y="582"/>
                </a:cubicBezTo>
                <a:cubicBezTo>
                  <a:pt x="0" y="605"/>
                  <a:pt x="38" y="619"/>
                  <a:pt x="38" y="536"/>
                </a:cubicBezTo>
                <a:cubicBezTo>
                  <a:pt x="38" y="453"/>
                  <a:pt x="68" y="166"/>
                  <a:pt x="83" y="83"/>
                </a:cubicBezTo>
                <a:cubicBezTo>
                  <a:pt x="98" y="0"/>
                  <a:pt x="53" y="7"/>
                  <a:pt x="129" y="37"/>
                </a:cubicBezTo>
                <a:cubicBezTo>
                  <a:pt x="205" y="67"/>
                  <a:pt x="469" y="234"/>
                  <a:pt x="537" y="264"/>
                </a:cubicBezTo>
              </a:path>
            </a:pathLst>
          </a:custGeom>
          <a:noFill/>
          <a:ln w="57150" cap="flat" cmpd="sng">
            <a:solidFill>
              <a:srgbClr val="FF0000"/>
            </a:solidFill>
            <a:prstDash val="solid"/>
            <a:round/>
            <a:headEnd type="none" w="med" len="med"/>
            <a:tailEnd type="triangle" w="med" len="med"/>
          </a:ln>
          <a:effectLst/>
        </p:spPr>
        <p:txBody>
          <a:bodyPr lIns="90000" tIns="46800" rIns="90000" bIns="46800" anchor="ctr">
            <a:spAutoFit/>
          </a:bodyPr>
          <a:lstStyle/>
          <a:p>
            <a:endParaRPr lang="en-US"/>
          </a:p>
        </p:txBody>
      </p:sp>
      <p:sp>
        <p:nvSpPr>
          <p:cNvPr id="12" name="Date Placeholder 11"/>
          <p:cNvSpPr>
            <a:spLocks noGrp="1"/>
          </p:cNvSpPr>
          <p:nvPr>
            <p:ph type="dt" sz="half" idx="10"/>
          </p:nvPr>
        </p:nvSpPr>
        <p:spPr/>
        <p:txBody>
          <a:bodyPr/>
          <a:lstStyle/>
          <a:p>
            <a:r>
              <a:rPr lang="en-US" smtClean="0"/>
              <a:t>Kim G Larsen</a:t>
            </a:r>
            <a:endParaRPr lang="en-US"/>
          </a:p>
        </p:txBody>
      </p:sp>
      <p:sp>
        <p:nvSpPr>
          <p:cNvPr id="13" name="Slide Number Placeholder 12"/>
          <p:cNvSpPr>
            <a:spLocks noGrp="1"/>
          </p:cNvSpPr>
          <p:nvPr>
            <p:ph type="sldNum" sz="quarter" idx="11"/>
          </p:nvPr>
        </p:nvSpPr>
        <p:spPr/>
        <p:txBody>
          <a:bodyPr/>
          <a:lstStyle/>
          <a:p>
            <a:fld id="{16F0DFFB-A023-4731-8C24-3F9DC3B6065E}" type="slidenum">
              <a:rPr lang="en-US" smtClean="0"/>
              <a:pPr/>
              <a:t>67</a:t>
            </a:fld>
            <a:endParaRPr lang="en-US"/>
          </a:p>
        </p:txBody>
      </p:sp>
      <p:pic>
        <p:nvPicPr>
          <p:cNvPr id="2637826" name="Picture 2"/>
          <p:cNvPicPr>
            <a:picLocks noChangeAspect="1" noChangeArrowheads="1"/>
          </p:cNvPicPr>
          <p:nvPr/>
        </p:nvPicPr>
        <p:blipFill>
          <a:blip r:embed="rId5"/>
          <a:srcRect l="44092" t="32487" r="25635" b="22440"/>
          <a:stretch>
            <a:fillRect/>
          </a:stretch>
        </p:blipFill>
        <p:spPr bwMode="auto">
          <a:xfrm>
            <a:off x="6516688" y="4005263"/>
            <a:ext cx="2619375" cy="2924175"/>
          </a:xfrm>
          <a:prstGeom prst="rect">
            <a:avLst/>
          </a:prstGeom>
          <a:noFill/>
          <a:ln w="57150">
            <a:noFill/>
            <a:miter lim="800000"/>
            <a:headEnd/>
            <a:tailEnd/>
          </a:ln>
          <a:effectLst/>
        </p:spPr>
      </p:pic>
      <p:pic>
        <p:nvPicPr>
          <p:cNvPr id="2637833" name="Picture 9"/>
          <p:cNvPicPr>
            <a:picLocks noChangeAspect="1" noChangeArrowheads="1"/>
          </p:cNvPicPr>
          <p:nvPr/>
        </p:nvPicPr>
        <p:blipFill>
          <a:blip r:embed="rId6"/>
          <a:srcRect/>
          <a:stretch>
            <a:fillRect/>
          </a:stretch>
        </p:blipFill>
        <p:spPr bwMode="auto">
          <a:xfrm>
            <a:off x="2700338" y="1044990"/>
            <a:ext cx="4176712" cy="4035425"/>
          </a:xfrm>
          <a:prstGeom prst="rect">
            <a:avLst/>
          </a:prstGeom>
          <a:noFill/>
          <a:ln w="57150">
            <a:noFill/>
            <a:miter lim="800000"/>
            <a:headEnd/>
            <a:tailEnd/>
          </a:ln>
          <a:effectLst/>
        </p:spPr>
      </p:pic>
    </p:spTree>
    <p:extLst>
      <p:ext uri="{BB962C8B-B14F-4D97-AF65-F5344CB8AC3E}">
        <p14:creationId xmlns:p14="http://schemas.microsoft.com/office/powerpoint/2010/main" val="2741914916"/>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5442" name="Rectangle 2"/>
          <p:cNvSpPr>
            <a:spLocks noGrp="1" noChangeArrowheads="1"/>
          </p:cNvSpPr>
          <p:nvPr>
            <p:ph type="title"/>
          </p:nvPr>
        </p:nvSpPr>
        <p:spPr/>
        <p:txBody>
          <a:bodyPr/>
          <a:lstStyle/>
          <a:p>
            <a:r>
              <a:rPr lang="en-US"/>
              <a:t>Production Cell Overview</a:t>
            </a:r>
          </a:p>
        </p:txBody>
      </p:sp>
      <p:sp>
        <p:nvSpPr>
          <p:cNvPr id="1725443" name="Rectangle 3"/>
          <p:cNvSpPr>
            <a:spLocks noGrp="1" noChangeArrowheads="1"/>
          </p:cNvSpPr>
          <p:nvPr>
            <p:ph type="body" idx="1"/>
          </p:nvPr>
        </p:nvSpPr>
        <p:spPr>
          <a:xfrm>
            <a:off x="422275" y="1600200"/>
            <a:ext cx="8035925" cy="4572000"/>
          </a:xfrm>
        </p:spPr>
        <p:txBody>
          <a:bodyPr/>
          <a:lstStyle/>
          <a:p>
            <a:pPr defTabSz="731838"/>
            <a:r>
              <a:rPr lang="en-US" sz="2400" dirty="0"/>
              <a:t>Realistic case-</a:t>
            </a:r>
            <a:br>
              <a:rPr lang="en-US" sz="2400" dirty="0"/>
            </a:br>
            <a:r>
              <a:rPr lang="en-US" sz="2400" dirty="0"/>
              <a:t>study described</a:t>
            </a:r>
            <a:br>
              <a:rPr lang="en-US" sz="2400" dirty="0"/>
            </a:br>
            <a:r>
              <a:rPr lang="en-US" sz="2400" dirty="0"/>
              <a:t>in several formalisms</a:t>
            </a:r>
            <a:br>
              <a:rPr lang="en-US" sz="2400" dirty="0"/>
            </a:br>
            <a:r>
              <a:rPr lang="en-US" sz="2400" dirty="0"/>
              <a:t>(1994 and later).</a:t>
            </a:r>
          </a:p>
          <a:p>
            <a:pPr defTabSz="731838"/>
            <a:r>
              <a:rPr lang="en-US" sz="2400" b="1" dirty="0"/>
              <a:t>Objective:</a:t>
            </a:r>
            <a:r>
              <a:rPr lang="en-US" sz="2400" dirty="0"/>
              <a:t> stamp</a:t>
            </a:r>
            <a:br>
              <a:rPr lang="en-US" sz="2400" dirty="0"/>
            </a:br>
            <a:r>
              <a:rPr lang="en-US" sz="2400" dirty="0"/>
              <a:t>metal plates in press.</a:t>
            </a:r>
          </a:p>
          <a:p>
            <a:pPr defTabSz="731838"/>
            <a:r>
              <a:rPr lang="en-US" sz="2400" dirty="0"/>
              <a:t>feed belt,  two-armed</a:t>
            </a:r>
            <a:br>
              <a:rPr lang="en-US" sz="2400" dirty="0"/>
            </a:br>
            <a:r>
              <a:rPr lang="en-US" sz="2400" dirty="0"/>
              <a:t>robot, press, and</a:t>
            </a:r>
            <a:br>
              <a:rPr lang="en-US" sz="2400" dirty="0"/>
            </a:br>
            <a:r>
              <a:rPr lang="en-US" sz="2400" dirty="0"/>
              <a:t>deposit belt.</a:t>
            </a:r>
          </a:p>
          <a:p>
            <a:pPr defTabSz="731838">
              <a:buFont typeface="Wingdings" pitchFamily="2" charset="2"/>
              <a:buNone/>
            </a:pPr>
            <a:endParaRPr lang="en-US" sz="2400" dirty="0"/>
          </a:p>
          <a:p>
            <a:pPr defTabSz="731838"/>
            <a:endParaRPr lang="en-US" sz="2400" dirty="0"/>
          </a:p>
          <a:p>
            <a:pPr defTabSz="731838"/>
            <a:endParaRPr lang="en-US" sz="2400" dirty="0"/>
          </a:p>
        </p:txBody>
      </p:sp>
      <p:pic>
        <p:nvPicPr>
          <p:cNvPr id="1725444" name="Picture 4" descr="productioncell-no-lego"/>
          <p:cNvPicPr>
            <a:picLocks noChangeAspect="1" noChangeArrowheads="1"/>
          </p:cNvPicPr>
          <p:nvPr/>
        </p:nvPicPr>
        <p:blipFill>
          <a:blip r:embed="rId3"/>
          <a:srcRect/>
          <a:stretch>
            <a:fillRect/>
          </a:stretch>
        </p:blipFill>
        <p:spPr bwMode="auto">
          <a:xfrm>
            <a:off x="4079875" y="1295400"/>
            <a:ext cx="5345113" cy="4819650"/>
          </a:xfrm>
          <a:prstGeom prst="rect">
            <a:avLst/>
          </a:prstGeom>
          <a:noFill/>
        </p:spPr>
      </p:pic>
      <p:sp>
        <p:nvSpPr>
          <p:cNvPr id="5" name="Slide Number Placeholder 4"/>
          <p:cNvSpPr>
            <a:spLocks noGrp="1"/>
          </p:cNvSpPr>
          <p:nvPr>
            <p:ph type="sldNum" sz="quarter" idx="4"/>
          </p:nvPr>
        </p:nvSpPr>
        <p:spPr/>
        <p:txBody>
          <a:bodyPr/>
          <a:lstStyle/>
          <a:p>
            <a:r>
              <a:rPr lang="en-GB" smtClean="0"/>
              <a:t>Kim Larsen [</a:t>
            </a:r>
            <a:fld id="{3C55F532-70EC-4BB0-8F7B-D5093D26A9F4}" type="slidenum">
              <a:rPr lang="en-GB" smtClean="0"/>
              <a:pPr/>
              <a:t>68</a:t>
            </a:fld>
            <a:r>
              <a:rPr lang="en-GB" smtClean="0"/>
              <a:t>]</a:t>
            </a:r>
            <a:endParaRPr lang="en-GB" dirty="0"/>
          </a:p>
        </p:txBody>
      </p:sp>
      <p:sp>
        <p:nvSpPr>
          <p:cNvPr id="6" name="Footer Placeholder 5"/>
          <p:cNvSpPr>
            <a:spLocks noGrp="1"/>
          </p:cNvSpPr>
          <p:nvPr>
            <p:ph type="ftr" sz="quarter" idx="3"/>
          </p:nvPr>
        </p:nvSpPr>
        <p:spPr/>
        <p:txBody>
          <a:bodyPr/>
          <a:lstStyle/>
          <a:p>
            <a:r>
              <a:rPr lang="en-US" smtClean="0"/>
              <a:t>Summer School on Informatics RIO 2012</a:t>
            </a:r>
            <a:endParaRPr lang="en-GB" dirty="0"/>
          </a:p>
        </p:txBody>
      </p:sp>
    </p:spTree>
    <p:extLst>
      <p:ext uri="{BB962C8B-B14F-4D97-AF65-F5344CB8AC3E}">
        <p14:creationId xmlns:p14="http://schemas.microsoft.com/office/powerpoint/2010/main" val="2565601619"/>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Production</a:t>
            </a:r>
            <a:r>
              <a:rPr lang="da-DK" dirty="0" smtClean="0"/>
              <a:t> </a:t>
            </a:r>
            <a:r>
              <a:rPr lang="da-DK" dirty="0" err="1" smtClean="0"/>
              <a:t>Cell</a:t>
            </a:r>
            <a:r>
              <a:rPr lang="da-DK" dirty="0" smtClean="0"/>
              <a:t> in UPPAAL </a:t>
            </a:r>
            <a:r>
              <a:rPr lang="da-DK" dirty="0" err="1" smtClean="0"/>
              <a:t>Tiga</a:t>
            </a:r>
            <a:endParaRPr lang="en-US" dirty="0"/>
          </a:p>
        </p:txBody>
      </p:sp>
      <p:sp>
        <p:nvSpPr>
          <p:cNvPr id="4" name="Footer Placeholder 3"/>
          <p:cNvSpPr>
            <a:spLocks noGrp="1"/>
          </p:cNvSpPr>
          <p:nvPr>
            <p:ph type="ftr" sz="quarter" idx="10"/>
          </p:nvPr>
        </p:nvSpPr>
        <p:spPr/>
        <p:txBody>
          <a:bodyPr/>
          <a:lstStyle/>
          <a:p>
            <a:r>
              <a:rPr lang="en-US" smtClean="0"/>
              <a:t>Summer School on Informatics RIO 2012</a:t>
            </a:r>
            <a:endParaRPr lang="en-GB" dirty="0"/>
          </a:p>
        </p:txBody>
      </p:sp>
      <p:sp>
        <p:nvSpPr>
          <p:cNvPr id="5" name="Slide Number Placeholder 4"/>
          <p:cNvSpPr>
            <a:spLocks noGrp="1"/>
          </p:cNvSpPr>
          <p:nvPr>
            <p:ph type="sldNum" sz="quarter" idx="11"/>
          </p:nvPr>
        </p:nvSpPr>
        <p:spPr/>
        <p:txBody>
          <a:bodyPr/>
          <a:lstStyle/>
          <a:p>
            <a:r>
              <a:rPr lang="en-GB" smtClean="0"/>
              <a:t>Kim Larsen [</a:t>
            </a:r>
            <a:fld id="{3C55F532-70EC-4BB0-8F7B-D5093D26A9F4}" type="slidenum">
              <a:rPr lang="en-GB" smtClean="0"/>
              <a:pPr/>
              <a:t>69</a:t>
            </a:fld>
            <a:r>
              <a:rPr lang="en-GB" smtClean="0"/>
              <a:t>]</a:t>
            </a:r>
            <a:endParaRPr lang="en-GB" dirty="0"/>
          </a:p>
        </p:txBody>
      </p:sp>
      <p:pic>
        <p:nvPicPr>
          <p:cNvPr id="1649666" name="Picture 2"/>
          <p:cNvPicPr>
            <a:picLocks noChangeAspect="1" noChangeArrowheads="1"/>
          </p:cNvPicPr>
          <p:nvPr/>
        </p:nvPicPr>
        <p:blipFill>
          <a:blip r:embed="rId2"/>
          <a:srcRect b="3571"/>
          <a:stretch>
            <a:fillRect/>
          </a:stretch>
        </p:blipFill>
        <p:spPr bwMode="auto">
          <a:xfrm>
            <a:off x="419100" y="1104900"/>
            <a:ext cx="8534400" cy="5143500"/>
          </a:xfrm>
          <a:prstGeom prst="rect">
            <a:avLst/>
          </a:prstGeom>
          <a:noFill/>
          <a:ln w="9525">
            <a:noFill/>
            <a:miter lim="800000"/>
            <a:headEnd/>
            <a:tailEnd/>
          </a:ln>
          <a:effectLst/>
        </p:spPr>
      </p:pic>
    </p:spTree>
    <p:extLst>
      <p:ext uri="{BB962C8B-B14F-4D97-AF65-F5344CB8AC3E}">
        <p14:creationId xmlns:p14="http://schemas.microsoft.com/office/powerpoint/2010/main" val="22153405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Overview</a:t>
            </a:r>
            <a:r>
              <a:rPr lang="da-DK" dirty="0"/>
              <a:t>	</a:t>
            </a:r>
          </a:p>
        </p:txBody>
      </p:sp>
      <p:sp>
        <p:nvSpPr>
          <p:cNvPr id="3" name="Content Placeholder 2"/>
          <p:cNvSpPr>
            <a:spLocks noGrp="1"/>
          </p:cNvSpPr>
          <p:nvPr>
            <p:ph idx="1"/>
          </p:nvPr>
        </p:nvSpPr>
        <p:spPr>
          <a:xfrm>
            <a:off x="462665" y="1124700"/>
            <a:ext cx="8631692" cy="4954245"/>
          </a:xfrm>
        </p:spPr>
        <p:txBody>
          <a:bodyPr>
            <a:noAutofit/>
          </a:bodyPr>
          <a:lstStyle/>
          <a:p>
            <a:r>
              <a:rPr lang="da-DK" sz="2400" b="1" dirty="0" err="1" smtClean="0">
                <a:solidFill>
                  <a:srgbClr val="5C5CD6"/>
                </a:solidFill>
              </a:rPr>
              <a:t>Timed</a:t>
            </a:r>
            <a:r>
              <a:rPr lang="da-DK" sz="2400" b="1" dirty="0" smtClean="0">
                <a:solidFill>
                  <a:srgbClr val="5C5CD6"/>
                </a:solidFill>
              </a:rPr>
              <a:t> </a:t>
            </a:r>
            <a:r>
              <a:rPr lang="da-DK" sz="2400" b="1" dirty="0" err="1" smtClean="0">
                <a:solidFill>
                  <a:srgbClr val="5C5CD6"/>
                </a:solidFill>
              </a:rPr>
              <a:t>Automata</a:t>
            </a:r>
            <a:r>
              <a:rPr lang="da-DK" sz="2400" b="1" dirty="0" smtClean="0">
                <a:solidFill>
                  <a:srgbClr val="5C5CD6"/>
                </a:solidFill>
              </a:rPr>
              <a:t> </a:t>
            </a:r>
            <a:r>
              <a:rPr lang="da-DK" sz="2400" dirty="0" smtClean="0"/>
              <a:t>/ UPPAAL</a:t>
            </a:r>
          </a:p>
          <a:p>
            <a:pPr lvl="1"/>
            <a:r>
              <a:rPr lang="da-DK" sz="1800" dirty="0" err="1" smtClean="0"/>
              <a:t>Verification</a:t>
            </a:r>
            <a:endParaRPr lang="da-DK" sz="2000" dirty="0" smtClean="0"/>
          </a:p>
          <a:p>
            <a:r>
              <a:rPr lang="da-DK" sz="2400" b="1" dirty="0" err="1" smtClean="0">
                <a:solidFill>
                  <a:srgbClr val="FF0000"/>
                </a:solidFill>
                <a:effectLst>
                  <a:outerShdw blurRad="38100" dist="38100" dir="2700000" algn="tl">
                    <a:srgbClr val="000000">
                      <a:alpha val="43137"/>
                    </a:srgbClr>
                  </a:outerShdw>
                </a:effectLst>
              </a:rPr>
              <a:t>Stochastic</a:t>
            </a:r>
            <a:r>
              <a:rPr lang="da-DK" sz="2400" b="1" dirty="0" smtClean="0">
                <a:solidFill>
                  <a:srgbClr val="FF0000"/>
                </a:solidFill>
                <a:effectLst>
                  <a:outerShdw blurRad="38100" dist="38100" dir="2700000" algn="tl">
                    <a:srgbClr val="000000">
                      <a:alpha val="43137"/>
                    </a:srgbClr>
                  </a:outerShdw>
                </a:effectLst>
              </a:rPr>
              <a:t> </a:t>
            </a:r>
            <a:r>
              <a:rPr lang="da-DK" sz="2400" b="1" dirty="0" err="1" smtClean="0">
                <a:solidFill>
                  <a:srgbClr val="FF0000"/>
                </a:solidFill>
              </a:rPr>
              <a:t>Priced</a:t>
            </a:r>
            <a:r>
              <a:rPr lang="da-DK" sz="2400" b="1" dirty="0" smtClean="0">
                <a:solidFill>
                  <a:srgbClr val="FF0000"/>
                </a:solidFill>
              </a:rPr>
              <a:t> </a:t>
            </a:r>
            <a:r>
              <a:rPr lang="da-DK" sz="2400" b="1" dirty="0" err="1" smtClean="0">
                <a:solidFill>
                  <a:srgbClr val="FF0000"/>
                </a:solidFill>
              </a:rPr>
              <a:t>Timed</a:t>
            </a:r>
            <a:r>
              <a:rPr lang="da-DK" sz="2400" b="1" dirty="0" smtClean="0">
                <a:solidFill>
                  <a:srgbClr val="FF0000"/>
                </a:solidFill>
              </a:rPr>
              <a:t> </a:t>
            </a:r>
            <a:r>
              <a:rPr lang="da-DK" sz="2400" b="1" dirty="0" err="1" smtClean="0">
                <a:solidFill>
                  <a:srgbClr val="FF0000"/>
                </a:solidFill>
              </a:rPr>
              <a:t>Automata</a:t>
            </a:r>
            <a:r>
              <a:rPr lang="da-DK" sz="2400" b="1" dirty="0" smtClean="0">
                <a:solidFill>
                  <a:srgbClr val="FF0000"/>
                </a:solidFill>
              </a:rPr>
              <a:t> </a:t>
            </a:r>
            <a:r>
              <a:rPr lang="da-DK" sz="2400" dirty="0" smtClean="0"/>
              <a:t>/ UPPAAL SMC</a:t>
            </a:r>
            <a:endParaRPr lang="da-DK" sz="1600" dirty="0" smtClean="0"/>
          </a:p>
          <a:p>
            <a:pPr lvl="1"/>
            <a:r>
              <a:rPr lang="da-DK" sz="1800" dirty="0" smtClean="0"/>
              <a:t>Performance Evaluation</a:t>
            </a:r>
          </a:p>
          <a:p>
            <a:pPr lvl="1"/>
            <a:r>
              <a:rPr lang="da-DK" sz="1800" dirty="0" smtClean="0"/>
              <a:t>SMC in a </a:t>
            </a:r>
            <a:r>
              <a:rPr lang="da-DK" sz="1800" dirty="0" err="1" smtClean="0"/>
              <a:t>Nutshell</a:t>
            </a:r>
            <a:r>
              <a:rPr lang="da-DK" sz="1800" dirty="0" smtClean="0"/>
              <a:t> </a:t>
            </a:r>
          </a:p>
          <a:p>
            <a:pPr lvl="1"/>
            <a:r>
              <a:rPr lang="da-DK" sz="1800" dirty="0" err="1" smtClean="0"/>
              <a:t>Stochastic</a:t>
            </a:r>
            <a:r>
              <a:rPr lang="da-DK" sz="1800" dirty="0" smtClean="0"/>
              <a:t> Hybrid </a:t>
            </a:r>
            <a:r>
              <a:rPr lang="da-DK" sz="1800" dirty="0" err="1" smtClean="0"/>
              <a:t>Automata</a:t>
            </a:r>
            <a:endParaRPr lang="da-DK" sz="1800" dirty="0"/>
          </a:p>
          <a:p>
            <a:pPr lvl="1"/>
            <a:endParaRPr lang="da-DK" sz="1400" dirty="0" smtClean="0"/>
          </a:p>
          <a:p>
            <a:r>
              <a:rPr lang="da-DK" sz="2400" b="1" dirty="0" err="1" smtClean="0">
                <a:solidFill>
                  <a:srgbClr val="C00000"/>
                </a:solidFill>
              </a:rPr>
              <a:t>Timed</a:t>
            </a:r>
            <a:r>
              <a:rPr lang="da-DK" sz="2400" b="1" dirty="0" smtClean="0">
                <a:solidFill>
                  <a:srgbClr val="C00000"/>
                </a:solidFill>
              </a:rPr>
              <a:t> </a:t>
            </a:r>
            <a:r>
              <a:rPr lang="da-DK" sz="2400" b="1" dirty="0" smtClean="0">
                <a:solidFill>
                  <a:srgbClr val="C00000"/>
                </a:solidFill>
                <a:effectLst>
                  <a:outerShdw blurRad="38100" dist="38100" dir="2700000" algn="tl">
                    <a:srgbClr val="000000">
                      <a:alpha val="43137"/>
                    </a:srgbClr>
                  </a:outerShdw>
                </a:effectLst>
              </a:rPr>
              <a:t>Games </a:t>
            </a:r>
            <a:r>
              <a:rPr lang="da-DK" sz="2400" dirty="0" smtClean="0"/>
              <a:t>/ UPPAAL TIGA</a:t>
            </a:r>
          </a:p>
          <a:p>
            <a:pPr lvl="1"/>
            <a:r>
              <a:rPr lang="da-DK" sz="1800" dirty="0" smtClean="0"/>
              <a:t>Controller </a:t>
            </a:r>
            <a:r>
              <a:rPr lang="da-DK" sz="1800" dirty="0" smtClean="0"/>
              <a:t>Syntesis</a:t>
            </a:r>
          </a:p>
          <a:p>
            <a:pPr lvl="1"/>
            <a:endParaRPr lang="da-DK" sz="1800" dirty="0" smtClean="0"/>
          </a:p>
          <a:p>
            <a:r>
              <a:rPr lang="da-DK" sz="2400" b="1" dirty="0" err="1" smtClean="0">
                <a:solidFill>
                  <a:srgbClr val="333399"/>
                </a:solidFill>
              </a:rPr>
              <a:t>Stochastic</a:t>
            </a:r>
            <a:r>
              <a:rPr lang="da-DK" sz="2400" b="1" dirty="0" smtClean="0">
                <a:solidFill>
                  <a:srgbClr val="333399"/>
                </a:solidFill>
              </a:rPr>
              <a:t> </a:t>
            </a:r>
            <a:r>
              <a:rPr lang="da-DK" sz="2400" b="1" dirty="0" err="1" smtClean="0">
                <a:solidFill>
                  <a:srgbClr val="333399"/>
                </a:solidFill>
              </a:rPr>
              <a:t>Priced</a:t>
            </a:r>
            <a:r>
              <a:rPr lang="da-DK" sz="2400" b="1" dirty="0" smtClean="0">
                <a:solidFill>
                  <a:srgbClr val="333399"/>
                </a:solidFill>
              </a:rPr>
              <a:t> </a:t>
            </a:r>
            <a:r>
              <a:rPr lang="da-DK" sz="2400" b="1" dirty="0" err="1" smtClean="0">
                <a:solidFill>
                  <a:srgbClr val="333399"/>
                </a:solidFill>
              </a:rPr>
              <a:t>Timed</a:t>
            </a:r>
            <a:r>
              <a:rPr lang="da-DK" sz="2400" b="1" dirty="0" smtClean="0">
                <a:solidFill>
                  <a:srgbClr val="333399"/>
                </a:solidFill>
              </a:rPr>
              <a:t> </a:t>
            </a:r>
            <a:r>
              <a:rPr lang="da-DK" sz="2400" b="1" dirty="0" smtClean="0">
                <a:solidFill>
                  <a:srgbClr val="333399"/>
                </a:solidFill>
                <a:effectLst>
                  <a:outerShdw blurRad="38100" dist="38100" dir="2700000" algn="tl">
                    <a:srgbClr val="000000">
                      <a:alpha val="43137"/>
                    </a:srgbClr>
                  </a:outerShdw>
                </a:effectLst>
              </a:rPr>
              <a:t>Games</a:t>
            </a:r>
            <a:r>
              <a:rPr lang="da-DK" sz="2400" b="1" dirty="0" smtClean="0">
                <a:solidFill>
                  <a:srgbClr val="333399"/>
                </a:solidFill>
              </a:rPr>
              <a:t> </a:t>
            </a:r>
            <a:r>
              <a:rPr lang="da-DK" sz="2400" dirty="0" smtClean="0"/>
              <a:t>/ UPPAAL STRATEGO</a:t>
            </a:r>
          </a:p>
          <a:p>
            <a:pPr lvl="1"/>
            <a:r>
              <a:rPr lang="da-DK" sz="1800" dirty="0" smtClean="0"/>
              <a:t>Optimal &amp; </a:t>
            </a:r>
            <a:r>
              <a:rPr lang="da-DK" sz="1800" dirty="0" err="1" smtClean="0"/>
              <a:t>Safe</a:t>
            </a:r>
            <a:r>
              <a:rPr lang="da-DK" sz="1800" dirty="0" smtClean="0"/>
              <a:t> </a:t>
            </a:r>
            <a:r>
              <a:rPr lang="da-DK" sz="1800" dirty="0" smtClean="0"/>
              <a:t>Synteses</a:t>
            </a:r>
          </a:p>
          <a:p>
            <a:pPr lvl="1"/>
            <a:endParaRPr lang="da-DK" sz="1800" dirty="0" smtClean="0"/>
          </a:p>
          <a:p>
            <a:r>
              <a:rPr lang="da-DK" sz="2400" b="1" dirty="0" err="1" smtClean="0">
                <a:solidFill>
                  <a:srgbClr val="CC00CC"/>
                </a:solidFill>
              </a:rPr>
              <a:t>Conclusion</a:t>
            </a:r>
            <a:endParaRPr lang="da-DK" sz="2400" b="1" dirty="0" smtClean="0">
              <a:solidFill>
                <a:srgbClr val="CC00CC"/>
              </a:solidFill>
            </a:endParaRPr>
          </a:p>
        </p:txBody>
      </p:sp>
      <p:sp>
        <p:nvSpPr>
          <p:cNvPr id="4" name="Footer Placeholder 3"/>
          <p:cNvSpPr>
            <a:spLocks noGrp="1"/>
          </p:cNvSpPr>
          <p:nvPr>
            <p:ph type="ftr" sz="quarter" idx="3"/>
          </p:nvPr>
        </p:nvSpPr>
        <p:spPr>
          <a:xfrm>
            <a:off x="202783" y="6385511"/>
            <a:ext cx="4484432" cy="312737"/>
          </a:xfrm>
        </p:spPr>
        <p:txBody>
          <a:bodyPr/>
          <a:lstStyle/>
          <a:p>
            <a:r>
              <a:rPr lang="en-US" smtClean="0"/>
              <a:t>AVACS Autumn School 2015</a:t>
            </a:r>
            <a:endParaRPr lang="en-GB" dirty="0"/>
          </a:p>
        </p:txBody>
      </p:sp>
      <p:sp>
        <p:nvSpPr>
          <p:cNvPr id="5" name="Slide Number Placeholder 4"/>
          <p:cNvSpPr>
            <a:spLocks noGrp="1"/>
          </p:cNvSpPr>
          <p:nvPr>
            <p:ph type="sldNum" sz="quarter" idx="4"/>
          </p:nvPr>
        </p:nvSpPr>
        <p:spPr/>
        <p:txBody>
          <a:bodyPr/>
          <a:lstStyle/>
          <a:p>
            <a:r>
              <a:rPr lang="en-GB" dirty="0" smtClean="0"/>
              <a:t>Kim Larsen [</a:t>
            </a:r>
            <a:fld id="{3C55F532-70EC-4BB0-8F7B-D5093D26A9F4}" type="slidenum">
              <a:rPr lang="en-GB" smtClean="0"/>
              <a:pPr/>
              <a:t>7</a:t>
            </a:fld>
            <a:r>
              <a:rPr lang="en-GB" dirty="0" smtClean="0"/>
              <a:t>]</a:t>
            </a:r>
            <a:endParaRPr lang="en-GB" dirty="0"/>
          </a:p>
        </p:txBody>
      </p:sp>
      <p:sp>
        <p:nvSpPr>
          <p:cNvPr id="6" name="TextBox 5"/>
          <p:cNvSpPr txBox="1"/>
          <p:nvPr/>
        </p:nvSpPr>
        <p:spPr>
          <a:xfrm>
            <a:off x="6312278" y="3129119"/>
            <a:ext cx="2518703" cy="369332"/>
          </a:xfrm>
          <a:prstGeom prst="rect">
            <a:avLst/>
          </a:prstGeom>
          <a:solidFill>
            <a:schemeClr val="accent5"/>
          </a:solidFill>
          <a:ln>
            <a:solidFill>
              <a:srgbClr val="FFC000"/>
            </a:solidFill>
          </a:ln>
        </p:spPr>
        <p:txBody>
          <a:bodyPr wrap="none" rtlCol="0">
            <a:spAutoFit/>
          </a:bodyPr>
          <a:lstStyle/>
          <a:p>
            <a:pPr marL="0" lvl="1"/>
            <a:r>
              <a:rPr lang="da-DK" dirty="0" err="1" smtClean="0">
                <a:solidFill>
                  <a:schemeClr val="accent5">
                    <a:lumMod val="50000"/>
                  </a:schemeClr>
                </a:solidFill>
              </a:rPr>
              <a:t>Schedulability</a:t>
            </a:r>
            <a:r>
              <a:rPr lang="da-DK" dirty="0">
                <a:solidFill>
                  <a:schemeClr val="accent5">
                    <a:lumMod val="50000"/>
                  </a:schemeClr>
                </a:solidFill>
              </a:rPr>
              <a:t> </a:t>
            </a:r>
            <a:r>
              <a:rPr lang="da-DK" dirty="0" smtClean="0">
                <a:solidFill>
                  <a:schemeClr val="accent5">
                    <a:lumMod val="50000"/>
                  </a:schemeClr>
                </a:solidFill>
              </a:rPr>
              <a:t>Analysis</a:t>
            </a:r>
            <a:endParaRPr lang="da-DK" dirty="0">
              <a:solidFill>
                <a:schemeClr val="accent5">
                  <a:lumMod val="50000"/>
                </a:schemeClr>
              </a:solidFill>
            </a:endParaRPr>
          </a:p>
        </p:txBody>
      </p:sp>
      <p:sp>
        <p:nvSpPr>
          <p:cNvPr id="7" name="TextBox 6"/>
          <p:cNvSpPr txBox="1"/>
          <p:nvPr/>
        </p:nvSpPr>
        <p:spPr>
          <a:xfrm>
            <a:off x="5286419" y="4235505"/>
            <a:ext cx="3544560" cy="369332"/>
          </a:xfrm>
          <a:prstGeom prst="rect">
            <a:avLst/>
          </a:prstGeom>
          <a:solidFill>
            <a:schemeClr val="accent5"/>
          </a:solidFill>
          <a:ln>
            <a:solidFill>
              <a:srgbClr val="FFC000"/>
            </a:solidFill>
          </a:ln>
        </p:spPr>
        <p:txBody>
          <a:bodyPr wrap="none" rtlCol="0">
            <a:spAutoFit/>
          </a:bodyPr>
          <a:lstStyle/>
          <a:p>
            <a:pPr marL="0" lvl="1"/>
            <a:r>
              <a:rPr lang="da-DK" dirty="0" err="1">
                <a:solidFill>
                  <a:schemeClr val="accent5">
                    <a:lumMod val="50000"/>
                  </a:schemeClr>
                </a:solidFill>
              </a:rPr>
              <a:t>Production</a:t>
            </a:r>
            <a:r>
              <a:rPr lang="da-DK" dirty="0">
                <a:solidFill>
                  <a:schemeClr val="accent5">
                    <a:lumMod val="50000"/>
                  </a:schemeClr>
                </a:solidFill>
              </a:rPr>
              <a:t> Cell, .., HYDAC </a:t>
            </a:r>
            <a:r>
              <a:rPr lang="da-DK" dirty="0" smtClean="0">
                <a:solidFill>
                  <a:schemeClr val="accent5">
                    <a:lumMod val="50000"/>
                  </a:schemeClr>
                </a:solidFill>
              </a:rPr>
              <a:t>Case</a:t>
            </a:r>
            <a:endParaRPr lang="da-DK" dirty="0">
              <a:solidFill>
                <a:schemeClr val="accent5">
                  <a:lumMod val="50000"/>
                </a:schemeClr>
              </a:solidFill>
            </a:endParaRPr>
          </a:p>
        </p:txBody>
      </p:sp>
      <p:sp>
        <p:nvSpPr>
          <p:cNvPr id="8" name="TextBox 7"/>
          <p:cNvSpPr txBox="1"/>
          <p:nvPr/>
        </p:nvSpPr>
        <p:spPr>
          <a:xfrm>
            <a:off x="6209749" y="5234035"/>
            <a:ext cx="2621230" cy="369332"/>
          </a:xfrm>
          <a:prstGeom prst="rect">
            <a:avLst/>
          </a:prstGeom>
          <a:solidFill>
            <a:schemeClr val="accent5"/>
          </a:solidFill>
          <a:ln>
            <a:solidFill>
              <a:srgbClr val="FFC000"/>
            </a:solidFill>
          </a:ln>
        </p:spPr>
        <p:txBody>
          <a:bodyPr wrap="none" rtlCol="0">
            <a:spAutoFit/>
          </a:bodyPr>
          <a:lstStyle/>
          <a:p>
            <a:pPr marL="0" lvl="1"/>
            <a:r>
              <a:rPr lang="da-DK" dirty="0">
                <a:solidFill>
                  <a:schemeClr val="accent5">
                    <a:lumMod val="50000"/>
                  </a:schemeClr>
                </a:solidFill>
              </a:rPr>
              <a:t>Adaptive </a:t>
            </a:r>
            <a:r>
              <a:rPr lang="da-DK" dirty="0" err="1">
                <a:solidFill>
                  <a:schemeClr val="accent5">
                    <a:lumMod val="50000"/>
                  </a:schemeClr>
                </a:solidFill>
              </a:rPr>
              <a:t>Cruice</a:t>
            </a:r>
            <a:r>
              <a:rPr lang="da-DK" dirty="0">
                <a:solidFill>
                  <a:schemeClr val="accent5">
                    <a:lumMod val="50000"/>
                  </a:schemeClr>
                </a:solidFill>
              </a:rPr>
              <a:t> </a:t>
            </a:r>
            <a:r>
              <a:rPr lang="da-DK" dirty="0" smtClean="0">
                <a:solidFill>
                  <a:schemeClr val="accent5">
                    <a:lumMod val="50000"/>
                  </a:schemeClr>
                </a:solidFill>
              </a:rPr>
              <a:t>Control</a:t>
            </a:r>
            <a:endParaRPr lang="da-DK" dirty="0">
              <a:solidFill>
                <a:schemeClr val="accent5">
                  <a:lumMod val="50000"/>
                </a:schemeClr>
              </a:solidFill>
            </a:endParaRPr>
          </a:p>
        </p:txBody>
      </p:sp>
    </p:spTree>
    <p:extLst>
      <p:ext uri="{BB962C8B-B14F-4D97-AF65-F5344CB8AC3E}">
        <p14:creationId xmlns:p14="http://schemas.microsoft.com/office/powerpoint/2010/main" val="299659247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2226" name="Rectangle 2"/>
          <p:cNvSpPr>
            <a:spLocks noGrp="1" noChangeArrowheads="1"/>
          </p:cNvSpPr>
          <p:nvPr>
            <p:ph type="title"/>
          </p:nvPr>
        </p:nvSpPr>
        <p:spPr/>
        <p:txBody>
          <a:bodyPr/>
          <a:lstStyle/>
          <a:p>
            <a:r>
              <a:rPr lang="en-US">
                <a:solidFill>
                  <a:srgbClr val="CC0099"/>
                </a:solidFill>
              </a:rPr>
              <a:t>Experimental</a:t>
            </a:r>
            <a:r>
              <a:rPr lang="en-US"/>
              <a:t> </a:t>
            </a:r>
            <a:r>
              <a:rPr lang="en-US">
                <a:solidFill>
                  <a:srgbClr val="008000"/>
                </a:solidFill>
              </a:rPr>
              <a:t>Results</a:t>
            </a:r>
          </a:p>
        </p:txBody>
      </p:sp>
      <p:pic>
        <p:nvPicPr>
          <p:cNvPr id="1972227" name="Picture 3"/>
          <p:cNvPicPr>
            <a:picLocks noChangeAspect="1" noChangeArrowheads="1"/>
          </p:cNvPicPr>
          <p:nvPr/>
        </p:nvPicPr>
        <p:blipFill>
          <a:blip r:embed="rId3"/>
          <a:srcRect/>
          <a:stretch>
            <a:fillRect/>
          </a:stretch>
        </p:blipFill>
        <p:spPr bwMode="auto">
          <a:xfrm>
            <a:off x="209550" y="1257300"/>
            <a:ext cx="8705850" cy="3846513"/>
          </a:xfrm>
          <a:prstGeom prst="rect">
            <a:avLst/>
          </a:prstGeom>
          <a:noFill/>
          <a:ln w="28575">
            <a:noFill/>
            <a:miter lim="800000"/>
            <a:headEnd/>
            <a:tailEnd/>
          </a:ln>
          <a:effectLst/>
        </p:spPr>
      </p:pic>
      <p:pic>
        <p:nvPicPr>
          <p:cNvPr id="1650690" name="Picture 2"/>
          <p:cNvPicPr>
            <a:picLocks noChangeAspect="1" noChangeArrowheads="1"/>
          </p:cNvPicPr>
          <p:nvPr/>
        </p:nvPicPr>
        <p:blipFill>
          <a:blip r:embed="rId4"/>
          <a:srcRect l="26563" t="31000" r="16875" b="57500"/>
          <a:stretch>
            <a:fillRect/>
          </a:stretch>
        </p:blipFill>
        <p:spPr bwMode="auto">
          <a:xfrm>
            <a:off x="876300" y="4800600"/>
            <a:ext cx="6896100" cy="876300"/>
          </a:xfrm>
          <a:prstGeom prst="rect">
            <a:avLst/>
          </a:prstGeom>
          <a:noFill/>
          <a:ln w="9525">
            <a:noFill/>
            <a:miter lim="800000"/>
            <a:headEnd/>
            <a:tailEnd/>
          </a:ln>
          <a:effectLst/>
        </p:spPr>
      </p:pic>
      <p:sp>
        <p:nvSpPr>
          <p:cNvPr id="6" name="TextBox 5"/>
          <p:cNvSpPr txBox="1"/>
          <p:nvPr/>
        </p:nvSpPr>
        <p:spPr>
          <a:xfrm>
            <a:off x="6934200" y="1028700"/>
            <a:ext cx="1178529" cy="369332"/>
          </a:xfrm>
          <a:prstGeom prst="rect">
            <a:avLst/>
          </a:prstGeom>
          <a:noFill/>
        </p:spPr>
        <p:txBody>
          <a:bodyPr wrap="none" rtlCol="0">
            <a:spAutoFit/>
          </a:bodyPr>
          <a:lstStyle/>
          <a:p>
            <a:r>
              <a:rPr lang="da-DK" dirty="0" smtClean="0">
                <a:solidFill>
                  <a:schemeClr val="accent1">
                    <a:lumMod val="50000"/>
                  </a:schemeClr>
                </a:solidFill>
              </a:rPr>
              <a:t>[CDF+05]</a:t>
            </a:r>
            <a:endParaRPr lang="en-US" dirty="0">
              <a:solidFill>
                <a:schemeClr val="accent1">
                  <a:lumMod val="50000"/>
                </a:schemeClr>
              </a:solidFill>
            </a:endParaRPr>
          </a:p>
        </p:txBody>
      </p:sp>
      <p:sp>
        <p:nvSpPr>
          <p:cNvPr id="7" name="TextBox 6"/>
          <p:cNvSpPr txBox="1"/>
          <p:nvPr/>
        </p:nvSpPr>
        <p:spPr>
          <a:xfrm>
            <a:off x="7848600" y="5181600"/>
            <a:ext cx="1191353" cy="369332"/>
          </a:xfrm>
          <a:prstGeom prst="rect">
            <a:avLst/>
          </a:prstGeom>
          <a:noFill/>
        </p:spPr>
        <p:txBody>
          <a:bodyPr wrap="none" rtlCol="0">
            <a:spAutoFit/>
          </a:bodyPr>
          <a:lstStyle/>
          <a:p>
            <a:r>
              <a:rPr lang="da-DK" dirty="0" smtClean="0">
                <a:solidFill>
                  <a:schemeClr val="accent1">
                    <a:lumMod val="50000"/>
                  </a:schemeClr>
                </a:solidFill>
              </a:rPr>
              <a:t>[BCD+07]</a:t>
            </a:r>
            <a:endParaRPr lang="en-US" dirty="0">
              <a:solidFill>
                <a:schemeClr val="accent1">
                  <a:lumMod val="50000"/>
                </a:schemeClr>
              </a:solidFill>
            </a:endParaRPr>
          </a:p>
        </p:txBody>
      </p:sp>
      <p:pic>
        <p:nvPicPr>
          <p:cNvPr id="8" name="Picture 2"/>
          <p:cNvPicPr>
            <a:picLocks noChangeAspect="1" noChangeArrowheads="1"/>
          </p:cNvPicPr>
          <p:nvPr/>
        </p:nvPicPr>
        <p:blipFill>
          <a:blip r:embed="rId5"/>
          <a:srcRect/>
          <a:stretch>
            <a:fillRect/>
          </a:stretch>
        </p:blipFill>
        <p:spPr bwMode="auto">
          <a:xfrm>
            <a:off x="114300" y="5799242"/>
            <a:ext cx="8834438" cy="372958"/>
          </a:xfrm>
          <a:prstGeom prst="rect">
            <a:avLst/>
          </a:prstGeom>
          <a:noFill/>
          <a:ln w="9525">
            <a:noFill/>
            <a:miter lim="800000"/>
            <a:headEnd/>
            <a:tailEnd/>
          </a:ln>
          <a:effectLst/>
        </p:spPr>
      </p:pic>
      <p:sp>
        <p:nvSpPr>
          <p:cNvPr id="9" name="Slide Number Placeholder 8"/>
          <p:cNvSpPr>
            <a:spLocks noGrp="1"/>
          </p:cNvSpPr>
          <p:nvPr>
            <p:ph type="sldNum" sz="quarter" idx="11"/>
          </p:nvPr>
        </p:nvSpPr>
        <p:spPr/>
        <p:txBody>
          <a:bodyPr/>
          <a:lstStyle/>
          <a:p>
            <a:r>
              <a:rPr lang="en-GB" smtClean="0"/>
              <a:t>Kim Larsen [</a:t>
            </a:r>
            <a:fld id="{3C55F532-70EC-4BB0-8F7B-D5093D26A9F4}" type="slidenum">
              <a:rPr lang="en-GB" smtClean="0"/>
              <a:pPr/>
              <a:t>70</a:t>
            </a:fld>
            <a:r>
              <a:rPr lang="en-GB" smtClean="0"/>
              <a:t>]</a:t>
            </a:r>
            <a:endParaRPr lang="en-GB" dirty="0"/>
          </a:p>
        </p:txBody>
      </p:sp>
      <p:sp>
        <p:nvSpPr>
          <p:cNvPr id="10" name="Footer Placeholder 9"/>
          <p:cNvSpPr>
            <a:spLocks noGrp="1"/>
          </p:cNvSpPr>
          <p:nvPr>
            <p:ph type="ftr" sz="quarter" idx="10"/>
          </p:nvPr>
        </p:nvSpPr>
        <p:spPr/>
        <p:txBody>
          <a:bodyPr/>
          <a:lstStyle/>
          <a:p>
            <a:r>
              <a:rPr lang="en-US" smtClean="0"/>
              <a:t>Summer School on Informatics RIO 2012</a:t>
            </a:r>
            <a:endParaRPr lang="en-GB" dirty="0"/>
          </a:p>
        </p:txBody>
      </p:sp>
    </p:spTree>
    <p:extLst>
      <p:ext uri="{BB962C8B-B14F-4D97-AF65-F5344CB8AC3E}">
        <p14:creationId xmlns:p14="http://schemas.microsoft.com/office/powerpoint/2010/main" val="2383383518"/>
      </p:ext>
    </p:extLst>
  </p:cSld>
  <p:clrMapOvr>
    <a:masterClrMapping/>
  </p:clrMapOvr>
  <p:transition advClick="0" advTm="2000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9620" name="Rectangle 4"/>
          <p:cNvSpPr>
            <a:spLocks noGrp="1" noChangeArrowheads="1"/>
          </p:cNvSpPr>
          <p:nvPr>
            <p:ph type="title"/>
          </p:nvPr>
        </p:nvSpPr>
        <p:spPr>
          <a:xfrm>
            <a:off x="381000" y="152400"/>
            <a:ext cx="7791450" cy="762000"/>
          </a:xfrm>
        </p:spPr>
        <p:txBody>
          <a:bodyPr>
            <a:normAutofit/>
          </a:bodyPr>
          <a:lstStyle/>
          <a:p>
            <a:r>
              <a:rPr lang="en-US" sz="3200" dirty="0"/>
              <a:t>Plastic Injection Molding </a:t>
            </a:r>
            <a:r>
              <a:rPr lang="en-US" sz="3200" dirty="0" smtClean="0"/>
              <a:t>Machine</a:t>
            </a:r>
            <a:endParaRPr lang="en-US" sz="3200" b="0" dirty="0">
              <a:solidFill>
                <a:schemeClr val="tx1">
                  <a:lumMod val="65000"/>
                  <a:lumOff val="35000"/>
                </a:schemeClr>
              </a:solidFill>
            </a:endParaRPr>
          </a:p>
        </p:txBody>
      </p:sp>
      <p:sp>
        <p:nvSpPr>
          <p:cNvPr id="239622" name="Rectangle 6"/>
          <p:cNvSpPr>
            <a:spLocks noGrp="1" noChangeArrowheads="1"/>
          </p:cNvSpPr>
          <p:nvPr>
            <p:ph sz="half" idx="1"/>
          </p:nvPr>
        </p:nvSpPr>
        <p:spPr>
          <a:xfrm>
            <a:off x="4767263" y="1104900"/>
            <a:ext cx="4110037" cy="4800600"/>
          </a:xfrm>
        </p:spPr>
        <p:txBody>
          <a:bodyPr/>
          <a:lstStyle/>
          <a:p>
            <a:pPr>
              <a:buFont typeface="Wingdings" pitchFamily="2" charset="2"/>
              <a:buNone/>
            </a:pPr>
            <a:endParaRPr lang="en-US" sz="2400" dirty="0"/>
          </a:p>
          <a:p>
            <a:r>
              <a:rPr lang="en-US" sz="2400" dirty="0"/>
              <a:t>Robust and optimal control</a:t>
            </a:r>
          </a:p>
          <a:p>
            <a:endParaRPr lang="en-US" sz="2400" dirty="0"/>
          </a:p>
          <a:p>
            <a:r>
              <a:rPr lang="en-US" sz="2400" dirty="0"/>
              <a:t>Tool Chain</a:t>
            </a:r>
          </a:p>
          <a:p>
            <a:pPr lvl="1"/>
            <a:r>
              <a:rPr lang="en-US" sz="2000" dirty="0"/>
              <a:t>Synthesis:       </a:t>
            </a:r>
            <a:r>
              <a:rPr lang="en-US" sz="2000" b="1" dirty="0">
                <a:solidFill>
                  <a:srgbClr val="333399"/>
                </a:solidFill>
              </a:rPr>
              <a:t>UPPAAL TIGA</a:t>
            </a:r>
          </a:p>
          <a:p>
            <a:pPr lvl="1"/>
            <a:r>
              <a:rPr lang="en-US" sz="2000" dirty="0"/>
              <a:t>Verification:    </a:t>
            </a:r>
            <a:r>
              <a:rPr lang="en-US" sz="2000" b="1" dirty="0" err="1">
                <a:solidFill>
                  <a:srgbClr val="CC0000"/>
                </a:solidFill>
              </a:rPr>
              <a:t>PHAVer</a:t>
            </a:r>
            <a:endParaRPr lang="en-US" sz="2000" b="1" dirty="0">
              <a:solidFill>
                <a:srgbClr val="CC0000"/>
              </a:solidFill>
            </a:endParaRPr>
          </a:p>
          <a:p>
            <a:pPr lvl="1"/>
            <a:r>
              <a:rPr lang="en-US" sz="2000" dirty="0"/>
              <a:t>Performance:  </a:t>
            </a:r>
            <a:r>
              <a:rPr lang="en-US" sz="2000" b="1" dirty="0">
                <a:solidFill>
                  <a:srgbClr val="CC6600"/>
                </a:solidFill>
              </a:rPr>
              <a:t>SIMULINK</a:t>
            </a:r>
          </a:p>
          <a:p>
            <a:endParaRPr lang="en-US" sz="2400" dirty="0"/>
          </a:p>
          <a:p>
            <a:r>
              <a:rPr lang="en-US" sz="2400" dirty="0"/>
              <a:t>40% improvement of existing solutions..</a:t>
            </a:r>
          </a:p>
        </p:txBody>
      </p:sp>
      <p:pic>
        <p:nvPicPr>
          <p:cNvPr id="239618" name="Picture 2"/>
          <p:cNvPicPr>
            <a:picLocks noChangeAspect="1" noChangeArrowheads="1"/>
          </p:cNvPicPr>
          <p:nvPr/>
        </p:nvPicPr>
        <p:blipFill>
          <a:blip r:embed="rId2"/>
          <a:srcRect/>
          <a:stretch>
            <a:fillRect/>
          </a:stretch>
        </p:blipFill>
        <p:spPr bwMode="auto">
          <a:xfrm>
            <a:off x="304800" y="1614488"/>
            <a:ext cx="4267200" cy="1484312"/>
          </a:xfrm>
          <a:prstGeom prst="rect">
            <a:avLst/>
          </a:prstGeom>
          <a:noFill/>
          <a:ln w="9525" algn="ctr">
            <a:noFill/>
            <a:miter lim="800000"/>
            <a:headEnd/>
            <a:tailEnd/>
          </a:ln>
          <a:effectLst/>
        </p:spPr>
      </p:pic>
      <p:pic>
        <p:nvPicPr>
          <p:cNvPr id="239619" name="Picture 3"/>
          <p:cNvPicPr>
            <a:picLocks noChangeAspect="1" noChangeArrowheads="1"/>
          </p:cNvPicPr>
          <p:nvPr/>
        </p:nvPicPr>
        <p:blipFill>
          <a:blip r:embed="rId3"/>
          <a:srcRect/>
          <a:stretch>
            <a:fillRect/>
          </a:stretch>
        </p:blipFill>
        <p:spPr bwMode="auto">
          <a:xfrm>
            <a:off x="257175" y="3479800"/>
            <a:ext cx="4314825" cy="1547813"/>
          </a:xfrm>
          <a:prstGeom prst="rect">
            <a:avLst/>
          </a:prstGeom>
          <a:noFill/>
          <a:ln w="9525" algn="ctr">
            <a:noFill/>
            <a:miter lim="800000"/>
            <a:headEnd/>
            <a:tailEnd/>
          </a:ln>
          <a:effectLst/>
        </p:spPr>
      </p:pic>
      <p:pic>
        <p:nvPicPr>
          <p:cNvPr id="239623" name="Picture 7"/>
          <p:cNvPicPr>
            <a:picLocks noChangeAspect="1" noChangeArrowheads="1"/>
          </p:cNvPicPr>
          <p:nvPr/>
        </p:nvPicPr>
        <p:blipFill>
          <a:blip r:embed="rId4"/>
          <a:srcRect l="-56" t="10301" r="67526" b="6671"/>
          <a:stretch>
            <a:fillRect/>
          </a:stretch>
        </p:blipFill>
        <p:spPr bwMode="auto">
          <a:xfrm>
            <a:off x="1257300" y="5156200"/>
            <a:ext cx="1843088" cy="719137"/>
          </a:xfrm>
          <a:prstGeom prst="rect">
            <a:avLst/>
          </a:prstGeom>
          <a:noFill/>
          <a:ln w="9525" algn="ctr">
            <a:noFill/>
            <a:miter lim="800000"/>
            <a:headEnd/>
            <a:tailEnd/>
          </a:ln>
          <a:effectLst/>
        </p:spPr>
      </p:pic>
      <p:pic>
        <p:nvPicPr>
          <p:cNvPr id="239624" name="Picture 8"/>
          <p:cNvPicPr>
            <a:picLocks noChangeAspect="1" noChangeArrowheads="1"/>
          </p:cNvPicPr>
          <p:nvPr/>
        </p:nvPicPr>
        <p:blipFill>
          <a:blip r:embed="rId5"/>
          <a:srcRect/>
          <a:stretch>
            <a:fillRect/>
          </a:stretch>
        </p:blipFill>
        <p:spPr bwMode="auto">
          <a:xfrm>
            <a:off x="77788" y="1600200"/>
            <a:ext cx="4572000" cy="3479800"/>
          </a:xfrm>
          <a:prstGeom prst="rect">
            <a:avLst/>
          </a:prstGeom>
          <a:noFill/>
          <a:ln w="9525" algn="ctr">
            <a:noFill/>
            <a:miter lim="800000"/>
            <a:headEnd/>
            <a:tailEnd/>
          </a:ln>
          <a:effectLst/>
        </p:spPr>
      </p:pic>
      <p:grpSp>
        <p:nvGrpSpPr>
          <p:cNvPr id="2" name="Group 9"/>
          <p:cNvGrpSpPr>
            <a:grpSpLocks/>
          </p:cNvGrpSpPr>
          <p:nvPr/>
        </p:nvGrpSpPr>
        <p:grpSpPr bwMode="auto">
          <a:xfrm>
            <a:off x="7237413" y="188913"/>
            <a:ext cx="1727200" cy="649287"/>
            <a:chOff x="1669" y="1137"/>
            <a:chExt cx="2935" cy="1191"/>
          </a:xfrm>
        </p:grpSpPr>
        <p:sp>
          <p:nvSpPr>
            <p:cNvPr id="22" name="Freeform 10"/>
            <p:cNvSpPr>
              <a:spLocks/>
            </p:cNvSpPr>
            <p:nvPr/>
          </p:nvSpPr>
          <p:spPr bwMode="auto">
            <a:xfrm>
              <a:off x="2884" y="1286"/>
              <a:ext cx="1720" cy="1010"/>
            </a:xfrm>
            <a:custGeom>
              <a:avLst/>
              <a:gdLst/>
              <a:ahLst/>
              <a:cxnLst>
                <a:cxn ang="0">
                  <a:pos x="1807" y="1252"/>
                </a:cxn>
                <a:cxn ang="0">
                  <a:pos x="1728" y="1113"/>
                </a:cxn>
                <a:cxn ang="0">
                  <a:pos x="1579" y="914"/>
                </a:cxn>
                <a:cxn ang="0">
                  <a:pos x="1529" y="845"/>
                </a:cxn>
                <a:cxn ang="0">
                  <a:pos x="1420" y="705"/>
                </a:cxn>
                <a:cxn ang="0">
                  <a:pos x="1281" y="487"/>
                </a:cxn>
                <a:cxn ang="0">
                  <a:pos x="1201" y="398"/>
                </a:cxn>
                <a:cxn ang="0">
                  <a:pos x="1181" y="368"/>
                </a:cxn>
                <a:cxn ang="0">
                  <a:pos x="1122" y="328"/>
                </a:cxn>
                <a:cxn ang="0">
                  <a:pos x="983" y="219"/>
                </a:cxn>
                <a:cxn ang="0">
                  <a:pos x="814" y="129"/>
                </a:cxn>
                <a:cxn ang="0">
                  <a:pos x="546" y="0"/>
                </a:cxn>
                <a:cxn ang="0">
                  <a:pos x="357" y="10"/>
                </a:cxn>
                <a:cxn ang="0">
                  <a:pos x="238" y="50"/>
                </a:cxn>
                <a:cxn ang="0">
                  <a:pos x="89" y="90"/>
                </a:cxn>
                <a:cxn ang="0">
                  <a:pos x="0" y="159"/>
                </a:cxn>
              </a:cxnLst>
              <a:rect l="0" t="0" r="r" b="b"/>
              <a:pathLst>
                <a:path w="1807" h="1252">
                  <a:moveTo>
                    <a:pt x="1807" y="1252"/>
                  </a:moveTo>
                  <a:cubicBezTo>
                    <a:pt x="1792" y="1176"/>
                    <a:pt x="1763" y="1174"/>
                    <a:pt x="1728" y="1113"/>
                  </a:cubicBezTo>
                  <a:cubicBezTo>
                    <a:pt x="1681" y="1031"/>
                    <a:pt x="1637" y="986"/>
                    <a:pt x="1579" y="914"/>
                  </a:cubicBezTo>
                  <a:cubicBezTo>
                    <a:pt x="1497" y="814"/>
                    <a:pt x="1638" y="970"/>
                    <a:pt x="1529" y="845"/>
                  </a:cubicBezTo>
                  <a:cubicBezTo>
                    <a:pt x="1491" y="802"/>
                    <a:pt x="1446" y="757"/>
                    <a:pt x="1420" y="705"/>
                  </a:cubicBezTo>
                  <a:cubicBezTo>
                    <a:pt x="1381" y="629"/>
                    <a:pt x="1355" y="536"/>
                    <a:pt x="1281" y="487"/>
                  </a:cubicBezTo>
                  <a:cubicBezTo>
                    <a:pt x="1266" y="443"/>
                    <a:pt x="1239" y="422"/>
                    <a:pt x="1201" y="398"/>
                  </a:cubicBezTo>
                  <a:cubicBezTo>
                    <a:pt x="1194" y="388"/>
                    <a:pt x="1190" y="376"/>
                    <a:pt x="1181" y="368"/>
                  </a:cubicBezTo>
                  <a:cubicBezTo>
                    <a:pt x="1163" y="352"/>
                    <a:pt x="1122" y="328"/>
                    <a:pt x="1122" y="328"/>
                  </a:cubicBezTo>
                  <a:cubicBezTo>
                    <a:pt x="1100" y="296"/>
                    <a:pt x="1023" y="232"/>
                    <a:pt x="983" y="219"/>
                  </a:cubicBezTo>
                  <a:cubicBezTo>
                    <a:pt x="930" y="179"/>
                    <a:pt x="872" y="157"/>
                    <a:pt x="814" y="129"/>
                  </a:cubicBezTo>
                  <a:cubicBezTo>
                    <a:pt x="725" y="86"/>
                    <a:pt x="635" y="45"/>
                    <a:pt x="546" y="0"/>
                  </a:cubicBezTo>
                  <a:cubicBezTo>
                    <a:pt x="483" y="3"/>
                    <a:pt x="420" y="2"/>
                    <a:pt x="357" y="10"/>
                  </a:cubicBezTo>
                  <a:cubicBezTo>
                    <a:pt x="322" y="14"/>
                    <a:pt x="274" y="38"/>
                    <a:pt x="238" y="50"/>
                  </a:cubicBezTo>
                  <a:cubicBezTo>
                    <a:pt x="189" y="66"/>
                    <a:pt x="139" y="73"/>
                    <a:pt x="89" y="90"/>
                  </a:cubicBezTo>
                  <a:cubicBezTo>
                    <a:pt x="82" y="92"/>
                    <a:pt x="0" y="134"/>
                    <a:pt x="0" y="159"/>
                  </a:cubicBezTo>
                </a:path>
              </a:pathLst>
            </a:custGeom>
            <a:noFill/>
            <a:ln w="38100" cmpd="sng">
              <a:solidFill>
                <a:srgbClr val="333399"/>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23" name="Freeform 11"/>
            <p:cNvSpPr>
              <a:spLocks/>
            </p:cNvSpPr>
            <p:nvPr/>
          </p:nvSpPr>
          <p:spPr bwMode="auto">
            <a:xfrm>
              <a:off x="1669" y="1137"/>
              <a:ext cx="1451" cy="1191"/>
            </a:xfrm>
            <a:custGeom>
              <a:avLst/>
              <a:gdLst/>
              <a:ahLst/>
              <a:cxnLst>
                <a:cxn ang="0">
                  <a:pos x="1413" y="447"/>
                </a:cxn>
                <a:cxn ang="0">
                  <a:pos x="1304" y="348"/>
                </a:cxn>
                <a:cxn ang="0">
                  <a:pos x="1244" y="318"/>
                </a:cxn>
                <a:cxn ang="0">
                  <a:pos x="1155" y="259"/>
                </a:cxn>
                <a:cxn ang="0">
                  <a:pos x="1006" y="139"/>
                </a:cxn>
                <a:cxn ang="0">
                  <a:pos x="956" y="100"/>
                </a:cxn>
                <a:cxn ang="0">
                  <a:pos x="897" y="60"/>
                </a:cxn>
                <a:cxn ang="0">
                  <a:pos x="659" y="0"/>
                </a:cxn>
                <a:cxn ang="0">
                  <a:pos x="440" y="40"/>
                </a:cxn>
                <a:cxn ang="0">
                  <a:pos x="380" y="80"/>
                </a:cxn>
                <a:cxn ang="0">
                  <a:pos x="351" y="100"/>
                </a:cxn>
                <a:cxn ang="0">
                  <a:pos x="212" y="219"/>
                </a:cxn>
                <a:cxn ang="0">
                  <a:pos x="192" y="249"/>
                </a:cxn>
                <a:cxn ang="0">
                  <a:pos x="162" y="269"/>
                </a:cxn>
                <a:cxn ang="0">
                  <a:pos x="122" y="318"/>
                </a:cxn>
                <a:cxn ang="0">
                  <a:pos x="43" y="437"/>
                </a:cxn>
                <a:cxn ang="0">
                  <a:pos x="23" y="467"/>
                </a:cxn>
                <a:cxn ang="0">
                  <a:pos x="132" y="835"/>
                </a:cxn>
                <a:cxn ang="0">
                  <a:pos x="152" y="864"/>
                </a:cxn>
                <a:cxn ang="0">
                  <a:pos x="212" y="904"/>
                </a:cxn>
                <a:cxn ang="0">
                  <a:pos x="281" y="984"/>
                </a:cxn>
                <a:cxn ang="0">
                  <a:pos x="301" y="1043"/>
                </a:cxn>
                <a:cxn ang="0">
                  <a:pos x="291" y="1073"/>
                </a:cxn>
                <a:cxn ang="0">
                  <a:pos x="311" y="1192"/>
                </a:cxn>
                <a:cxn ang="0">
                  <a:pos x="430" y="1232"/>
                </a:cxn>
                <a:cxn ang="0">
                  <a:pos x="529" y="1262"/>
                </a:cxn>
                <a:cxn ang="0">
                  <a:pos x="619" y="1291"/>
                </a:cxn>
                <a:cxn ang="0">
                  <a:pos x="649" y="1301"/>
                </a:cxn>
              </a:cxnLst>
              <a:rect l="0" t="0" r="r" b="b"/>
              <a:pathLst>
                <a:path w="1413" h="1301">
                  <a:moveTo>
                    <a:pt x="1413" y="447"/>
                  </a:moveTo>
                  <a:cubicBezTo>
                    <a:pt x="1386" y="408"/>
                    <a:pt x="1351" y="364"/>
                    <a:pt x="1304" y="348"/>
                  </a:cubicBezTo>
                  <a:cubicBezTo>
                    <a:pt x="1275" y="338"/>
                    <a:pt x="1269" y="339"/>
                    <a:pt x="1244" y="318"/>
                  </a:cubicBezTo>
                  <a:cubicBezTo>
                    <a:pt x="1211" y="290"/>
                    <a:pt x="1196" y="273"/>
                    <a:pt x="1155" y="259"/>
                  </a:cubicBezTo>
                  <a:cubicBezTo>
                    <a:pt x="1108" y="222"/>
                    <a:pt x="1057" y="173"/>
                    <a:pt x="1006" y="139"/>
                  </a:cubicBezTo>
                  <a:cubicBezTo>
                    <a:pt x="968" y="84"/>
                    <a:pt x="1008" y="129"/>
                    <a:pt x="956" y="100"/>
                  </a:cubicBezTo>
                  <a:cubicBezTo>
                    <a:pt x="935" y="88"/>
                    <a:pt x="917" y="73"/>
                    <a:pt x="897" y="60"/>
                  </a:cubicBezTo>
                  <a:cubicBezTo>
                    <a:pt x="847" y="26"/>
                    <a:pt x="716" y="12"/>
                    <a:pt x="659" y="0"/>
                  </a:cubicBezTo>
                  <a:cubicBezTo>
                    <a:pt x="607" y="4"/>
                    <a:pt x="493" y="5"/>
                    <a:pt x="440" y="40"/>
                  </a:cubicBezTo>
                  <a:cubicBezTo>
                    <a:pt x="420" y="53"/>
                    <a:pt x="400" y="67"/>
                    <a:pt x="380" y="80"/>
                  </a:cubicBezTo>
                  <a:cubicBezTo>
                    <a:pt x="370" y="87"/>
                    <a:pt x="351" y="100"/>
                    <a:pt x="351" y="100"/>
                  </a:cubicBezTo>
                  <a:cubicBezTo>
                    <a:pt x="329" y="134"/>
                    <a:pt x="251" y="192"/>
                    <a:pt x="212" y="219"/>
                  </a:cubicBezTo>
                  <a:cubicBezTo>
                    <a:pt x="205" y="229"/>
                    <a:pt x="200" y="241"/>
                    <a:pt x="192" y="249"/>
                  </a:cubicBezTo>
                  <a:cubicBezTo>
                    <a:pt x="184" y="257"/>
                    <a:pt x="170" y="260"/>
                    <a:pt x="162" y="269"/>
                  </a:cubicBezTo>
                  <a:cubicBezTo>
                    <a:pt x="106" y="337"/>
                    <a:pt x="210" y="260"/>
                    <a:pt x="122" y="318"/>
                  </a:cubicBezTo>
                  <a:cubicBezTo>
                    <a:pt x="107" y="363"/>
                    <a:pt x="70" y="398"/>
                    <a:pt x="43" y="437"/>
                  </a:cubicBezTo>
                  <a:cubicBezTo>
                    <a:pt x="36" y="447"/>
                    <a:pt x="23" y="467"/>
                    <a:pt x="23" y="467"/>
                  </a:cubicBezTo>
                  <a:cubicBezTo>
                    <a:pt x="30" y="622"/>
                    <a:pt x="0" y="747"/>
                    <a:pt x="132" y="835"/>
                  </a:cubicBezTo>
                  <a:cubicBezTo>
                    <a:pt x="139" y="845"/>
                    <a:pt x="143" y="856"/>
                    <a:pt x="152" y="864"/>
                  </a:cubicBezTo>
                  <a:cubicBezTo>
                    <a:pt x="170" y="880"/>
                    <a:pt x="212" y="904"/>
                    <a:pt x="212" y="904"/>
                  </a:cubicBezTo>
                  <a:cubicBezTo>
                    <a:pt x="233" y="936"/>
                    <a:pt x="265" y="949"/>
                    <a:pt x="281" y="984"/>
                  </a:cubicBezTo>
                  <a:cubicBezTo>
                    <a:pt x="290" y="1003"/>
                    <a:pt x="301" y="1043"/>
                    <a:pt x="301" y="1043"/>
                  </a:cubicBezTo>
                  <a:cubicBezTo>
                    <a:pt x="298" y="1053"/>
                    <a:pt x="291" y="1062"/>
                    <a:pt x="291" y="1073"/>
                  </a:cubicBezTo>
                  <a:cubicBezTo>
                    <a:pt x="291" y="1113"/>
                    <a:pt x="286" y="1161"/>
                    <a:pt x="311" y="1192"/>
                  </a:cubicBezTo>
                  <a:cubicBezTo>
                    <a:pt x="337" y="1224"/>
                    <a:pt x="396" y="1225"/>
                    <a:pt x="430" y="1232"/>
                  </a:cubicBezTo>
                  <a:cubicBezTo>
                    <a:pt x="469" y="1240"/>
                    <a:pt x="488" y="1248"/>
                    <a:pt x="529" y="1262"/>
                  </a:cubicBezTo>
                  <a:cubicBezTo>
                    <a:pt x="559" y="1272"/>
                    <a:pt x="589" y="1281"/>
                    <a:pt x="619" y="1291"/>
                  </a:cubicBezTo>
                  <a:cubicBezTo>
                    <a:pt x="629" y="1294"/>
                    <a:pt x="649" y="1301"/>
                    <a:pt x="649" y="1301"/>
                  </a:cubicBezTo>
                </a:path>
              </a:pathLst>
            </a:custGeom>
            <a:noFill/>
            <a:ln w="38100" cmpd="sng">
              <a:solidFill>
                <a:srgbClr val="333399"/>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smtClean="0">
                <a:ln>
                  <a:noFill/>
                </a:ln>
                <a:solidFill>
                  <a:srgbClr val="000000"/>
                </a:solidFill>
                <a:effectLst/>
                <a:uLnTx/>
                <a:uFillTx/>
                <a:latin typeface="Arial" charset="0"/>
                <a:ea typeface="+mn-ea"/>
                <a:cs typeface="+mn-cs"/>
              </a:endParaRPr>
            </a:p>
          </p:txBody>
        </p:sp>
      </p:grpSp>
      <p:sp>
        <p:nvSpPr>
          <p:cNvPr id="24" name="Text Box 15"/>
          <p:cNvSpPr txBox="1">
            <a:spLocks noChangeArrowheads="1"/>
          </p:cNvSpPr>
          <p:nvPr/>
        </p:nvSpPr>
        <p:spPr bwMode="auto">
          <a:xfrm>
            <a:off x="7381875" y="398463"/>
            <a:ext cx="1336675" cy="396875"/>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000" b="1" i="1" kern="1200" dirty="0" err="1">
                <a:solidFill>
                  <a:srgbClr val="333399"/>
                </a:solidFill>
                <a:latin typeface="Kristen ITC" pitchFamily="66" charset="0"/>
                <a:ea typeface="+mn-ea"/>
                <a:cs typeface="+mn-cs"/>
              </a:rPr>
              <a:t>Q</a:t>
            </a:r>
            <a:r>
              <a:rPr lang="en-US" sz="1400" i="1" kern="1200" dirty="0" err="1">
                <a:solidFill>
                  <a:srgbClr val="333399"/>
                </a:solidFill>
                <a:latin typeface="Kristen ITC" pitchFamily="66" charset="0"/>
                <a:ea typeface="+mn-ea"/>
                <a:cs typeface="+mn-cs"/>
              </a:rPr>
              <a:t>uasiomodo</a:t>
            </a:r>
            <a:endParaRPr lang="en-US" sz="1400" i="1" kern="1200" dirty="0">
              <a:solidFill>
                <a:srgbClr val="333399"/>
              </a:solidFill>
              <a:latin typeface="Kristen ITC" pitchFamily="66" charset="0"/>
              <a:ea typeface="+mn-ea"/>
              <a:cs typeface="+mn-cs"/>
            </a:endParaRPr>
          </a:p>
        </p:txBody>
      </p:sp>
      <p:sp>
        <p:nvSpPr>
          <p:cNvPr id="26" name="Slide Number Placeholder 25"/>
          <p:cNvSpPr>
            <a:spLocks noGrp="1"/>
          </p:cNvSpPr>
          <p:nvPr>
            <p:ph type="sldNum" sz="quarter" idx="4"/>
          </p:nvPr>
        </p:nvSpPr>
        <p:spPr/>
        <p:txBody>
          <a:bodyPr/>
          <a:lstStyle/>
          <a:p>
            <a:r>
              <a:rPr lang="en-GB" smtClean="0"/>
              <a:t>Kim Larsen [</a:t>
            </a:r>
            <a:fld id="{3C55F532-70EC-4BB0-8F7B-D5093D26A9F4}" type="slidenum">
              <a:rPr lang="en-GB" smtClean="0"/>
              <a:pPr/>
              <a:t>71</a:t>
            </a:fld>
            <a:r>
              <a:rPr lang="en-GB" smtClean="0"/>
              <a:t>]</a:t>
            </a:r>
            <a:endParaRPr lang="en-GB" dirty="0"/>
          </a:p>
        </p:txBody>
      </p:sp>
      <p:sp>
        <p:nvSpPr>
          <p:cNvPr id="27" name="Footer Placeholder 26"/>
          <p:cNvSpPr>
            <a:spLocks noGrp="1"/>
          </p:cNvSpPr>
          <p:nvPr>
            <p:ph type="ftr" sz="quarter" idx="3"/>
          </p:nvPr>
        </p:nvSpPr>
        <p:spPr/>
        <p:txBody>
          <a:bodyPr/>
          <a:lstStyle/>
          <a:p>
            <a:r>
              <a:rPr lang="en-US" smtClean="0"/>
              <a:t>AVACS Autumn School 2015</a:t>
            </a:r>
            <a:endParaRPr lang="en-GB" dirty="0"/>
          </a:p>
        </p:txBody>
      </p:sp>
      <p:sp>
        <p:nvSpPr>
          <p:cNvPr id="28" name="TextBox 27"/>
          <p:cNvSpPr txBox="1"/>
          <p:nvPr/>
        </p:nvSpPr>
        <p:spPr>
          <a:xfrm>
            <a:off x="7543800" y="990600"/>
            <a:ext cx="1489511" cy="461665"/>
          </a:xfrm>
          <a:prstGeom prst="rect">
            <a:avLst/>
          </a:prstGeom>
          <a:solidFill>
            <a:schemeClr val="bg2">
              <a:lumMod val="60000"/>
              <a:lumOff val="40000"/>
            </a:schemeClr>
          </a:solidFill>
        </p:spPr>
        <p:txBody>
          <a:bodyPr wrap="none" rtlCol="0">
            <a:spAutoFit/>
          </a:bodyPr>
          <a:lstStyle/>
          <a:p>
            <a:r>
              <a:rPr lang="da-DK" sz="2400" dirty="0" smtClean="0">
                <a:solidFill>
                  <a:srgbClr val="C00000"/>
                </a:solidFill>
                <a:latin typeface="+mn-lt"/>
              </a:rPr>
              <a:t>[CJL+09]</a:t>
            </a:r>
            <a:endParaRPr lang="en-US" sz="2400" dirty="0">
              <a:solidFill>
                <a:srgbClr val="C00000"/>
              </a:solidFill>
              <a:latin typeface="+mn-lt"/>
            </a:endParaRPr>
          </a:p>
        </p:txBody>
      </p:sp>
      <p:pic>
        <p:nvPicPr>
          <p:cNvPr id="1651714" name="Picture 2"/>
          <p:cNvPicPr>
            <a:picLocks noChangeAspect="1" noChangeArrowheads="1"/>
          </p:cNvPicPr>
          <p:nvPr/>
        </p:nvPicPr>
        <p:blipFill>
          <a:blip r:embed="rId6"/>
          <a:srcRect/>
          <a:stretch>
            <a:fillRect/>
          </a:stretch>
        </p:blipFill>
        <p:spPr bwMode="auto">
          <a:xfrm>
            <a:off x="0" y="6103984"/>
            <a:ext cx="9144000" cy="182515"/>
          </a:xfrm>
          <a:prstGeom prst="rect">
            <a:avLst/>
          </a:prstGeom>
          <a:noFill/>
          <a:ln w="9525">
            <a:noFill/>
            <a:miter lim="800000"/>
            <a:headEnd/>
            <a:tailEnd/>
          </a:ln>
          <a:effectLst/>
        </p:spPr>
      </p:pic>
    </p:spTree>
    <p:extLst>
      <p:ext uri="{BB962C8B-B14F-4D97-AF65-F5344CB8AC3E}">
        <p14:creationId xmlns:p14="http://schemas.microsoft.com/office/powerpoint/2010/main" val="24434055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6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r>
              <a:rPr lang="en-US"/>
              <a:t>Oil Pump Control Problem</a:t>
            </a:r>
          </a:p>
        </p:txBody>
      </p:sp>
      <p:sp>
        <p:nvSpPr>
          <p:cNvPr id="241667" name="Rectangle 3"/>
          <p:cNvSpPr>
            <a:spLocks noGrp="1" noChangeArrowheads="1"/>
          </p:cNvSpPr>
          <p:nvPr>
            <p:ph type="body" sz="half" idx="1"/>
          </p:nvPr>
        </p:nvSpPr>
        <p:spPr>
          <a:xfrm>
            <a:off x="4572000" y="1485900"/>
            <a:ext cx="4119563" cy="1149350"/>
          </a:xfrm>
        </p:spPr>
        <p:txBody>
          <a:bodyPr/>
          <a:lstStyle/>
          <a:p>
            <a:r>
              <a:rPr lang="en-US" dirty="0">
                <a:solidFill>
                  <a:srgbClr val="CC0000"/>
                </a:solidFill>
              </a:rPr>
              <a:t>R1</a:t>
            </a:r>
            <a:r>
              <a:rPr lang="en-US" dirty="0"/>
              <a:t>: stay within safe interval [4.9,25.1]</a:t>
            </a:r>
          </a:p>
          <a:p>
            <a:endParaRPr lang="en-US" dirty="0"/>
          </a:p>
          <a:p>
            <a:r>
              <a:rPr lang="en-US" dirty="0">
                <a:solidFill>
                  <a:srgbClr val="CC6600"/>
                </a:solidFill>
              </a:rPr>
              <a:t>R2</a:t>
            </a:r>
            <a:r>
              <a:rPr lang="en-US" dirty="0"/>
              <a:t>: minimize average/overall oil volume</a:t>
            </a:r>
          </a:p>
          <a:p>
            <a:endParaRPr lang="en-US" dirty="0"/>
          </a:p>
        </p:txBody>
      </p:sp>
      <p:pic>
        <p:nvPicPr>
          <p:cNvPr id="241668" name="Picture 4"/>
          <p:cNvPicPr>
            <a:picLocks noChangeAspect="1" noChangeArrowheads="1"/>
          </p:cNvPicPr>
          <p:nvPr/>
        </p:nvPicPr>
        <p:blipFill>
          <a:blip r:embed="rId3"/>
          <a:srcRect/>
          <a:stretch>
            <a:fillRect/>
          </a:stretch>
        </p:blipFill>
        <p:spPr bwMode="auto">
          <a:xfrm>
            <a:off x="304800" y="1435100"/>
            <a:ext cx="4267200" cy="3987800"/>
          </a:xfrm>
          <a:prstGeom prst="rect">
            <a:avLst/>
          </a:prstGeom>
          <a:noFill/>
          <a:ln w="9525" algn="ctr">
            <a:noFill/>
            <a:miter lim="800000"/>
            <a:headEnd/>
            <a:tailEnd/>
          </a:ln>
          <a:effectLst/>
        </p:spPr>
      </p:pic>
      <p:pic>
        <p:nvPicPr>
          <p:cNvPr id="241669" name="Picture 5" descr="txp_fig"/>
          <p:cNvPicPr>
            <a:picLocks noChangeAspect="1" noChangeArrowheads="1"/>
          </p:cNvPicPr>
          <p:nvPr>
            <p:custDataLst>
              <p:tags r:id="rId1"/>
            </p:custDataLst>
          </p:nvPr>
        </p:nvPicPr>
        <p:blipFill>
          <a:blip r:embed="rId4"/>
          <a:srcRect/>
          <a:stretch>
            <a:fillRect/>
          </a:stretch>
        </p:blipFill>
        <p:spPr bwMode="auto">
          <a:xfrm>
            <a:off x="5295900" y="4533900"/>
            <a:ext cx="2401888" cy="762000"/>
          </a:xfrm>
          <a:prstGeom prst="rect">
            <a:avLst/>
          </a:prstGeom>
          <a:noFill/>
          <a:ln w="9525" algn="ctr">
            <a:noFill/>
            <a:miter lim="800000"/>
            <a:headEnd/>
            <a:tailEnd/>
          </a:ln>
          <a:effectLst/>
        </p:spPr>
      </p:pic>
      <p:sp>
        <p:nvSpPr>
          <p:cNvPr id="8" name="Slide Number Placeholder 7"/>
          <p:cNvSpPr>
            <a:spLocks noGrp="1"/>
          </p:cNvSpPr>
          <p:nvPr>
            <p:ph type="sldNum" sz="quarter" idx="4"/>
          </p:nvPr>
        </p:nvSpPr>
        <p:spPr/>
        <p:txBody>
          <a:bodyPr/>
          <a:lstStyle/>
          <a:p>
            <a:r>
              <a:rPr lang="en-GB" smtClean="0"/>
              <a:t>Kim Larsen [</a:t>
            </a:r>
            <a:fld id="{3C55F532-70EC-4BB0-8F7B-D5093D26A9F4}" type="slidenum">
              <a:rPr lang="en-GB" smtClean="0"/>
              <a:pPr/>
              <a:t>72</a:t>
            </a:fld>
            <a:r>
              <a:rPr lang="en-GB" smtClean="0"/>
              <a:t>]</a:t>
            </a:r>
            <a:endParaRPr lang="en-GB" dirty="0"/>
          </a:p>
        </p:txBody>
      </p:sp>
      <p:sp>
        <p:nvSpPr>
          <p:cNvPr id="9" name="Footer Placeholder 8"/>
          <p:cNvSpPr>
            <a:spLocks noGrp="1"/>
          </p:cNvSpPr>
          <p:nvPr>
            <p:ph type="ftr" sz="quarter" idx="3"/>
          </p:nvPr>
        </p:nvSpPr>
        <p:spPr/>
        <p:txBody>
          <a:bodyPr/>
          <a:lstStyle/>
          <a:p>
            <a:r>
              <a:rPr lang="en-US" smtClean="0"/>
              <a:t>AVACS Autumn School 2015</a:t>
            </a:r>
            <a:endParaRPr lang="en-GB" dirty="0"/>
          </a:p>
        </p:txBody>
      </p:sp>
      <p:grpSp>
        <p:nvGrpSpPr>
          <p:cNvPr id="10" name="Group 9"/>
          <p:cNvGrpSpPr>
            <a:grpSpLocks/>
          </p:cNvGrpSpPr>
          <p:nvPr/>
        </p:nvGrpSpPr>
        <p:grpSpPr bwMode="auto">
          <a:xfrm>
            <a:off x="7237413" y="188913"/>
            <a:ext cx="1727200" cy="649287"/>
            <a:chOff x="1669" y="1137"/>
            <a:chExt cx="2935" cy="1191"/>
          </a:xfrm>
        </p:grpSpPr>
        <p:sp>
          <p:nvSpPr>
            <p:cNvPr id="11" name="Freeform 10"/>
            <p:cNvSpPr>
              <a:spLocks/>
            </p:cNvSpPr>
            <p:nvPr/>
          </p:nvSpPr>
          <p:spPr bwMode="auto">
            <a:xfrm>
              <a:off x="2884" y="1286"/>
              <a:ext cx="1720" cy="1010"/>
            </a:xfrm>
            <a:custGeom>
              <a:avLst/>
              <a:gdLst/>
              <a:ahLst/>
              <a:cxnLst>
                <a:cxn ang="0">
                  <a:pos x="1807" y="1252"/>
                </a:cxn>
                <a:cxn ang="0">
                  <a:pos x="1728" y="1113"/>
                </a:cxn>
                <a:cxn ang="0">
                  <a:pos x="1579" y="914"/>
                </a:cxn>
                <a:cxn ang="0">
                  <a:pos x="1529" y="845"/>
                </a:cxn>
                <a:cxn ang="0">
                  <a:pos x="1420" y="705"/>
                </a:cxn>
                <a:cxn ang="0">
                  <a:pos x="1281" y="487"/>
                </a:cxn>
                <a:cxn ang="0">
                  <a:pos x="1201" y="398"/>
                </a:cxn>
                <a:cxn ang="0">
                  <a:pos x="1181" y="368"/>
                </a:cxn>
                <a:cxn ang="0">
                  <a:pos x="1122" y="328"/>
                </a:cxn>
                <a:cxn ang="0">
                  <a:pos x="983" y="219"/>
                </a:cxn>
                <a:cxn ang="0">
                  <a:pos x="814" y="129"/>
                </a:cxn>
                <a:cxn ang="0">
                  <a:pos x="546" y="0"/>
                </a:cxn>
                <a:cxn ang="0">
                  <a:pos x="357" y="10"/>
                </a:cxn>
                <a:cxn ang="0">
                  <a:pos x="238" y="50"/>
                </a:cxn>
                <a:cxn ang="0">
                  <a:pos x="89" y="90"/>
                </a:cxn>
                <a:cxn ang="0">
                  <a:pos x="0" y="159"/>
                </a:cxn>
              </a:cxnLst>
              <a:rect l="0" t="0" r="r" b="b"/>
              <a:pathLst>
                <a:path w="1807" h="1252">
                  <a:moveTo>
                    <a:pt x="1807" y="1252"/>
                  </a:moveTo>
                  <a:cubicBezTo>
                    <a:pt x="1792" y="1176"/>
                    <a:pt x="1763" y="1174"/>
                    <a:pt x="1728" y="1113"/>
                  </a:cubicBezTo>
                  <a:cubicBezTo>
                    <a:pt x="1681" y="1031"/>
                    <a:pt x="1637" y="986"/>
                    <a:pt x="1579" y="914"/>
                  </a:cubicBezTo>
                  <a:cubicBezTo>
                    <a:pt x="1497" y="814"/>
                    <a:pt x="1638" y="970"/>
                    <a:pt x="1529" y="845"/>
                  </a:cubicBezTo>
                  <a:cubicBezTo>
                    <a:pt x="1491" y="802"/>
                    <a:pt x="1446" y="757"/>
                    <a:pt x="1420" y="705"/>
                  </a:cubicBezTo>
                  <a:cubicBezTo>
                    <a:pt x="1381" y="629"/>
                    <a:pt x="1355" y="536"/>
                    <a:pt x="1281" y="487"/>
                  </a:cubicBezTo>
                  <a:cubicBezTo>
                    <a:pt x="1266" y="443"/>
                    <a:pt x="1239" y="422"/>
                    <a:pt x="1201" y="398"/>
                  </a:cubicBezTo>
                  <a:cubicBezTo>
                    <a:pt x="1194" y="388"/>
                    <a:pt x="1190" y="376"/>
                    <a:pt x="1181" y="368"/>
                  </a:cubicBezTo>
                  <a:cubicBezTo>
                    <a:pt x="1163" y="352"/>
                    <a:pt x="1122" y="328"/>
                    <a:pt x="1122" y="328"/>
                  </a:cubicBezTo>
                  <a:cubicBezTo>
                    <a:pt x="1100" y="296"/>
                    <a:pt x="1023" y="232"/>
                    <a:pt x="983" y="219"/>
                  </a:cubicBezTo>
                  <a:cubicBezTo>
                    <a:pt x="930" y="179"/>
                    <a:pt x="872" y="157"/>
                    <a:pt x="814" y="129"/>
                  </a:cubicBezTo>
                  <a:cubicBezTo>
                    <a:pt x="725" y="86"/>
                    <a:pt x="635" y="45"/>
                    <a:pt x="546" y="0"/>
                  </a:cubicBezTo>
                  <a:cubicBezTo>
                    <a:pt x="483" y="3"/>
                    <a:pt x="420" y="2"/>
                    <a:pt x="357" y="10"/>
                  </a:cubicBezTo>
                  <a:cubicBezTo>
                    <a:pt x="322" y="14"/>
                    <a:pt x="274" y="38"/>
                    <a:pt x="238" y="50"/>
                  </a:cubicBezTo>
                  <a:cubicBezTo>
                    <a:pt x="189" y="66"/>
                    <a:pt x="139" y="73"/>
                    <a:pt x="89" y="90"/>
                  </a:cubicBezTo>
                  <a:cubicBezTo>
                    <a:pt x="82" y="92"/>
                    <a:pt x="0" y="134"/>
                    <a:pt x="0" y="159"/>
                  </a:cubicBezTo>
                </a:path>
              </a:pathLst>
            </a:custGeom>
            <a:noFill/>
            <a:ln w="38100" cmpd="sng">
              <a:solidFill>
                <a:srgbClr val="333399"/>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12" name="Freeform 11"/>
            <p:cNvSpPr>
              <a:spLocks/>
            </p:cNvSpPr>
            <p:nvPr/>
          </p:nvSpPr>
          <p:spPr bwMode="auto">
            <a:xfrm>
              <a:off x="1669" y="1137"/>
              <a:ext cx="1451" cy="1191"/>
            </a:xfrm>
            <a:custGeom>
              <a:avLst/>
              <a:gdLst/>
              <a:ahLst/>
              <a:cxnLst>
                <a:cxn ang="0">
                  <a:pos x="1413" y="447"/>
                </a:cxn>
                <a:cxn ang="0">
                  <a:pos x="1304" y="348"/>
                </a:cxn>
                <a:cxn ang="0">
                  <a:pos x="1244" y="318"/>
                </a:cxn>
                <a:cxn ang="0">
                  <a:pos x="1155" y="259"/>
                </a:cxn>
                <a:cxn ang="0">
                  <a:pos x="1006" y="139"/>
                </a:cxn>
                <a:cxn ang="0">
                  <a:pos x="956" y="100"/>
                </a:cxn>
                <a:cxn ang="0">
                  <a:pos x="897" y="60"/>
                </a:cxn>
                <a:cxn ang="0">
                  <a:pos x="659" y="0"/>
                </a:cxn>
                <a:cxn ang="0">
                  <a:pos x="440" y="40"/>
                </a:cxn>
                <a:cxn ang="0">
                  <a:pos x="380" y="80"/>
                </a:cxn>
                <a:cxn ang="0">
                  <a:pos x="351" y="100"/>
                </a:cxn>
                <a:cxn ang="0">
                  <a:pos x="212" y="219"/>
                </a:cxn>
                <a:cxn ang="0">
                  <a:pos x="192" y="249"/>
                </a:cxn>
                <a:cxn ang="0">
                  <a:pos x="162" y="269"/>
                </a:cxn>
                <a:cxn ang="0">
                  <a:pos x="122" y="318"/>
                </a:cxn>
                <a:cxn ang="0">
                  <a:pos x="43" y="437"/>
                </a:cxn>
                <a:cxn ang="0">
                  <a:pos x="23" y="467"/>
                </a:cxn>
                <a:cxn ang="0">
                  <a:pos x="132" y="835"/>
                </a:cxn>
                <a:cxn ang="0">
                  <a:pos x="152" y="864"/>
                </a:cxn>
                <a:cxn ang="0">
                  <a:pos x="212" y="904"/>
                </a:cxn>
                <a:cxn ang="0">
                  <a:pos x="281" y="984"/>
                </a:cxn>
                <a:cxn ang="0">
                  <a:pos x="301" y="1043"/>
                </a:cxn>
                <a:cxn ang="0">
                  <a:pos x="291" y="1073"/>
                </a:cxn>
                <a:cxn ang="0">
                  <a:pos x="311" y="1192"/>
                </a:cxn>
                <a:cxn ang="0">
                  <a:pos x="430" y="1232"/>
                </a:cxn>
                <a:cxn ang="0">
                  <a:pos x="529" y="1262"/>
                </a:cxn>
                <a:cxn ang="0">
                  <a:pos x="619" y="1291"/>
                </a:cxn>
                <a:cxn ang="0">
                  <a:pos x="649" y="1301"/>
                </a:cxn>
              </a:cxnLst>
              <a:rect l="0" t="0" r="r" b="b"/>
              <a:pathLst>
                <a:path w="1413" h="1301">
                  <a:moveTo>
                    <a:pt x="1413" y="447"/>
                  </a:moveTo>
                  <a:cubicBezTo>
                    <a:pt x="1386" y="408"/>
                    <a:pt x="1351" y="364"/>
                    <a:pt x="1304" y="348"/>
                  </a:cubicBezTo>
                  <a:cubicBezTo>
                    <a:pt x="1275" y="338"/>
                    <a:pt x="1269" y="339"/>
                    <a:pt x="1244" y="318"/>
                  </a:cubicBezTo>
                  <a:cubicBezTo>
                    <a:pt x="1211" y="290"/>
                    <a:pt x="1196" y="273"/>
                    <a:pt x="1155" y="259"/>
                  </a:cubicBezTo>
                  <a:cubicBezTo>
                    <a:pt x="1108" y="222"/>
                    <a:pt x="1057" y="173"/>
                    <a:pt x="1006" y="139"/>
                  </a:cubicBezTo>
                  <a:cubicBezTo>
                    <a:pt x="968" y="84"/>
                    <a:pt x="1008" y="129"/>
                    <a:pt x="956" y="100"/>
                  </a:cubicBezTo>
                  <a:cubicBezTo>
                    <a:pt x="935" y="88"/>
                    <a:pt x="917" y="73"/>
                    <a:pt x="897" y="60"/>
                  </a:cubicBezTo>
                  <a:cubicBezTo>
                    <a:pt x="847" y="26"/>
                    <a:pt x="716" y="12"/>
                    <a:pt x="659" y="0"/>
                  </a:cubicBezTo>
                  <a:cubicBezTo>
                    <a:pt x="607" y="4"/>
                    <a:pt x="493" y="5"/>
                    <a:pt x="440" y="40"/>
                  </a:cubicBezTo>
                  <a:cubicBezTo>
                    <a:pt x="420" y="53"/>
                    <a:pt x="400" y="67"/>
                    <a:pt x="380" y="80"/>
                  </a:cubicBezTo>
                  <a:cubicBezTo>
                    <a:pt x="370" y="87"/>
                    <a:pt x="351" y="100"/>
                    <a:pt x="351" y="100"/>
                  </a:cubicBezTo>
                  <a:cubicBezTo>
                    <a:pt x="329" y="134"/>
                    <a:pt x="251" y="192"/>
                    <a:pt x="212" y="219"/>
                  </a:cubicBezTo>
                  <a:cubicBezTo>
                    <a:pt x="205" y="229"/>
                    <a:pt x="200" y="241"/>
                    <a:pt x="192" y="249"/>
                  </a:cubicBezTo>
                  <a:cubicBezTo>
                    <a:pt x="184" y="257"/>
                    <a:pt x="170" y="260"/>
                    <a:pt x="162" y="269"/>
                  </a:cubicBezTo>
                  <a:cubicBezTo>
                    <a:pt x="106" y="337"/>
                    <a:pt x="210" y="260"/>
                    <a:pt x="122" y="318"/>
                  </a:cubicBezTo>
                  <a:cubicBezTo>
                    <a:pt x="107" y="363"/>
                    <a:pt x="70" y="398"/>
                    <a:pt x="43" y="437"/>
                  </a:cubicBezTo>
                  <a:cubicBezTo>
                    <a:pt x="36" y="447"/>
                    <a:pt x="23" y="467"/>
                    <a:pt x="23" y="467"/>
                  </a:cubicBezTo>
                  <a:cubicBezTo>
                    <a:pt x="30" y="622"/>
                    <a:pt x="0" y="747"/>
                    <a:pt x="132" y="835"/>
                  </a:cubicBezTo>
                  <a:cubicBezTo>
                    <a:pt x="139" y="845"/>
                    <a:pt x="143" y="856"/>
                    <a:pt x="152" y="864"/>
                  </a:cubicBezTo>
                  <a:cubicBezTo>
                    <a:pt x="170" y="880"/>
                    <a:pt x="212" y="904"/>
                    <a:pt x="212" y="904"/>
                  </a:cubicBezTo>
                  <a:cubicBezTo>
                    <a:pt x="233" y="936"/>
                    <a:pt x="265" y="949"/>
                    <a:pt x="281" y="984"/>
                  </a:cubicBezTo>
                  <a:cubicBezTo>
                    <a:pt x="290" y="1003"/>
                    <a:pt x="301" y="1043"/>
                    <a:pt x="301" y="1043"/>
                  </a:cubicBezTo>
                  <a:cubicBezTo>
                    <a:pt x="298" y="1053"/>
                    <a:pt x="291" y="1062"/>
                    <a:pt x="291" y="1073"/>
                  </a:cubicBezTo>
                  <a:cubicBezTo>
                    <a:pt x="291" y="1113"/>
                    <a:pt x="286" y="1161"/>
                    <a:pt x="311" y="1192"/>
                  </a:cubicBezTo>
                  <a:cubicBezTo>
                    <a:pt x="337" y="1224"/>
                    <a:pt x="396" y="1225"/>
                    <a:pt x="430" y="1232"/>
                  </a:cubicBezTo>
                  <a:cubicBezTo>
                    <a:pt x="469" y="1240"/>
                    <a:pt x="488" y="1248"/>
                    <a:pt x="529" y="1262"/>
                  </a:cubicBezTo>
                  <a:cubicBezTo>
                    <a:pt x="559" y="1272"/>
                    <a:pt x="589" y="1281"/>
                    <a:pt x="619" y="1291"/>
                  </a:cubicBezTo>
                  <a:cubicBezTo>
                    <a:pt x="629" y="1294"/>
                    <a:pt x="649" y="1301"/>
                    <a:pt x="649" y="1301"/>
                  </a:cubicBezTo>
                </a:path>
              </a:pathLst>
            </a:custGeom>
            <a:noFill/>
            <a:ln w="38100" cmpd="sng">
              <a:solidFill>
                <a:srgbClr val="333399"/>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smtClean="0">
                <a:ln>
                  <a:noFill/>
                </a:ln>
                <a:solidFill>
                  <a:srgbClr val="000000"/>
                </a:solidFill>
                <a:effectLst/>
                <a:uLnTx/>
                <a:uFillTx/>
                <a:latin typeface="Arial" charset="0"/>
                <a:ea typeface="+mn-ea"/>
                <a:cs typeface="+mn-cs"/>
              </a:endParaRPr>
            </a:p>
          </p:txBody>
        </p:sp>
      </p:grpSp>
      <p:sp>
        <p:nvSpPr>
          <p:cNvPr id="13" name="Text Box 15"/>
          <p:cNvSpPr txBox="1">
            <a:spLocks noChangeArrowheads="1"/>
          </p:cNvSpPr>
          <p:nvPr/>
        </p:nvSpPr>
        <p:spPr bwMode="auto">
          <a:xfrm>
            <a:off x="7381875" y="398463"/>
            <a:ext cx="1336675" cy="396875"/>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000" b="1" i="1" kern="1200" dirty="0" err="1">
                <a:solidFill>
                  <a:srgbClr val="333399"/>
                </a:solidFill>
                <a:latin typeface="Kristen ITC" pitchFamily="66" charset="0"/>
                <a:ea typeface="+mn-ea"/>
                <a:cs typeface="+mn-cs"/>
              </a:rPr>
              <a:t>Q</a:t>
            </a:r>
            <a:r>
              <a:rPr lang="en-US" sz="1400" i="1" kern="1200" dirty="0" err="1">
                <a:solidFill>
                  <a:srgbClr val="333399"/>
                </a:solidFill>
                <a:latin typeface="Kristen ITC" pitchFamily="66" charset="0"/>
                <a:ea typeface="+mn-ea"/>
                <a:cs typeface="+mn-cs"/>
              </a:rPr>
              <a:t>uasiomodo</a:t>
            </a:r>
            <a:endParaRPr lang="en-US" sz="1400" i="1" kern="1200" dirty="0">
              <a:solidFill>
                <a:srgbClr val="333399"/>
              </a:solidFill>
              <a:latin typeface="Kristen ITC" pitchFamily="66" charset="0"/>
              <a:ea typeface="+mn-ea"/>
              <a:cs typeface="+mn-cs"/>
            </a:endParaRPr>
          </a:p>
        </p:txBody>
      </p:sp>
    </p:spTree>
    <p:extLst>
      <p:ext uri="{BB962C8B-B14F-4D97-AF65-F5344CB8AC3E}">
        <p14:creationId xmlns:p14="http://schemas.microsoft.com/office/powerpoint/2010/main" val="4398884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p:txBody>
          <a:bodyPr/>
          <a:lstStyle/>
          <a:p>
            <a:r>
              <a:rPr lang="en-US"/>
              <a:t>The Machine </a:t>
            </a:r>
            <a:r>
              <a:rPr lang="en-US" b="0">
                <a:solidFill>
                  <a:srgbClr val="4D4D4D"/>
                </a:solidFill>
              </a:rPr>
              <a:t>(consumption)</a:t>
            </a:r>
          </a:p>
        </p:txBody>
      </p:sp>
      <p:sp>
        <p:nvSpPr>
          <p:cNvPr id="242691" name="Rectangle 3"/>
          <p:cNvSpPr>
            <a:spLocks noGrp="1" noChangeArrowheads="1"/>
          </p:cNvSpPr>
          <p:nvPr>
            <p:ph type="body" sz="half" idx="1"/>
          </p:nvPr>
        </p:nvSpPr>
        <p:spPr>
          <a:xfrm>
            <a:off x="457200" y="4322763"/>
            <a:ext cx="4040188" cy="1770062"/>
          </a:xfrm>
        </p:spPr>
        <p:txBody>
          <a:bodyPr/>
          <a:lstStyle/>
          <a:p>
            <a:pPr>
              <a:lnSpc>
                <a:spcPct val="90000"/>
              </a:lnSpc>
            </a:pPr>
            <a:r>
              <a:rPr lang="en-US" sz="2400"/>
              <a:t>Infinite cyclic demand to be satisfied by our control strategy.</a:t>
            </a:r>
          </a:p>
          <a:p>
            <a:pPr>
              <a:lnSpc>
                <a:spcPct val="90000"/>
              </a:lnSpc>
            </a:pPr>
            <a:r>
              <a:rPr lang="en-US" sz="2400">
                <a:solidFill>
                  <a:srgbClr val="333399"/>
                </a:solidFill>
              </a:rPr>
              <a:t>P:</a:t>
            </a:r>
            <a:r>
              <a:rPr lang="en-US" sz="2400"/>
              <a:t> latency 2 s between state change of pump</a:t>
            </a:r>
          </a:p>
        </p:txBody>
      </p:sp>
      <p:sp>
        <p:nvSpPr>
          <p:cNvPr id="242692" name="Rectangle 4"/>
          <p:cNvSpPr>
            <a:spLocks noGrp="1" noChangeArrowheads="1"/>
          </p:cNvSpPr>
          <p:nvPr>
            <p:ph type="body" sz="half" idx="2"/>
          </p:nvPr>
        </p:nvSpPr>
        <p:spPr>
          <a:xfrm>
            <a:off x="4646613" y="4394200"/>
            <a:ext cx="4040187" cy="1698625"/>
          </a:xfrm>
        </p:spPr>
        <p:txBody>
          <a:bodyPr/>
          <a:lstStyle/>
          <a:p>
            <a:pPr>
              <a:lnSpc>
                <a:spcPct val="90000"/>
              </a:lnSpc>
            </a:pPr>
            <a:r>
              <a:rPr lang="en-US" sz="2400">
                <a:solidFill>
                  <a:srgbClr val="333399"/>
                </a:solidFill>
              </a:rPr>
              <a:t>F: </a:t>
            </a:r>
            <a:r>
              <a:rPr lang="en-US" sz="2400"/>
              <a:t>noise  0.1 l/s</a:t>
            </a:r>
          </a:p>
          <a:p>
            <a:pPr>
              <a:lnSpc>
                <a:spcPct val="90000"/>
              </a:lnSpc>
            </a:pPr>
            <a:endParaRPr lang="en-US" sz="2400"/>
          </a:p>
          <a:p>
            <a:pPr>
              <a:lnSpc>
                <a:spcPct val="90000"/>
              </a:lnSpc>
            </a:pPr>
            <a:endParaRPr lang="en-US" sz="2400"/>
          </a:p>
        </p:txBody>
      </p:sp>
      <p:pic>
        <p:nvPicPr>
          <p:cNvPr id="242693" name="Picture 5"/>
          <p:cNvPicPr>
            <a:picLocks noChangeAspect="1" noChangeArrowheads="1"/>
          </p:cNvPicPr>
          <p:nvPr/>
        </p:nvPicPr>
        <p:blipFill>
          <a:blip r:embed="rId2"/>
          <a:srcRect t="7031"/>
          <a:stretch>
            <a:fillRect/>
          </a:stretch>
        </p:blipFill>
        <p:spPr bwMode="auto">
          <a:xfrm>
            <a:off x="1638300" y="1343025"/>
            <a:ext cx="5867400" cy="3022600"/>
          </a:xfrm>
          <a:prstGeom prst="rect">
            <a:avLst/>
          </a:prstGeom>
          <a:noFill/>
          <a:ln w="9525" algn="ctr">
            <a:noFill/>
            <a:miter lim="800000"/>
            <a:headEnd/>
            <a:tailEnd/>
          </a:ln>
          <a:effectLst/>
        </p:spPr>
      </p:pic>
      <p:pic>
        <p:nvPicPr>
          <p:cNvPr id="242694" name="Picture 6"/>
          <p:cNvPicPr>
            <a:picLocks noChangeAspect="1" noChangeArrowheads="1"/>
          </p:cNvPicPr>
          <p:nvPr/>
        </p:nvPicPr>
        <p:blipFill>
          <a:blip r:embed="rId3"/>
          <a:srcRect/>
          <a:stretch>
            <a:fillRect/>
          </a:stretch>
        </p:blipFill>
        <p:spPr bwMode="auto">
          <a:xfrm>
            <a:off x="5791200" y="4800600"/>
            <a:ext cx="1827213" cy="1250950"/>
          </a:xfrm>
          <a:prstGeom prst="rect">
            <a:avLst/>
          </a:prstGeom>
          <a:noFill/>
          <a:ln w="9525" algn="ctr">
            <a:noFill/>
            <a:miter lim="800000"/>
            <a:headEnd/>
            <a:tailEnd/>
          </a:ln>
          <a:effectLst/>
        </p:spPr>
      </p:pic>
      <p:sp>
        <p:nvSpPr>
          <p:cNvPr id="9" name="Slide Number Placeholder 8"/>
          <p:cNvSpPr>
            <a:spLocks noGrp="1"/>
          </p:cNvSpPr>
          <p:nvPr>
            <p:ph type="sldNum" sz="quarter" idx="4"/>
          </p:nvPr>
        </p:nvSpPr>
        <p:spPr/>
        <p:txBody>
          <a:bodyPr/>
          <a:lstStyle/>
          <a:p>
            <a:r>
              <a:rPr lang="en-GB" smtClean="0"/>
              <a:t>Kim Larsen [</a:t>
            </a:r>
            <a:fld id="{3C55F532-70EC-4BB0-8F7B-D5093D26A9F4}" type="slidenum">
              <a:rPr lang="en-GB" smtClean="0"/>
              <a:pPr/>
              <a:t>73</a:t>
            </a:fld>
            <a:r>
              <a:rPr lang="en-GB" smtClean="0"/>
              <a:t>]</a:t>
            </a:r>
            <a:endParaRPr lang="en-GB" dirty="0"/>
          </a:p>
        </p:txBody>
      </p:sp>
      <p:sp>
        <p:nvSpPr>
          <p:cNvPr id="10" name="Footer Placeholder 9"/>
          <p:cNvSpPr>
            <a:spLocks noGrp="1"/>
          </p:cNvSpPr>
          <p:nvPr>
            <p:ph type="ftr" sz="quarter" idx="3"/>
          </p:nvPr>
        </p:nvSpPr>
        <p:spPr/>
        <p:txBody>
          <a:bodyPr/>
          <a:lstStyle/>
          <a:p>
            <a:r>
              <a:rPr lang="en-US" smtClean="0"/>
              <a:t>AVACS Autumn School 2015</a:t>
            </a:r>
            <a:endParaRPr lang="en-GB" dirty="0"/>
          </a:p>
        </p:txBody>
      </p:sp>
      <p:grpSp>
        <p:nvGrpSpPr>
          <p:cNvPr id="11" name="Group 9"/>
          <p:cNvGrpSpPr>
            <a:grpSpLocks/>
          </p:cNvGrpSpPr>
          <p:nvPr/>
        </p:nvGrpSpPr>
        <p:grpSpPr bwMode="auto">
          <a:xfrm>
            <a:off x="7237413" y="188913"/>
            <a:ext cx="1727200" cy="649287"/>
            <a:chOff x="1669" y="1137"/>
            <a:chExt cx="2935" cy="1191"/>
          </a:xfrm>
        </p:grpSpPr>
        <p:sp>
          <p:nvSpPr>
            <p:cNvPr id="12" name="Freeform 10"/>
            <p:cNvSpPr>
              <a:spLocks/>
            </p:cNvSpPr>
            <p:nvPr/>
          </p:nvSpPr>
          <p:spPr bwMode="auto">
            <a:xfrm>
              <a:off x="2884" y="1286"/>
              <a:ext cx="1720" cy="1010"/>
            </a:xfrm>
            <a:custGeom>
              <a:avLst/>
              <a:gdLst/>
              <a:ahLst/>
              <a:cxnLst>
                <a:cxn ang="0">
                  <a:pos x="1807" y="1252"/>
                </a:cxn>
                <a:cxn ang="0">
                  <a:pos x="1728" y="1113"/>
                </a:cxn>
                <a:cxn ang="0">
                  <a:pos x="1579" y="914"/>
                </a:cxn>
                <a:cxn ang="0">
                  <a:pos x="1529" y="845"/>
                </a:cxn>
                <a:cxn ang="0">
                  <a:pos x="1420" y="705"/>
                </a:cxn>
                <a:cxn ang="0">
                  <a:pos x="1281" y="487"/>
                </a:cxn>
                <a:cxn ang="0">
                  <a:pos x="1201" y="398"/>
                </a:cxn>
                <a:cxn ang="0">
                  <a:pos x="1181" y="368"/>
                </a:cxn>
                <a:cxn ang="0">
                  <a:pos x="1122" y="328"/>
                </a:cxn>
                <a:cxn ang="0">
                  <a:pos x="983" y="219"/>
                </a:cxn>
                <a:cxn ang="0">
                  <a:pos x="814" y="129"/>
                </a:cxn>
                <a:cxn ang="0">
                  <a:pos x="546" y="0"/>
                </a:cxn>
                <a:cxn ang="0">
                  <a:pos x="357" y="10"/>
                </a:cxn>
                <a:cxn ang="0">
                  <a:pos x="238" y="50"/>
                </a:cxn>
                <a:cxn ang="0">
                  <a:pos x="89" y="90"/>
                </a:cxn>
                <a:cxn ang="0">
                  <a:pos x="0" y="159"/>
                </a:cxn>
              </a:cxnLst>
              <a:rect l="0" t="0" r="r" b="b"/>
              <a:pathLst>
                <a:path w="1807" h="1252">
                  <a:moveTo>
                    <a:pt x="1807" y="1252"/>
                  </a:moveTo>
                  <a:cubicBezTo>
                    <a:pt x="1792" y="1176"/>
                    <a:pt x="1763" y="1174"/>
                    <a:pt x="1728" y="1113"/>
                  </a:cubicBezTo>
                  <a:cubicBezTo>
                    <a:pt x="1681" y="1031"/>
                    <a:pt x="1637" y="986"/>
                    <a:pt x="1579" y="914"/>
                  </a:cubicBezTo>
                  <a:cubicBezTo>
                    <a:pt x="1497" y="814"/>
                    <a:pt x="1638" y="970"/>
                    <a:pt x="1529" y="845"/>
                  </a:cubicBezTo>
                  <a:cubicBezTo>
                    <a:pt x="1491" y="802"/>
                    <a:pt x="1446" y="757"/>
                    <a:pt x="1420" y="705"/>
                  </a:cubicBezTo>
                  <a:cubicBezTo>
                    <a:pt x="1381" y="629"/>
                    <a:pt x="1355" y="536"/>
                    <a:pt x="1281" y="487"/>
                  </a:cubicBezTo>
                  <a:cubicBezTo>
                    <a:pt x="1266" y="443"/>
                    <a:pt x="1239" y="422"/>
                    <a:pt x="1201" y="398"/>
                  </a:cubicBezTo>
                  <a:cubicBezTo>
                    <a:pt x="1194" y="388"/>
                    <a:pt x="1190" y="376"/>
                    <a:pt x="1181" y="368"/>
                  </a:cubicBezTo>
                  <a:cubicBezTo>
                    <a:pt x="1163" y="352"/>
                    <a:pt x="1122" y="328"/>
                    <a:pt x="1122" y="328"/>
                  </a:cubicBezTo>
                  <a:cubicBezTo>
                    <a:pt x="1100" y="296"/>
                    <a:pt x="1023" y="232"/>
                    <a:pt x="983" y="219"/>
                  </a:cubicBezTo>
                  <a:cubicBezTo>
                    <a:pt x="930" y="179"/>
                    <a:pt x="872" y="157"/>
                    <a:pt x="814" y="129"/>
                  </a:cubicBezTo>
                  <a:cubicBezTo>
                    <a:pt x="725" y="86"/>
                    <a:pt x="635" y="45"/>
                    <a:pt x="546" y="0"/>
                  </a:cubicBezTo>
                  <a:cubicBezTo>
                    <a:pt x="483" y="3"/>
                    <a:pt x="420" y="2"/>
                    <a:pt x="357" y="10"/>
                  </a:cubicBezTo>
                  <a:cubicBezTo>
                    <a:pt x="322" y="14"/>
                    <a:pt x="274" y="38"/>
                    <a:pt x="238" y="50"/>
                  </a:cubicBezTo>
                  <a:cubicBezTo>
                    <a:pt x="189" y="66"/>
                    <a:pt x="139" y="73"/>
                    <a:pt x="89" y="90"/>
                  </a:cubicBezTo>
                  <a:cubicBezTo>
                    <a:pt x="82" y="92"/>
                    <a:pt x="0" y="134"/>
                    <a:pt x="0" y="159"/>
                  </a:cubicBezTo>
                </a:path>
              </a:pathLst>
            </a:custGeom>
            <a:noFill/>
            <a:ln w="38100" cmpd="sng">
              <a:solidFill>
                <a:srgbClr val="333399"/>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13" name="Freeform 11"/>
            <p:cNvSpPr>
              <a:spLocks/>
            </p:cNvSpPr>
            <p:nvPr/>
          </p:nvSpPr>
          <p:spPr bwMode="auto">
            <a:xfrm>
              <a:off x="1669" y="1137"/>
              <a:ext cx="1451" cy="1191"/>
            </a:xfrm>
            <a:custGeom>
              <a:avLst/>
              <a:gdLst/>
              <a:ahLst/>
              <a:cxnLst>
                <a:cxn ang="0">
                  <a:pos x="1413" y="447"/>
                </a:cxn>
                <a:cxn ang="0">
                  <a:pos x="1304" y="348"/>
                </a:cxn>
                <a:cxn ang="0">
                  <a:pos x="1244" y="318"/>
                </a:cxn>
                <a:cxn ang="0">
                  <a:pos x="1155" y="259"/>
                </a:cxn>
                <a:cxn ang="0">
                  <a:pos x="1006" y="139"/>
                </a:cxn>
                <a:cxn ang="0">
                  <a:pos x="956" y="100"/>
                </a:cxn>
                <a:cxn ang="0">
                  <a:pos x="897" y="60"/>
                </a:cxn>
                <a:cxn ang="0">
                  <a:pos x="659" y="0"/>
                </a:cxn>
                <a:cxn ang="0">
                  <a:pos x="440" y="40"/>
                </a:cxn>
                <a:cxn ang="0">
                  <a:pos x="380" y="80"/>
                </a:cxn>
                <a:cxn ang="0">
                  <a:pos x="351" y="100"/>
                </a:cxn>
                <a:cxn ang="0">
                  <a:pos x="212" y="219"/>
                </a:cxn>
                <a:cxn ang="0">
                  <a:pos x="192" y="249"/>
                </a:cxn>
                <a:cxn ang="0">
                  <a:pos x="162" y="269"/>
                </a:cxn>
                <a:cxn ang="0">
                  <a:pos x="122" y="318"/>
                </a:cxn>
                <a:cxn ang="0">
                  <a:pos x="43" y="437"/>
                </a:cxn>
                <a:cxn ang="0">
                  <a:pos x="23" y="467"/>
                </a:cxn>
                <a:cxn ang="0">
                  <a:pos x="132" y="835"/>
                </a:cxn>
                <a:cxn ang="0">
                  <a:pos x="152" y="864"/>
                </a:cxn>
                <a:cxn ang="0">
                  <a:pos x="212" y="904"/>
                </a:cxn>
                <a:cxn ang="0">
                  <a:pos x="281" y="984"/>
                </a:cxn>
                <a:cxn ang="0">
                  <a:pos x="301" y="1043"/>
                </a:cxn>
                <a:cxn ang="0">
                  <a:pos x="291" y="1073"/>
                </a:cxn>
                <a:cxn ang="0">
                  <a:pos x="311" y="1192"/>
                </a:cxn>
                <a:cxn ang="0">
                  <a:pos x="430" y="1232"/>
                </a:cxn>
                <a:cxn ang="0">
                  <a:pos x="529" y="1262"/>
                </a:cxn>
                <a:cxn ang="0">
                  <a:pos x="619" y="1291"/>
                </a:cxn>
                <a:cxn ang="0">
                  <a:pos x="649" y="1301"/>
                </a:cxn>
              </a:cxnLst>
              <a:rect l="0" t="0" r="r" b="b"/>
              <a:pathLst>
                <a:path w="1413" h="1301">
                  <a:moveTo>
                    <a:pt x="1413" y="447"/>
                  </a:moveTo>
                  <a:cubicBezTo>
                    <a:pt x="1386" y="408"/>
                    <a:pt x="1351" y="364"/>
                    <a:pt x="1304" y="348"/>
                  </a:cubicBezTo>
                  <a:cubicBezTo>
                    <a:pt x="1275" y="338"/>
                    <a:pt x="1269" y="339"/>
                    <a:pt x="1244" y="318"/>
                  </a:cubicBezTo>
                  <a:cubicBezTo>
                    <a:pt x="1211" y="290"/>
                    <a:pt x="1196" y="273"/>
                    <a:pt x="1155" y="259"/>
                  </a:cubicBezTo>
                  <a:cubicBezTo>
                    <a:pt x="1108" y="222"/>
                    <a:pt x="1057" y="173"/>
                    <a:pt x="1006" y="139"/>
                  </a:cubicBezTo>
                  <a:cubicBezTo>
                    <a:pt x="968" y="84"/>
                    <a:pt x="1008" y="129"/>
                    <a:pt x="956" y="100"/>
                  </a:cubicBezTo>
                  <a:cubicBezTo>
                    <a:pt x="935" y="88"/>
                    <a:pt x="917" y="73"/>
                    <a:pt x="897" y="60"/>
                  </a:cubicBezTo>
                  <a:cubicBezTo>
                    <a:pt x="847" y="26"/>
                    <a:pt x="716" y="12"/>
                    <a:pt x="659" y="0"/>
                  </a:cubicBezTo>
                  <a:cubicBezTo>
                    <a:pt x="607" y="4"/>
                    <a:pt x="493" y="5"/>
                    <a:pt x="440" y="40"/>
                  </a:cubicBezTo>
                  <a:cubicBezTo>
                    <a:pt x="420" y="53"/>
                    <a:pt x="400" y="67"/>
                    <a:pt x="380" y="80"/>
                  </a:cubicBezTo>
                  <a:cubicBezTo>
                    <a:pt x="370" y="87"/>
                    <a:pt x="351" y="100"/>
                    <a:pt x="351" y="100"/>
                  </a:cubicBezTo>
                  <a:cubicBezTo>
                    <a:pt x="329" y="134"/>
                    <a:pt x="251" y="192"/>
                    <a:pt x="212" y="219"/>
                  </a:cubicBezTo>
                  <a:cubicBezTo>
                    <a:pt x="205" y="229"/>
                    <a:pt x="200" y="241"/>
                    <a:pt x="192" y="249"/>
                  </a:cubicBezTo>
                  <a:cubicBezTo>
                    <a:pt x="184" y="257"/>
                    <a:pt x="170" y="260"/>
                    <a:pt x="162" y="269"/>
                  </a:cubicBezTo>
                  <a:cubicBezTo>
                    <a:pt x="106" y="337"/>
                    <a:pt x="210" y="260"/>
                    <a:pt x="122" y="318"/>
                  </a:cubicBezTo>
                  <a:cubicBezTo>
                    <a:pt x="107" y="363"/>
                    <a:pt x="70" y="398"/>
                    <a:pt x="43" y="437"/>
                  </a:cubicBezTo>
                  <a:cubicBezTo>
                    <a:pt x="36" y="447"/>
                    <a:pt x="23" y="467"/>
                    <a:pt x="23" y="467"/>
                  </a:cubicBezTo>
                  <a:cubicBezTo>
                    <a:pt x="30" y="622"/>
                    <a:pt x="0" y="747"/>
                    <a:pt x="132" y="835"/>
                  </a:cubicBezTo>
                  <a:cubicBezTo>
                    <a:pt x="139" y="845"/>
                    <a:pt x="143" y="856"/>
                    <a:pt x="152" y="864"/>
                  </a:cubicBezTo>
                  <a:cubicBezTo>
                    <a:pt x="170" y="880"/>
                    <a:pt x="212" y="904"/>
                    <a:pt x="212" y="904"/>
                  </a:cubicBezTo>
                  <a:cubicBezTo>
                    <a:pt x="233" y="936"/>
                    <a:pt x="265" y="949"/>
                    <a:pt x="281" y="984"/>
                  </a:cubicBezTo>
                  <a:cubicBezTo>
                    <a:pt x="290" y="1003"/>
                    <a:pt x="301" y="1043"/>
                    <a:pt x="301" y="1043"/>
                  </a:cubicBezTo>
                  <a:cubicBezTo>
                    <a:pt x="298" y="1053"/>
                    <a:pt x="291" y="1062"/>
                    <a:pt x="291" y="1073"/>
                  </a:cubicBezTo>
                  <a:cubicBezTo>
                    <a:pt x="291" y="1113"/>
                    <a:pt x="286" y="1161"/>
                    <a:pt x="311" y="1192"/>
                  </a:cubicBezTo>
                  <a:cubicBezTo>
                    <a:pt x="337" y="1224"/>
                    <a:pt x="396" y="1225"/>
                    <a:pt x="430" y="1232"/>
                  </a:cubicBezTo>
                  <a:cubicBezTo>
                    <a:pt x="469" y="1240"/>
                    <a:pt x="488" y="1248"/>
                    <a:pt x="529" y="1262"/>
                  </a:cubicBezTo>
                  <a:cubicBezTo>
                    <a:pt x="559" y="1272"/>
                    <a:pt x="589" y="1281"/>
                    <a:pt x="619" y="1291"/>
                  </a:cubicBezTo>
                  <a:cubicBezTo>
                    <a:pt x="629" y="1294"/>
                    <a:pt x="649" y="1301"/>
                    <a:pt x="649" y="1301"/>
                  </a:cubicBezTo>
                </a:path>
              </a:pathLst>
            </a:custGeom>
            <a:noFill/>
            <a:ln w="38100" cmpd="sng">
              <a:solidFill>
                <a:srgbClr val="333399"/>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smtClean="0">
                <a:ln>
                  <a:noFill/>
                </a:ln>
                <a:solidFill>
                  <a:srgbClr val="000000"/>
                </a:solidFill>
                <a:effectLst/>
                <a:uLnTx/>
                <a:uFillTx/>
                <a:latin typeface="Arial" charset="0"/>
                <a:ea typeface="+mn-ea"/>
                <a:cs typeface="+mn-cs"/>
              </a:endParaRPr>
            </a:p>
          </p:txBody>
        </p:sp>
      </p:grpSp>
      <p:sp>
        <p:nvSpPr>
          <p:cNvPr id="14" name="Text Box 15"/>
          <p:cNvSpPr txBox="1">
            <a:spLocks noChangeArrowheads="1"/>
          </p:cNvSpPr>
          <p:nvPr/>
        </p:nvSpPr>
        <p:spPr bwMode="auto">
          <a:xfrm>
            <a:off x="7381875" y="398463"/>
            <a:ext cx="1336675" cy="396875"/>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000" b="1" i="1" kern="1200" dirty="0" err="1">
                <a:solidFill>
                  <a:srgbClr val="333399"/>
                </a:solidFill>
                <a:latin typeface="Kristen ITC" pitchFamily="66" charset="0"/>
                <a:ea typeface="+mn-ea"/>
                <a:cs typeface="+mn-cs"/>
              </a:rPr>
              <a:t>Q</a:t>
            </a:r>
            <a:r>
              <a:rPr lang="en-US" sz="1400" i="1" kern="1200" dirty="0" err="1">
                <a:solidFill>
                  <a:srgbClr val="333399"/>
                </a:solidFill>
                <a:latin typeface="Kristen ITC" pitchFamily="66" charset="0"/>
                <a:ea typeface="+mn-ea"/>
                <a:cs typeface="+mn-cs"/>
              </a:rPr>
              <a:t>uasiomodo</a:t>
            </a:r>
            <a:endParaRPr lang="en-US" sz="1400" i="1" kern="1200" dirty="0">
              <a:solidFill>
                <a:srgbClr val="333399"/>
              </a:solidFill>
              <a:latin typeface="Kristen ITC" pitchFamily="66" charset="0"/>
              <a:ea typeface="+mn-ea"/>
              <a:cs typeface="+mn-cs"/>
            </a:endParaRPr>
          </a:p>
        </p:txBody>
      </p:sp>
    </p:spTree>
    <p:extLst>
      <p:ext uri="{BB962C8B-B14F-4D97-AF65-F5344CB8AC3E}">
        <p14:creationId xmlns:p14="http://schemas.microsoft.com/office/powerpoint/2010/main" val="8953473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a-DK" dirty="0" smtClean="0"/>
              <a:t>Hybrid Game Model</a:t>
            </a:r>
            <a:endParaRPr lang="en-US" dirty="0"/>
          </a:p>
        </p:txBody>
      </p:sp>
      <p:sp>
        <p:nvSpPr>
          <p:cNvPr id="5" name="Footer Placeholder 4"/>
          <p:cNvSpPr>
            <a:spLocks noGrp="1"/>
          </p:cNvSpPr>
          <p:nvPr>
            <p:ph type="ftr" sz="quarter" idx="10"/>
          </p:nvPr>
        </p:nvSpPr>
        <p:spPr/>
        <p:txBody>
          <a:bodyPr/>
          <a:lstStyle/>
          <a:p>
            <a:r>
              <a:rPr lang="en-US" smtClean="0"/>
              <a:t>AVACS Autumn School 2015</a:t>
            </a:r>
            <a:endParaRPr lang="en-GB" dirty="0"/>
          </a:p>
        </p:txBody>
      </p:sp>
      <p:sp>
        <p:nvSpPr>
          <p:cNvPr id="6" name="Slide Number Placeholder 5"/>
          <p:cNvSpPr>
            <a:spLocks noGrp="1"/>
          </p:cNvSpPr>
          <p:nvPr>
            <p:ph type="sldNum" sz="quarter" idx="11"/>
          </p:nvPr>
        </p:nvSpPr>
        <p:spPr/>
        <p:txBody>
          <a:bodyPr/>
          <a:lstStyle/>
          <a:p>
            <a:r>
              <a:rPr lang="en-GB" smtClean="0"/>
              <a:t>Kim Larsen [</a:t>
            </a:r>
            <a:fld id="{3C55F532-70EC-4BB0-8F7B-D5093D26A9F4}" type="slidenum">
              <a:rPr lang="en-GB" smtClean="0"/>
              <a:pPr/>
              <a:t>74</a:t>
            </a:fld>
            <a:r>
              <a:rPr lang="en-GB" smtClean="0"/>
              <a:t>]</a:t>
            </a:r>
            <a:endParaRPr lang="en-GB" dirty="0"/>
          </a:p>
        </p:txBody>
      </p:sp>
      <p:pic>
        <p:nvPicPr>
          <p:cNvPr id="1603587" name="Picture 3"/>
          <p:cNvPicPr>
            <a:picLocks noChangeAspect="1" noChangeArrowheads="1"/>
          </p:cNvPicPr>
          <p:nvPr/>
        </p:nvPicPr>
        <p:blipFill>
          <a:blip r:embed="rId2"/>
          <a:srcRect/>
          <a:stretch>
            <a:fillRect/>
          </a:stretch>
        </p:blipFill>
        <p:spPr bwMode="auto">
          <a:xfrm>
            <a:off x="-22773" y="1081087"/>
            <a:ext cx="9090573" cy="5129213"/>
          </a:xfrm>
          <a:prstGeom prst="rect">
            <a:avLst/>
          </a:prstGeom>
          <a:noFill/>
          <a:ln w="9525">
            <a:noFill/>
            <a:miter lim="800000"/>
            <a:headEnd/>
            <a:tailEnd/>
          </a:ln>
          <a:effectLst/>
        </p:spPr>
      </p:pic>
      <p:sp>
        <p:nvSpPr>
          <p:cNvPr id="2" name="TextBox 1"/>
          <p:cNvSpPr txBox="1"/>
          <p:nvPr/>
        </p:nvSpPr>
        <p:spPr>
          <a:xfrm>
            <a:off x="6607465" y="4682100"/>
            <a:ext cx="1776447" cy="923330"/>
          </a:xfrm>
          <a:prstGeom prst="rect">
            <a:avLst/>
          </a:prstGeom>
          <a:noFill/>
        </p:spPr>
        <p:txBody>
          <a:bodyPr wrap="none" rtlCol="0">
            <a:spAutoFit/>
          </a:bodyPr>
          <a:lstStyle/>
          <a:p>
            <a:r>
              <a:rPr lang="da-DK" b="1" dirty="0" err="1" smtClean="0">
                <a:solidFill>
                  <a:srgbClr val="FF0000"/>
                </a:solidFill>
                <a:latin typeface="+mn-lt"/>
              </a:rPr>
              <a:t>Undecidability</a:t>
            </a:r>
            <a:endParaRPr lang="da-DK" b="1" dirty="0" smtClean="0">
              <a:solidFill>
                <a:srgbClr val="FF0000"/>
              </a:solidFill>
              <a:latin typeface="+mn-lt"/>
            </a:endParaRPr>
          </a:p>
          <a:p>
            <a:r>
              <a:rPr lang="da-DK" b="1" dirty="0" smtClean="0">
                <a:solidFill>
                  <a:srgbClr val="333399"/>
                </a:solidFill>
                <a:latin typeface="+mn-lt"/>
                <a:sym typeface="Wingdings" panose="05000000000000000000" pitchFamily="2" charset="2"/>
              </a:rPr>
              <a:t></a:t>
            </a:r>
          </a:p>
          <a:p>
            <a:r>
              <a:rPr lang="da-DK" b="1" dirty="0" err="1" smtClean="0">
                <a:solidFill>
                  <a:srgbClr val="009900"/>
                </a:solidFill>
                <a:latin typeface="+mn-lt"/>
                <a:sym typeface="Wingdings" panose="05000000000000000000" pitchFamily="2" charset="2"/>
              </a:rPr>
              <a:t>Discretization</a:t>
            </a:r>
            <a:endParaRPr lang="en-US" b="1" dirty="0" smtClean="0">
              <a:solidFill>
                <a:srgbClr val="009900"/>
              </a:solidFill>
              <a:latin typeface="+mn-lt"/>
            </a:endParaRPr>
          </a:p>
        </p:txBody>
      </p:sp>
    </p:spTree>
    <p:extLst>
      <p:ext uri="{BB962C8B-B14F-4D97-AF65-F5344CB8AC3E}">
        <p14:creationId xmlns:p14="http://schemas.microsoft.com/office/powerpoint/2010/main" val="4157212311"/>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en-US" dirty="0" smtClean="0"/>
              <a:t>Abstract Game Model</a:t>
            </a:r>
            <a:endParaRPr lang="en-US" dirty="0"/>
          </a:p>
        </p:txBody>
      </p:sp>
      <p:sp>
        <p:nvSpPr>
          <p:cNvPr id="243715" name="Rectangle 3"/>
          <p:cNvSpPr>
            <a:spLocks noGrp="1" noChangeArrowheads="1"/>
          </p:cNvSpPr>
          <p:nvPr>
            <p:ph type="body" idx="1"/>
          </p:nvPr>
        </p:nvSpPr>
        <p:spPr/>
        <p:txBody>
          <a:bodyPr/>
          <a:lstStyle/>
          <a:p>
            <a:pPr>
              <a:lnSpc>
                <a:spcPct val="90000"/>
              </a:lnSpc>
            </a:pPr>
            <a:r>
              <a:rPr lang="en-US" sz="2800"/>
              <a:t>UPPAAL Tiga </a:t>
            </a:r>
            <a:br>
              <a:rPr lang="en-US" sz="2800"/>
            </a:br>
            <a:r>
              <a:rPr lang="en-US" sz="2800"/>
              <a:t>       offers games of </a:t>
            </a:r>
            <a:r>
              <a:rPr lang="en-US" sz="2800">
                <a:solidFill>
                  <a:srgbClr val="333399"/>
                </a:solidFill>
              </a:rPr>
              <a:t>perfect information</a:t>
            </a:r>
          </a:p>
          <a:p>
            <a:pPr>
              <a:lnSpc>
                <a:spcPct val="90000"/>
              </a:lnSpc>
            </a:pPr>
            <a:endParaRPr lang="en-US" sz="2800"/>
          </a:p>
          <a:p>
            <a:pPr>
              <a:lnSpc>
                <a:spcPct val="90000"/>
              </a:lnSpc>
            </a:pPr>
            <a:r>
              <a:rPr lang="en-US" sz="2800">
                <a:solidFill>
                  <a:srgbClr val="CC0000"/>
                </a:solidFill>
              </a:rPr>
              <a:t>Abstract game</a:t>
            </a:r>
            <a:r>
              <a:rPr lang="en-US" sz="2800"/>
              <a:t> model such that states only contain information about:</a:t>
            </a:r>
          </a:p>
          <a:p>
            <a:pPr lvl="1">
              <a:lnSpc>
                <a:spcPct val="90000"/>
              </a:lnSpc>
            </a:pPr>
            <a:r>
              <a:rPr lang="en-US" sz="2400"/>
              <a:t>Volume of oil at the beginning of cycle</a:t>
            </a:r>
          </a:p>
          <a:p>
            <a:pPr lvl="1">
              <a:lnSpc>
                <a:spcPct val="90000"/>
              </a:lnSpc>
            </a:pPr>
            <a:r>
              <a:rPr lang="en-US" sz="2400"/>
              <a:t>The ideal volume as predicted by the consumption cycle</a:t>
            </a:r>
          </a:p>
          <a:p>
            <a:pPr lvl="1">
              <a:lnSpc>
                <a:spcPct val="90000"/>
              </a:lnSpc>
            </a:pPr>
            <a:r>
              <a:rPr lang="en-US" sz="2400"/>
              <a:t>Current time within the cycle</a:t>
            </a:r>
          </a:p>
          <a:p>
            <a:pPr lvl="1">
              <a:lnSpc>
                <a:spcPct val="90000"/>
              </a:lnSpc>
            </a:pPr>
            <a:r>
              <a:rPr lang="en-US" sz="2400"/>
              <a:t>State of the </a:t>
            </a:r>
            <a:r>
              <a:rPr lang="en-US" sz="2400">
                <a:solidFill>
                  <a:schemeClr val="tx1"/>
                </a:solidFill>
              </a:rPr>
              <a:t>Pump</a:t>
            </a:r>
            <a:r>
              <a:rPr lang="en-US" sz="2400"/>
              <a:t> (on/off)</a:t>
            </a:r>
          </a:p>
          <a:p>
            <a:pPr lvl="1">
              <a:lnSpc>
                <a:spcPct val="90000"/>
              </a:lnSpc>
            </a:pPr>
            <a:r>
              <a:rPr lang="en-US" sz="2400">
                <a:solidFill>
                  <a:srgbClr val="333399"/>
                </a:solidFill>
              </a:rPr>
              <a:t>Discrete model</a:t>
            </a:r>
          </a:p>
          <a:p>
            <a:pPr>
              <a:lnSpc>
                <a:spcPct val="90000"/>
              </a:lnSpc>
            </a:pPr>
            <a:endParaRPr lang="en-US" sz="2800"/>
          </a:p>
        </p:txBody>
      </p:sp>
      <p:sp>
        <p:nvSpPr>
          <p:cNvPr id="243716" name="Text Box 4"/>
          <p:cNvSpPr txBox="1">
            <a:spLocks noChangeArrowheads="1"/>
          </p:cNvSpPr>
          <p:nvPr/>
        </p:nvSpPr>
        <p:spPr bwMode="auto">
          <a:xfrm>
            <a:off x="7010400" y="4343400"/>
            <a:ext cx="1508125" cy="1552575"/>
          </a:xfrm>
          <a:prstGeom prst="rect">
            <a:avLst/>
          </a:prstGeom>
          <a:solidFill>
            <a:schemeClr val="folHlink"/>
          </a:solidFill>
          <a:ln w="9525" algn="ctr">
            <a:noFill/>
            <a:miter lim="800000"/>
            <a:headEnd/>
            <a:tailEnd/>
          </a:ln>
          <a:effectLst/>
        </p:spPr>
        <p:txBody>
          <a:bodyPr wrap="none">
            <a:spAutoFit/>
          </a:bodyPr>
          <a:lstStyle/>
          <a:p>
            <a:r>
              <a:rPr lang="en-US" sz="2400">
                <a:latin typeface="Lucida Sans Unicode" pitchFamily="34" charset="0"/>
              </a:rPr>
              <a:t>D</a:t>
            </a:r>
          </a:p>
          <a:p>
            <a:r>
              <a:rPr lang="en-US" sz="2400">
                <a:latin typeface="Lucida Sans Unicode" pitchFamily="34" charset="0"/>
              </a:rPr>
              <a:t>V, V_rate</a:t>
            </a:r>
          </a:p>
          <a:p>
            <a:r>
              <a:rPr lang="en-US" sz="2400">
                <a:latin typeface="Lucida Sans Unicode" pitchFamily="34" charset="0"/>
              </a:rPr>
              <a:t>V_acc</a:t>
            </a:r>
          </a:p>
          <a:p>
            <a:r>
              <a:rPr lang="en-US" sz="2400">
                <a:latin typeface="Lucida Sans Unicode" pitchFamily="34" charset="0"/>
              </a:rPr>
              <a:t>time</a:t>
            </a:r>
          </a:p>
        </p:txBody>
      </p:sp>
      <p:sp>
        <p:nvSpPr>
          <p:cNvPr id="7" name="Slide Number Placeholder 6"/>
          <p:cNvSpPr>
            <a:spLocks noGrp="1"/>
          </p:cNvSpPr>
          <p:nvPr>
            <p:ph type="sldNum" sz="quarter" idx="4"/>
          </p:nvPr>
        </p:nvSpPr>
        <p:spPr/>
        <p:txBody>
          <a:bodyPr/>
          <a:lstStyle/>
          <a:p>
            <a:r>
              <a:rPr lang="en-GB" smtClean="0"/>
              <a:t>Kim Larsen [</a:t>
            </a:r>
            <a:fld id="{3C55F532-70EC-4BB0-8F7B-D5093D26A9F4}" type="slidenum">
              <a:rPr lang="en-GB" smtClean="0"/>
              <a:pPr/>
              <a:t>75</a:t>
            </a:fld>
            <a:r>
              <a:rPr lang="en-GB" smtClean="0"/>
              <a:t>]</a:t>
            </a:r>
            <a:endParaRPr lang="en-GB" dirty="0"/>
          </a:p>
        </p:txBody>
      </p:sp>
      <p:sp>
        <p:nvSpPr>
          <p:cNvPr id="8" name="Footer Placeholder 7"/>
          <p:cNvSpPr>
            <a:spLocks noGrp="1"/>
          </p:cNvSpPr>
          <p:nvPr>
            <p:ph type="ftr" sz="quarter" idx="3"/>
          </p:nvPr>
        </p:nvSpPr>
        <p:spPr/>
        <p:txBody>
          <a:bodyPr/>
          <a:lstStyle/>
          <a:p>
            <a:r>
              <a:rPr lang="en-US" smtClean="0"/>
              <a:t>Summer School on Informatics RIO 2012</a:t>
            </a:r>
            <a:endParaRPr lang="en-GB" dirty="0"/>
          </a:p>
        </p:txBody>
      </p:sp>
      <p:grpSp>
        <p:nvGrpSpPr>
          <p:cNvPr id="9" name="Group 9"/>
          <p:cNvGrpSpPr>
            <a:grpSpLocks/>
          </p:cNvGrpSpPr>
          <p:nvPr/>
        </p:nvGrpSpPr>
        <p:grpSpPr bwMode="auto">
          <a:xfrm>
            <a:off x="7237413" y="188913"/>
            <a:ext cx="1727200" cy="649287"/>
            <a:chOff x="1669" y="1137"/>
            <a:chExt cx="2935" cy="1191"/>
          </a:xfrm>
        </p:grpSpPr>
        <p:sp>
          <p:nvSpPr>
            <p:cNvPr id="10" name="Freeform 10"/>
            <p:cNvSpPr>
              <a:spLocks/>
            </p:cNvSpPr>
            <p:nvPr/>
          </p:nvSpPr>
          <p:spPr bwMode="auto">
            <a:xfrm>
              <a:off x="2884" y="1286"/>
              <a:ext cx="1720" cy="1010"/>
            </a:xfrm>
            <a:custGeom>
              <a:avLst/>
              <a:gdLst/>
              <a:ahLst/>
              <a:cxnLst>
                <a:cxn ang="0">
                  <a:pos x="1807" y="1252"/>
                </a:cxn>
                <a:cxn ang="0">
                  <a:pos x="1728" y="1113"/>
                </a:cxn>
                <a:cxn ang="0">
                  <a:pos x="1579" y="914"/>
                </a:cxn>
                <a:cxn ang="0">
                  <a:pos x="1529" y="845"/>
                </a:cxn>
                <a:cxn ang="0">
                  <a:pos x="1420" y="705"/>
                </a:cxn>
                <a:cxn ang="0">
                  <a:pos x="1281" y="487"/>
                </a:cxn>
                <a:cxn ang="0">
                  <a:pos x="1201" y="398"/>
                </a:cxn>
                <a:cxn ang="0">
                  <a:pos x="1181" y="368"/>
                </a:cxn>
                <a:cxn ang="0">
                  <a:pos x="1122" y="328"/>
                </a:cxn>
                <a:cxn ang="0">
                  <a:pos x="983" y="219"/>
                </a:cxn>
                <a:cxn ang="0">
                  <a:pos x="814" y="129"/>
                </a:cxn>
                <a:cxn ang="0">
                  <a:pos x="546" y="0"/>
                </a:cxn>
                <a:cxn ang="0">
                  <a:pos x="357" y="10"/>
                </a:cxn>
                <a:cxn ang="0">
                  <a:pos x="238" y="50"/>
                </a:cxn>
                <a:cxn ang="0">
                  <a:pos x="89" y="90"/>
                </a:cxn>
                <a:cxn ang="0">
                  <a:pos x="0" y="159"/>
                </a:cxn>
              </a:cxnLst>
              <a:rect l="0" t="0" r="r" b="b"/>
              <a:pathLst>
                <a:path w="1807" h="1252">
                  <a:moveTo>
                    <a:pt x="1807" y="1252"/>
                  </a:moveTo>
                  <a:cubicBezTo>
                    <a:pt x="1792" y="1176"/>
                    <a:pt x="1763" y="1174"/>
                    <a:pt x="1728" y="1113"/>
                  </a:cubicBezTo>
                  <a:cubicBezTo>
                    <a:pt x="1681" y="1031"/>
                    <a:pt x="1637" y="986"/>
                    <a:pt x="1579" y="914"/>
                  </a:cubicBezTo>
                  <a:cubicBezTo>
                    <a:pt x="1497" y="814"/>
                    <a:pt x="1638" y="970"/>
                    <a:pt x="1529" y="845"/>
                  </a:cubicBezTo>
                  <a:cubicBezTo>
                    <a:pt x="1491" y="802"/>
                    <a:pt x="1446" y="757"/>
                    <a:pt x="1420" y="705"/>
                  </a:cubicBezTo>
                  <a:cubicBezTo>
                    <a:pt x="1381" y="629"/>
                    <a:pt x="1355" y="536"/>
                    <a:pt x="1281" y="487"/>
                  </a:cubicBezTo>
                  <a:cubicBezTo>
                    <a:pt x="1266" y="443"/>
                    <a:pt x="1239" y="422"/>
                    <a:pt x="1201" y="398"/>
                  </a:cubicBezTo>
                  <a:cubicBezTo>
                    <a:pt x="1194" y="388"/>
                    <a:pt x="1190" y="376"/>
                    <a:pt x="1181" y="368"/>
                  </a:cubicBezTo>
                  <a:cubicBezTo>
                    <a:pt x="1163" y="352"/>
                    <a:pt x="1122" y="328"/>
                    <a:pt x="1122" y="328"/>
                  </a:cubicBezTo>
                  <a:cubicBezTo>
                    <a:pt x="1100" y="296"/>
                    <a:pt x="1023" y="232"/>
                    <a:pt x="983" y="219"/>
                  </a:cubicBezTo>
                  <a:cubicBezTo>
                    <a:pt x="930" y="179"/>
                    <a:pt x="872" y="157"/>
                    <a:pt x="814" y="129"/>
                  </a:cubicBezTo>
                  <a:cubicBezTo>
                    <a:pt x="725" y="86"/>
                    <a:pt x="635" y="45"/>
                    <a:pt x="546" y="0"/>
                  </a:cubicBezTo>
                  <a:cubicBezTo>
                    <a:pt x="483" y="3"/>
                    <a:pt x="420" y="2"/>
                    <a:pt x="357" y="10"/>
                  </a:cubicBezTo>
                  <a:cubicBezTo>
                    <a:pt x="322" y="14"/>
                    <a:pt x="274" y="38"/>
                    <a:pt x="238" y="50"/>
                  </a:cubicBezTo>
                  <a:cubicBezTo>
                    <a:pt x="189" y="66"/>
                    <a:pt x="139" y="73"/>
                    <a:pt x="89" y="90"/>
                  </a:cubicBezTo>
                  <a:cubicBezTo>
                    <a:pt x="82" y="92"/>
                    <a:pt x="0" y="134"/>
                    <a:pt x="0" y="159"/>
                  </a:cubicBezTo>
                </a:path>
              </a:pathLst>
            </a:custGeom>
            <a:noFill/>
            <a:ln w="38100" cmpd="sng">
              <a:solidFill>
                <a:srgbClr val="333399"/>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11" name="Freeform 11"/>
            <p:cNvSpPr>
              <a:spLocks/>
            </p:cNvSpPr>
            <p:nvPr/>
          </p:nvSpPr>
          <p:spPr bwMode="auto">
            <a:xfrm>
              <a:off x="1669" y="1137"/>
              <a:ext cx="1451" cy="1191"/>
            </a:xfrm>
            <a:custGeom>
              <a:avLst/>
              <a:gdLst/>
              <a:ahLst/>
              <a:cxnLst>
                <a:cxn ang="0">
                  <a:pos x="1413" y="447"/>
                </a:cxn>
                <a:cxn ang="0">
                  <a:pos x="1304" y="348"/>
                </a:cxn>
                <a:cxn ang="0">
                  <a:pos x="1244" y="318"/>
                </a:cxn>
                <a:cxn ang="0">
                  <a:pos x="1155" y="259"/>
                </a:cxn>
                <a:cxn ang="0">
                  <a:pos x="1006" y="139"/>
                </a:cxn>
                <a:cxn ang="0">
                  <a:pos x="956" y="100"/>
                </a:cxn>
                <a:cxn ang="0">
                  <a:pos x="897" y="60"/>
                </a:cxn>
                <a:cxn ang="0">
                  <a:pos x="659" y="0"/>
                </a:cxn>
                <a:cxn ang="0">
                  <a:pos x="440" y="40"/>
                </a:cxn>
                <a:cxn ang="0">
                  <a:pos x="380" y="80"/>
                </a:cxn>
                <a:cxn ang="0">
                  <a:pos x="351" y="100"/>
                </a:cxn>
                <a:cxn ang="0">
                  <a:pos x="212" y="219"/>
                </a:cxn>
                <a:cxn ang="0">
                  <a:pos x="192" y="249"/>
                </a:cxn>
                <a:cxn ang="0">
                  <a:pos x="162" y="269"/>
                </a:cxn>
                <a:cxn ang="0">
                  <a:pos x="122" y="318"/>
                </a:cxn>
                <a:cxn ang="0">
                  <a:pos x="43" y="437"/>
                </a:cxn>
                <a:cxn ang="0">
                  <a:pos x="23" y="467"/>
                </a:cxn>
                <a:cxn ang="0">
                  <a:pos x="132" y="835"/>
                </a:cxn>
                <a:cxn ang="0">
                  <a:pos x="152" y="864"/>
                </a:cxn>
                <a:cxn ang="0">
                  <a:pos x="212" y="904"/>
                </a:cxn>
                <a:cxn ang="0">
                  <a:pos x="281" y="984"/>
                </a:cxn>
                <a:cxn ang="0">
                  <a:pos x="301" y="1043"/>
                </a:cxn>
                <a:cxn ang="0">
                  <a:pos x="291" y="1073"/>
                </a:cxn>
                <a:cxn ang="0">
                  <a:pos x="311" y="1192"/>
                </a:cxn>
                <a:cxn ang="0">
                  <a:pos x="430" y="1232"/>
                </a:cxn>
                <a:cxn ang="0">
                  <a:pos x="529" y="1262"/>
                </a:cxn>
                <a:cxn ang="0">
                  <a:pos x="619" y="1291"/>
                </a:cxn>
                <a:cxn ang="0">
                  <a:pos x="649" y="1301"/>
                </a:cxn>
              </a:cxnLst>
              <a:rect l="0" t="0" r="r" b="b"/>
              <a:pathLst>
                <a:path w="1413" h="1301">
                  <a:moveTo>
                    <a:pt x="1413" y="447"/>
                  </a:moveTo>
                  <a:cubicBezTo>
                    <a:pt x="1386" y="408"/>
                    <a:pt x="1351" y="364"/>
                    <a:pt x="1304" y="348"/>
                  </a:cubicBezTo>
                  <a:cubicBezTo>
                    <a:pt x="1275" y="338"/>
                    <a:pt x="1269" y="339"/>
                    <a:pt x="1244" y="318"/>
                  </a:cubicBezTo>
                  <a:cubicBezTo>
                    <a:pt x="1211" y="290"/>
                    <a:pt x="1196" y="273"/>
                    <a:pt x="1155" y="259"/>
                  </a:cubicBezTo>
                  <a:cubicBezTo>
                    <a:pt x="1108" y="222"/>
                    <a:pt x="1057" y="173"/>
                    <a:pt x="1006" y="139"/>
                  </a:cubicBezTo>
                  <a:cubicBezTo>
                    <a:pt x="968" y="84"/>
                    <a:pt x="1008" y="129"/>
                    <a:pt x="956" y="100"/>
                  </a:cubicBezTo>
                  <a:cubicBezTo>
                    <a:pt x="935" y="88"/>
                    <a:pt x="917" y="73"/>
                    <a:pt x="897" y="60"/>
                  </a:cubicBezTo>
                  <a:cubicBezTo>
                    <a:pt x="847" y="26"/>
                    <a:pt x="716" y="12"/>
                    <a:pt x="659" y="0"/>
                  </a:cubicBezTo>
                  <a:cubicBezTo>
                    <a:pt x="607" y="4"/>
                    <a:pt x="493" y="5"/>
                    <a:pt x="440" y="40"/>
                  </a:cubicBezTo>
                  <a:cubicBezTo>
                    <a:pt x="420" y="53"/>
                    <a:pt x="400" y="67"/>
                    <a:pt x="380" y="80"/>
                  </a:cubicBezTo>
                  <a:cubicBezTo>
                    <a:pt x="370" y="87"/>
                    <a:pt x="351" y="100"/>
                    <a:pt x="351" y="100"/>
                  </a:cubicBezTo>
                  <a:cubicBezTo>
                    <a:pt x="329" y="134"/>
                    <a:pt x="251" y="192"/>
                    <a:pt x="212" y="219"/>
                  </a:cubicBezTo>
                  <a:cubicBezTo>
                    <a:pt x="205" y="229"/>
                    <a:pt x="200" y="241"/>
                    <a:pt x="192" y="249"/>
                  </a:cubicBezTo>
                  <a:cubicBezTo>
                    <a:pt x="184" y="257"/>
                    <a:pt x="170" y="260"/>
                    <a:pt x="162" y="269"/>
                  </a:cubicBezTo>
                  <a:cubicBezTo>
                    <a:pt x="106" y="337"/>
                    <a:pt x="210" y="260"/>
                    <a:pt x="122" y="318"/>
                  </a:cubicBezTo>
                  <a:cubicBezTo>
                    <a:pt x="107" y="363"/>
                    <a:pt x="70" y="398"/>
                    <a:pt x="43" y="437"/>
                  </a:cubicBezTo>
                  <a:cubicBezTo>
                    <a:pt x="36" y="447"/>
                    <a:pt x="23" y="467"/>
                    <a:pt x="23" y="467"/>
                  </a:cubicBezTo>
                  <a:cubicBezTo>
                    <a:pt x="30" y="622"/>
                    <a:pt x="0" y="747"/>
                    <a:pt x="132" y="835"/>
                  </a:cubicBezTo>
                  <a:cubicBezTo>
                    <a:pt x="139" y="845"/>
                    <a:pt x="143" y="856"/>
                    <a:pt x="152" y="864"/>
                  </a:cubicBezTo>
                  <a:cubicBezTo>
                    <a:pt x="170" y="880"/>
                    <a:pt x="212" y="904"/>
                    <a:pt x="212" y="904"/>
                  </a:cubicBezTo>
                  <a:cubicBezTo>
                    <a:pt x="233" y="936"/>
                    <a:pt x="265" y="949"/>
                    <a:pt x="281" y="984"/>
                  </a:cubicBezTo>
                  <a:cubicBezTo>
                    <a:pt x="290" y="1003"/>
                    <a:pt x="301" y="1043"/>
                    <a:pt x="301" y="1043"/>
                  </a:cubicBezTo>
                  <a:cubicBezTo>
                    <a:pt x="298" y="1053"/>
                    <a:pt x="291" y="1062"/>
                    <a:pt x="291" y="1073"/>
                  </a:cubicBezTo>
                  <a:cubicBezTo>
                    <a:pt x="291" y="1113"/>
                    <a:pt x="286" y="1161"/>
                    <a:pt x="311" y="1192"/>
                  </a:cubicBezTo>
                  <a:cubicBezTo>
                    <a:pt x="337" y="1224"/>
                    <a:pt x="396" y="1225"/>
                    <a:pt x="430" y="1232"/>
                  </a:cubicBezTo>
                  <a:cubicBezTo>
                    <a:pt x="469" y="1240"/>
                    <a:pt x="488" y="1248"/>
                    <a:pt x="529" y="1262"/>
                  </a:cubicBezTo>
                  <a:cubicBezTo>
                    <a:pt x="559" y="1272"/>
                    <a:pt x="589" y="1281"/>
                    <a:pt x="619" y="1291"/>
                  </a:cubicBezTo>
                  <a:cubicBezTo>
                    <a:pt x="629" y="1294"/>
                    <a:pt x="649" y="1301"/>
                    <a:pt x="649" y="1301"/>
                  </a:cubicBezTo>
                </a:path>
              </a:pathLst>
            </a:custGeom>
            <a:noFill/>
            <a:ln w="38100" cmpd="sng">
              <a:solidFill>
                <a:srgbClr val="333399"/>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smtClean="0">
                <a:ln>
                  <a:noFill/>
                </a:ln>
                <a:solidFill>
                  <a:srgbClr val="000000"/>
                </a:solidFill>
                <a:effectLst/>
                <a:uLnTx/>
                <a:uFillTx/>
                <a:latin typeface="Arial" charset="0"/>
                <a:ea typeface="+mn-ea"/>
                <a:cs typeface="+mn-cs"/>
              </a:endParaRPr>
            </a:p>
          </p:txBody>
        </p:sp>
      </p:grpSp>
      <p:sp>
        <p:nvSpPr>
          <p:cNvPr id="12" name="Text Box 15"/>
          <p:cNvSpPr txBox="1">
            <a:spLocks noChangeArrowheads="1"/>
          </p:cNvSpPr>
          <p:nvPr/>
        </p:nvSpPr>
        <p:spPr bwMode="auto">
          <a:xfrm>
            <a:off x="7381875" y="398463"/>
            <a:ext cx="1336675" cy="396875"/>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000" b="1" i="1" kern="1200" dirty="0" err="1">
                <a:solidFill>
                  <a:srgbClr val="333399"/>
                </a:solidFill>
                <a:latin typeface="Kristen ITC" pitchFamily="66" charset="0"/>
                <a:ea typeface="+mn-ea"/>
                <a:cs typeface="+mn-cs"/>
              </a:rPr>
              <a:t>Q</a:t>
            </a:r>
            <a:r>
              <a:rPr lang="en-US" sz="1400" i="1" kern="1200" dirty="0" err="1">
                <a:solidFill>
                  <a:srgbClr val="333399"/>
                </a:solidFill>
                <a:latin typeface="Kristen ITC" pitchFamily="66" charset="0"/>
                <a:ea typeface="+mn-ea"/>
                <a:cs typeface="+mn-cs"/>
              </a:rPr>
              <a:t>uasiomodo</a:t>
            </a:r>
            <a:endParaRPr lang="en-US" sz="1400" i="1" kern="1200" dirty="0">
              <a:solidFill>
                <a:srgbClr val="333399"/>
              </a:solidFill>
              <a:latin typeface="Kristen ITC" pitchFamily="66" charset="0"/>
              <a:ea typeface="+mn-ea"/>
              <a:cs typeface="+mn-cs"/>
            </a:endParaRPr>
          </a:p>
        </p:txBody>
      </p:sp>
    </p:spTree>
    <p:extLst>
      <p:ext uri="{BB962C8B-B14F-4D97-AF65-F5344CB8AC3E}">
        <p14:creationId xmlns:p14="http://schemas.microsoft.com/office/powerpoint/2010/main" val="35597647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r>
              <a:rPr lang="en-US"/>
              <a:t>Machine </a:t>
            </a:r>
            <a:r>
              <a:rPr lang="en-US" b="0">
                <a:solidFill>
                  <a:srgbClr val="4D4D4D"/>
                </a:solidFill>
              </a:rPr>
              <a:t>(uncontrollable)</a:t>
            </a:r>
          </a:p>
        </p:txBody>
      </p:sp>
      <p:pic>
        <p:nvPicPr>
          <p:cNvPr id="244739" name="Picture 3"/>
          <p:cNvPicPr>
            <a:picLocks noChangeAspect="1" noChangeArrowheads="1"/>
          </p:cNvPicPr>
          <p:nvPr/>
        </p:nvPicPr>
        <p:blipFill>
          <a:blip r:embed="rId2"/>
          <a:srcRect/>
          <a:stretch>
            <a:fillRect/>
          </a:stretch>
        </p:blipFill>
        <p:spPr bwMode="auto">
          <a:xfrm>
            <a:off x="542925" y="1420813"/>
            <a:ext cx="8056563" cy="4014787"/>
          </a:xfrm>
          <a:prstGeom prst="rect">
            <a:avLst/>
          </a:prstGeom>
          <a:noFill/>
          <a:ln w="9525" algn="ctr">
            <a:noFill/>
            <a:miter lim="800000"/>
            <a:headEnd/>
            <a:tailEnd/>
          </a:ln>
          <a:effectLst/>
        </p:spPr>
      </p:pic>
      <p:sp>
        <p:nvSpPr>
          <p:cNvPr id="244740" name="AutoShape 4"/>
          <p:cNvSpPr>
            <a:spLocks noChangeArrowheads="1"/>
          </p:cNvSpPr>
          <p:nvPr/>
        </p:nvSpPr>
        <p:spPr bwMode="auto">
          <a:xfrm>
            <a:off x="5715000" y="2781300"/>
            <a:ext cx="3124200" cy="1295400"/>
          </a:xfrm>
          <a:prstGeom prst="wedgeRectCallout">
            <a:avLst>
              <a:gd name="adj1" fmla="val -111130"/>
              <a:gd name="adj2" fmla="val -50856"/>
            </a:avLst>
          </a:prstGeom>
          <a:solidFill>
            <a:schemeClr val="accent1"/>
          </a:solidFill>
          <a:ln w="9525" algn="ctr">
            <a:solidFill>
              <a:schemeClr val="tx1"/>
            </a:solidFill>
            <a:miter lim="800000"/>
            <a:headEnd/>
            <a:tailEnd/>
          </a:ln>
          <a:effectLst/>
        </p:spPr>
        <p:txBody>
          <a:bodyPr/>
          <a:lstStyle/>
          <a:p>
            <a:pPr algn="ctr"/>
            <a:r>
              <a:rPr lang="en-US" sz="2000">
                <a:latin typeface="Lucida Sans Unicode" pitchFamily="34" charset="0"/>
              </a:rPr>
              <a:t>Checks whether V under noise gets outside [Vmin+0.1,Vmax-0.1]</a:t>
            </a:r>
          </a:p>
        </p:txBody>
      </p:sp>
      <p:pic>
        <p:nvPicPr>
          <p:cNvPr id="244741" name="Picture 5"/>
          <p:cNvPicPr>
            <a:picLocks noChangeAspect="1" noChangeArrowheads="1"/>
          </p:cNvPicPr>
          <p:nvPr/>
        </p:nvPicPr>
        <p:blipFill>
          <a:blip r:embed="rId3"/>
          <a:srcRect/>
          <a:stretch>
            <a:fillRect/>
          </a:stretch>
        </p:blipFill>
        <p:spPr bwMode="auto">
          <a:xfrm>
            <a:off x="990600" y="4495800"/>
            <a:ext cx="6648450" cy="1304925"/>
          </a:xfrm>
          <a:prstGeom prst="rect">
            <a:avLst/>
          </a:prstGeom>
          <a:noFill/>
          <a:ln w="9525" algn="ctr">
            <a:solidFill>
              <a:schemeClr val="tx1"/>
            </a:solidFill>
            <a:miter lim="800000"/>
            <a:headEnd/>
            <a:tailEnd/>
          </a:ln>
          <a:effectLst/>
        </p:spPr>
      </p:pic>
      <p:sp>
        <p:nvSpPr>
          <p:cNvPr id="8" name="Slide Number Placeholder 7"/>
          <p:cNvSpPr>
            <a:spLocks noGrp="1"/>
          </p:cNvSpPr>
          <p:nvPr>
            <p:ph type="sldNum" sz="quarter" idx="11"/>
          </p:nvPr>
        </p:nvSpPr>
        <p:spPr/>
        <p:txBody>
          <a:bodyPr/>
          <a:lstStyle/>
          <a:p>
            <a:r>
              <a:rPr lang="en-GB" smtClean="0"/>
              <a:t>Kim Larsen [</a:t>
            </a:r>
            <a:fld id="{3C55F532-70EC-4BB0-8F7B-D5093D26A9F4}" type="slidenum">
              <a:rPr lang="en-GB" smtClean="0"/>
              <a:pPr/>
              <a:t>76</a:t>
            </a:fld>
            <a:r>
              <a:rPr lang="en-GB" smtClean="0"/>
              <a:t>]</a:t>
            </a:r>
            <a:endParaRPr lang="en-GB" dirty="0"/>
          </a:p>
        </p:txBody>
      </p:sp>
      <p:sp>
        <p:nvSpPr>
          <p:cNvPr id="9" name="Footer Placeholder 8"/>
          <p:cNvSpPr>
            <a:spLocks noGrp="1"/>
          </p:cNvSpPr>
          <p:nvPr>
            <p:ph type="ftr" sz="quarter" idx="10"/>
          </p:nvPr>
        </p:nvSpPr>
        <p:spPr/>
        <p:txBody>
          <a:bodyPr/>
          <a:lstStyle/>
          <a:p>
            <a:r>
              <a:rPr lang="en-US" smtClean="0"/>
              <a:t>Summer School on Informatics RIO 2012</a:t>
            </a:r>
            <a:endParaRPr lang="en-GB" dirty="0"/>
          </a:p>
        </p:txBody>
      </p:sp>
      <p:grpSp>
        <p:nvGrpSpPr>
          <p:cNvPr id="10" name="Group 9"/>
          <p:cNvGrpSpPr>
            <a:grpSpLocks/>
          </p:cNvGrpSpPr>
          <p:nvPr/>
        </p:nvGrpSpPr>
        <p:grpSpPr bwMode="auto">
          <a:xfrm>
            <a:off x="7237413" y="188913"/>
            <a:ext cx="1727200" cy="649287"/>
            <a:chOff x="1669" y="1137"/>
            <a:chExt cx="2935" cy="1191"/>
          </a:xfrm>
        </p:grpSpPr>
        <p:sp>
          <p:nvSpPr>
            <p:cNvPr id="11" name="Freeform 10"/>
            <p:cNvSpPr>
              <a:spLocks/>
            </p:cNvSpPr>
            <p:nvPr/>
          </p:nvSpPr>
          <p:spPr bwMode="auto">
            <a:xfrm>
              <a:off x="2884" y="1286"/>
              <a:ext cx="1720" cy="1010"/>
            </a:xfrm>
            <a:custGeom>
              <a:avLst/>
              <a:gdLst/>
              <a:ahLst/>
              <a:cxnLst>
                <a:cxn ang="0">
                  <a:pos x="1807" y="1252"/>
                </a:cxn>
                <a:cxn ang="0">
                  <a:pos x="1728" y="1113"/>
                </a:cxn>
                <a:cxn ang="0">
                  <a:pos x="1579" y="914"/>
                </a:cxn>
                <a:cxn ang="0">
                  <a:pos x="1529" y="845"/>
                </a:cxn>
                <a:cxn ang="0">
                  <a:pos x="1420" y="705"/>
                </a:cxn>
                <a:cxn ang="0">
                  <a:pos x="1281" y="487"/>
                </a:cxn>
                <a:cxn ang="0">
                  <a:pos x="1201" y="398"/>
                </a:cxn>
                <a:cxn ang="0">
                  <a:pos x="1181" y="368"/>
                </a:cxn>
                <a:cxn ang="0">
                  <a:pos x="1122" y="328"/>
                </a:cxn>
                <a:cxn ang="0">
                  <a:pos x="983" y="219"/>
                </a:cxn>
                <a:cxn ang="0">
                  <a:pos x="814" y="129"/>
                </a:cxn>
                <a:cxn ang="0">
                  <a:pos x="546" y="0"/>
                </a:cxn>
                <a:cxn ang="0">
                  <a:pos x="357" y="10"/>
                </a:cxn>
                <a:cxn ang="0">
                  <a:pos x="238" y="50"/>
                </a:cxn>
                <a:cxn ang="0">
                  <a:pos x="89" y="90"/>
                </a:cxn>
                <a:cxn ang="0">
                  <a:pos x="0" y="159"/>
                </a:cxn>
              </a:cxnLst>
              <a:rect l="0" t="0" r="r" b="b"/>
              <a:pathLst>
                <a:path w="1807" h="1252">
                  <a:moveTo>
                    <a:pt x="1807" y="1252"/>
                  </a:moveTo>
                  <a:cubicBezTo>
                    <a:pt x="1792" y="1176"/>
                    <a:pt x="1763" y="1174"/>
                    <a:pt x="1728" y="1113"/>
                  </a:cubicBezTo>
                  <a:cubicBezTo>
                    <a:pt x="1681" y="1031"/>
                    <a:pt x="1637" y="986"/>
                    <a:pt x="1579" y="914"/>
                  </a:cubicBezTo>
                  <a:cubicBezTo>
                    <a:pt x="1497" y="814"/>
                    <a:pt x="1638" y="970"/>
                    <a:pt x="1529" y="845"/>
                  </a:cubicBezTo>
                  <a:cubicBezTo>
                    <a:pt x="1491" y="802"/>
                    <a:pt x="1446" y="757"/>
                    <a:pt x="1420" y="705"/>
                  </a:cubicBezTo>
                  <a:cubicBezTo>
                    <a:pt x="1381" y="629"/>
                    <a:pt x="1355" y="536"/>
                    <a:pt x="1281" y="487"/>
                  </a:cubicBezTo>
                  <a:cubicBezTo>
                    <a:pt x="1266" y="443"/>
                    <a:pt x="1239" y="422"/>
                    <a:pt x="1201" y="398"/>
                  </a:cubicBezTo>
                  <a:cubicBezTo>
                    <a:pt x="1194" y="388"/>
                    <a:pt x="1190" y="376"/>
                    <a:pt x="1181" y="368"/>
                  </a:cubicBezTo>
                  <a:cubicBezTo>
                    <a:pt x="1163" y="352"/>
                    <a:pt x="1122" y="328"/>
                    <a:pt x="1122" y="328"/>
                  </a:cubicBezTo>
                  <a:cubicBezTo>
                    <a:pt x="1100" y="296"/>
                    <a:pt x="1023" y="232"/>
                    <a:pt x="983" y="219"/>
                  </a:cubicBezTo>
                  <a:cubicBezTo>
                    <a:pt x="930" y="179"/>
                    <a:pt x="872" y="157"/>
                    <a:pt x="814" y="129"/>
                  </a:cubicBezTo>
                  <a:cubicBezTo>
                    <a:pt x="725" y="86"/>
                    <a:pt x="635" y="45"/>
                    <a:pt x="546" y="0"/>
                  </a:cubicBezTo>
                  <a:cubicBezTo>
                    <a:pt x="483" y="3"/>
                    <a:pt x="420" y="2"/>
                    <a:pt x="357" y="10"/>
                  </a:cubicBezTo>
                  <a:cubicBezTo>
                    <a:pt x="322" y="14"/>
                    <a:pt x="274" y="38"/>
                    <a:pt x="238" y="50"/>
                  </a:cubicBezTo>
                  <a:cubicBezTo>
                    <a:pt x="189" y="66"/>
                    <a:pt x="139" y="73"/>
                    <a:pt x="89" y="90"/>
                  </a:cubicBezTo>
                  <a:cubicBezTo>
                    <a:pt x="82" y="92"/>
                    <a:pt x="0" y="134"/>
                    <a:pt x="0" y="159"/>
                  </a:cubicBezTo>
                </a:path>
              </a:pathLst>
            </a:custGeom>
            <a:noFill/>
            <a:ln w="38100" cmpd="sng">
              <a:solidFill>
                <a:srgbClr val="333399"/>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12" name="Freeform 11"/>
            <p:cNvSpPr>
              <a:spLocks/>
            </p:cNvSpPr>
            <p:nvPr/>
          </p:nvSpPr>
          <p:spPr bwMode="auto">
            <a:xfrm>
              <a:off x="1669" y="1137"/>
              <a:ext cx="1451" cy="1191"/>
            </a:xfrm>
            <a:custGeom>
              <a:avLst/>
              <a:gdLst/>
              <a:ahLst/>
              <a:cxnLst>
                <a:cxn ang="0">
                  <a:pos x="1413" y="447"/>
                </a:cxn>
                <a:cxn ang="0">
                  <a:pos x="1304" y="348"/>
                </a:cxn>
                <a:cxn ang="0">
                  <a:pos x="1244" y="318"/>
                </a:cxn>
                <a:cxn ang="0">
                  <a:pos x="1155" y="259"/>
                </a:cxn>
                <a:cxn ang="0">
                  <a:pos x="1006" y="139"/>
                </a:cxn>
                <a:cxn ang="0">
                  <a:pos x="956" y="100"/>
                </a:cxn>
                <a:cxn ang="0">
                  <a:pos x="897" y="60"/>
                </a:cxn>
                <a:cxn ang="0">
                  <a:pos x="659" y="0"/>
                </a:cxn>
                <a:cxn ang="0">
                  <a:pos x="440" y="40"/>
                </a:cxn>
                <a:cxn ang="0">
                  <a:pos x="380" y="80"/>
                </a:cxn>
                <a:cxn ang="0">
                  <a:pos x="351" y="100"/>
                </a:cxn>
                <a:cxn ang="0">
                  <a:pos x="212" y="219"/>
                </a:cxn>
                <a:cxn ang="0">
                  <a:pos x="192" y="249"/>
                </a:cxn>
                <a:cxn ang="0">
                  <a:pos x="162" y="269"/>
                </a:cxn>
                <a:cxn ang="0">
                  <a:pos x="122" y="318"/>
                </a:cxn>
                <a:cxn ang="0">
                  <a:pos x="43" y="437"/>
                </a:cxn>
                <a:cxn ang="0">
                  <a:pos x="23" y="467"/>
                </a:cxn>
                <a:cxn ang="0">
                  <a:pos x="132" y="835"/>
                </a:cxn>
                <a:cxn ang="0">
                  <a:pos x="152" y="864"/>
                </a:cxn>
                <a:cxn ang="0">
                  <a:pos x="212" y="904"/>
                </a:cxn>
                <a:cxn ang="0">
                  <a:pos x="281" y="984"/>
                </a:cxn>
                <a:cxn ang="0">
                  <a:pos x="301" y="1043"/>
                </a:cxn>
                <a:cxn ang="0">
                  <a:pos x="291" y="1073"/>
                </a:cxn>
                <a:cxn ang="0">
                  <a:pos x="311" y="1192"/>
                </a:cxn>
                <a:cxn ang="0">
                  <a:pos x="430" y="1232"/>
                </a:cxn>
                <a:cxn ang="0">
                  <a:pos x="529" y="1262"/>
                </a:cxn>
                <a:cxn ang="0">
                  <a:pos x="619" y="1291"/>
                </a:cxn>
                <a:cxn ang="0">
                  <a:pos x="649" y="1301"/>
                </a:cxn>
              </a:cxnLst>
              <a:rect l="0" t="0" r="r" b="b"/>
              <a:pathLst>
                <a:path w="1413" h="1301">
                  <a:moveTo>
                    <a:pt x="1413" y="447"/>
                  </a:moveTo>
                  <a:cubicBezTo>
                    <a:pt x="1386" y="408"/>
                    <a:pt x="1351" y="364"/>
                    <a:pt x="1304" y="348"/>
                  </a:cubicBezTo>
                  <a:cubicBezTo>
                    <a:pt x="1275" y="338"/>
                    <a:pt x="1269" y="339"/>
                    <a:pt x="1244" y="318"/>
                  </a:cubicBezTo>
                  <a:cubicBezTo>
                    <a:pt x="1211" y="290"/>
                    <a:pt x="1196" y="273"/>
                    <a:pt x="1155" y="259"/>
                  </a:cubicBezTo>
                  <a:cubicBezTo>
                    <a:pt x="1108" y="222"/>
                    <a:pt x="1057" y="173"/>
                    <a:pt x="1006" y="139"/>
                  </a:cubicBezTo>
                  <a:cubicBezTo>
                    <a:pt x="968" y="84"/>
                    <a:pt x="1008" y="129"/>
                    <a:pt x="956" y="100"/>
                  </a:cubicBezTo>
                  <a:cubicBezTo>
                    <a:pt x="935" y="88"/>
                    <a:pt x="917" y="73"/>
                    <a:pt x="897" y="60"/>
                  </a:cubicBezTo>
                  <a:cubicBezTo>
                    <a:pt x="847" y="26"/>
                    <a:pt x="716" y="12"/>
                    <a:pt x="659" y="0"/>
                  </a:cubicBezTo>
                  <a:cubicBezTo>
                    <a:pt x="607" y="4"/>
                    <a:pt x="493" y="5"/>
                    <a:pt x="440" y="40"/>
                  </a:cubicBezTo>
                  <a:cubicBezTo>
                    <a:pt x="420" y="53"/>
                    <a:pt x="400" y="67"/>
                    <a:pt x="380" y="80"/>
                  </a:cubicBezTo>
                  <a:cubicBezTo>
                    <a:pt x="370" y="87"/>
                    <a:pt x="351" y="100"/>
                    <a:pt x="351" y="100"/>
                  </a:cubicBezTo>
                  <a:cubicBezTo>
                    <a:pt x="329" y="134"/>
                    <a:pt x="251" y="192"/>
                    <a:pt x="212" y="219"/>
                  </a:cubicBezTo>
                  <a:cubicBezTo>
                    <a:pt x="205" y="229"/>
                    <a:pt x="200" y="241"/>
                    <a:pt x="192" y="249"/>
                  </a:cubicBezTo>
                  <a:cubicBezTo>
                    <a:pt x="184" y="257"/>
                    <a:pt x="170" y="260"/>
                    <a:pt x="162" y="269"/>
                  </a:cubicBezTo>
                  <a:cubicBezTo>
                    <a:pt x="106" y="337"/>
                    <a:pt x="210" y="260"/>
                    <a:pt x="122" y="318"/>
                  </a:cubicBezTo>
                  <a:cubicBezTo>
                    <a:pt x="107" y="363"/>
                    <a:pt x="70" y="398"/>
                    <a:pt x="43" y="437"/>
                  </a:cubicBezTo>
                  <a:cubicBezTo>
                    <a:pt x="36" y="447"/>
                    <a:pt x="23" y="467"/>
                    <a:pt x="23" y="467"/>
                  </a:cubicBezTo>
                  <a:cubicBezTo>
                    <a:pt x="30" y="622"/>
                    <a:pt x="0" y="747"/>
                    <a:pt x="132" y="835"/>
                  </a:cubicBezTo>
                  <a:cubicBezTo>
                    <a:pt x="139" y="845"/>
                    <a:pt x="143" y="856"/>
                    <a:pt x="152" y="864"/>
                  </a:cubicBezTo>
                  <a:cubicBezTo>
                    <a:pt x="170" y="880"/>
                    <a:pt x="212" y="904"/>
                    <a:pt x="212" y="904"/>
                  </a:cubicBezTo>
                  <a:cubicBezTo>
                    <a:pt x="233" y="936"/>
                    <a:pt x="265" y="949"/>
                    <a:pt x="281" y="984"/>
                  </a:cubicBezTo>
                  <a:cubicBezTo>
                    <a:pt x="290" y="1003"/>
                    <a:pt x="301" y="1043"/>
                    <a:pt x="301" y="1043"/>
                  </a:cubicBezTo>
                  <a:cubicBezTo>
                    <a:pt x="298" y="1053"/>
                    <a:pt x="291" y="1062"/>
                    <a:pt x="291" y="1073"/>
                  </a:cubicBezTo>
                  <a:cubicBezTo>
                    <a:pt x="291" y="1113"/>
                    <a:pt x="286" y="1161"/>
                    <a:pt x="311" y="1192"/>
                  </a:cubicBezTo>
                  <a:cubicBezTo>
                    <a:pt x="337" y="1224"/>
                    <a:pt x="396" y="1225"/>
                    <a:pt x="430" y="1232"/>
                  </a:cubicBezTo>
                  <a:cubicBezTo>
                    <a:pt x="469" y="1240"/>
                    <a:pt x="488" y="1248"/>
                    <a:pt x="529" y="1262"/>
                  </a:cubicBezTo>
                  <a:cubicBezTo>
                    <a:pt x="559" y="1272"/>
                    <a:pt x="589" y="1281"/>
                    <a:pt x="619" y="1291"/>
                  </a:cubicBezTo>
                  <a:cubicBezTo>
                    <a:pt x="629" y="1294"/>
                    <a:pt x="649" y="1301"/>
                    <a:pt x="649" y="1301"/>
                  </a:cubicBezTo>
                </a:path>
              </a:pathLst>
            </a:custGeom>
            <a:noFill/>
            <a:ln w="38100" cmpd="sng">
              <a:solidFill>
                <a:srgbClr val="333399"/>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smtClean="0">
                <a:ln>
                  <a:noFill/>
                </a:ln>
                <a:solidFill>
                  <a:srgbClr val="000000"/>
                </a:solidFill>
                <a:effectLst/>
                <a:uLnTx/>
                <a:uFillTx/>
                <a:latin typeface="Arial" charset="0"/>
                <a:ea typeface="+mn-ea"/>
                <a:cs typeface="+mn-cs"/>
              </a:endParaRPr>
            </a:p>
          </p:txBody>
        </p:sp>
      </p:grpSp>
      <p:sp>
        <p:nvSpPr>
          <p:cNvPr id="13" name="Text Box 15"/>
          <p:cNvSpPr txBox="1">
            <a:spLocks noChangeArrowheads="1"/>
          </p:cNvSpPr>
          <p:nvPr/>
        </p:nvSpPr>
        <p:spPr bwMode="auto">
          <a:xfrm>
            <a:off x="7381875" y="398463"/>
            <a:ext cx="1336675" cy="396875"/>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000" b="1" i="1" kern="1200" dirty="0" err="1">
                <a:solidFill>
                  <a:srgbClr val="333399"/>
                </a:solidFill>
                <a:latin typeface="Kristen ITC" pitchFamily="66" charset="0"/>
                <a:ea typeface="+mn-ea"/>
                <a:cs typeface="+mn-cs"/>
              </a:rPr>
              <a:t>Q</a:t>
            </a:r>
            <a:r>
              <a:rPr lang="en-US" sz="1400" i="1" kern="1200" dirty="0" err="1">
                <a:solidFill>
                  <a:srgbClr val="333399"/>
                </a:solidFill>
                <a:latin typeface="Kristen ITC" pitchFamily="66" charset="0"/>
                <a:ea typeface="+mn-ea"/>
                <a:cs typeface="+mn-cs"/>
              </a:rPr>
              <a:t>uasiomodo</a:t>
            </a:r>
            <a:endParaRPr lang="en-US" sz="1400" i="1" kern="1200" dirty="0">
              <a:solidFill>
                <a:srgbClr val="333399"/>
              </a:solidFill>
              <a:latin typeface="Kristen ITC" pitchFamily="66" charset="0"/>
              <a:ea typeface="+mn-ea"/>
              <a:cs typeface="+mn-cs"/>
            </a:endParaRPr>
          </a:p>
        </p:txBody>
      </p:sp>
    </p:spTree>
    <p:extLst>
      <p:ext uri="{BB962C8B-B14F-4D97-AF65-F5344CB8AC3E}">
        <p14:creationId xmlns:p14="http://schemas.microsoft.com/office/powerpoint/2010/main" val="38426570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47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47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0"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r>
              <a:rPr lang="en-US"/>
              <a:t>Pump </a:t>
            </a:r>
            <a:r>
              <a:rPr lang="en-US" b="0">
                <a:solidFill>
                  <a:srgbClr val="4D4D4D"/>
                </a:solidFill>
              </a:rPr>
              <a:t>(controllable)</a:t>
            </a:r>
            <a:endParaRPr lang="en-US"/>
          </a:p>
        </p:txBody>
      </p:sp>
      <p:pic>
        <p:nvPicPr>
          <p:cNvPr id="245763" name="Picture 3"/>
          <p:cNvPicPr>
            <a:picLocks noChangeAspect="1" noChangeArrowheads="1"/>
          </p:cNvPicPr>
          <p:nvPr/>
        </p:nvPicPr>
        <p:blipFill>
          <a:blip r:embed="rId2"/>
          <a:srcRect/>
          <a:stretch>
            <a:fillRect/>
          </a:stretch>
        </p:blipFill>
        <p:spPr bwMode="auto">
          <a:xfrm>
            <a:off x="0" y="1289050"/>
            <a:ext cx="6172200" cy="4279900"/>
          </a:xfrm>
          <a:prstGeom prst="rect">
            <a:avLst/>
          </a:prstGeom>
          <a:noFill/>
          <a:ln w="9525" algn="ctr">
            <a:noFill/>
            <a:miter lim="800000"/>
            <a:headEnd/>
            <a:tailEnd/>
          </a:ln>
          <a:effectLst/>
        </p:spPr>
      </p:pic>
      <p:pic>
        <p:nvPicPr>
          <p:cNvPr id="245764" name="Picture 4"/>
          <p:cNvPicPr>
            <a:picLocks noChangeAspect="1" noChangeArrowheads="1"/>
          </p:cNvPicPr>
          <p:nvPr/>
        </p:nvPicPr>
        <p:blipFill>
          <a:blip r:embed="rId3"/>
          <a:srcRect l="7143" r="5357"/>
          <a:stretch>
            <a:fillRect/>
          </a:stretch>
        </p:blipFill>
        <p:spPr bwMode="auto">
          <a:xfrm>
            <a:off x="6019800" y="2336800"/>
            <a:ext cx="2819400" cy="2182813"/>
          </a:xfrm>
          <a:prstGeom prst="rect">
            <a:avLst/>
          </a:prstGeom>
          <a:noFill/>
          <a:ln w="76200" algn="ctr">
            <a:solidFill>
              <a:schemeClr val="accent1"/>
            </a:solidFill>
            <a:miter lim="800000"/>
            <a:headEnd/>
            <a:tailEnd/>
          </a:ln>
          <a:effectLst/>
        </p:spPr>
      </p:pic>
      <p:sp>
        <p:nvSpPr>
          <p:cNvPr id="245765" name="AutoShape 5"/>
          <p:cNvSpPr>
            <a:spLocks noChangeArrowheads="1"/>
          </p:cNvSpPr>
          <p:nvPr/>
        </p:nvSpPr>
        <p:spPr bwMode="auto">
          <a:xfrm>
            <a:off x="5105400" y="5257800"/>
            <a:ext cx="1981200" cy="762000"/>
          </a:xfrm>
          <a:prstGeom prst="wedgeRectCallout">
            <a:avLst>
              <a:gd name="adj1" fmla="val -12019"/>
              <a:gd name="adj2" fmla="val -310833"/>
            </a:avLst>
          </a:prstGeom>
          <a:solidFill>
            <a:schemeClr val="accent1"/>
          </a:solidFill>
          <a:ln w="9525" algn="ctr">
            <a:solidFill>
              <a:schemeClr val="tx1"/>
            </a:solidFill>
            <a:miter lim="800000"/>
            <a:headEnd/>
            <a:tailEnd/>
          </a:ln>
          <a:effectLst/>
        </p:spPr>
        <p:txBody>
          <a:bodyPr/>
          <a:lstStyle/>
          <a:p>
            <a:pPr algn="ctr"/>
            <a:r>
              <a:rPr lang="en-US" sz="2000">
                <a:latin typeface="Lucida Sans Unicode" pitchFamily="34" charset="0"/>
              </a:rPr>
              <a:t>Every 1 (one) </a:t>
            </a:r>
          </a:p>
          <a:p>
            <a:pPr algn="ctr"/>
            <a:r>
              <a:rPr lang="en-US" sz="2000">
                <a:latin typeface="Lucida Sans Unicode" pitchFamily="34" charset="0"/>
              </a:rPr>
              <a:t>seconds</a:t>
            </a:r>
          </a:p>
        </p:txBody>
      </p:sp>
      <p:sp>
        <p:nvSpPr>
          <p:cNvPr id="8" name="Slide Number Placeholder 7"/>
          <p:cNvSpPr>
            <a:spLocks noGrp="1"/>
          </p:cNvSpPr>
          <p:nvPr>
            <p:ph type="sldNum" sz="quarter" idx="11"/>
          </p:nvPr>
        </p:nvSpPr>
        <p:spPr/>
        <p:txBody>
          <a:bodyPr/>
          <a:lstStyle/>
          <a:p>
            <a:r>
              <a:rPr lang="en-GB" smtClean="0"/>
              <a:t>Kim Larsen [</a:t>
            </a:r>
            <a:fld id="{3C55F532-70EC-4BB0-8F7B-D5093D26A9F4}" type="slidenum">
              <a:rPr lang="en-GB" smtClean="0"/>
              <a:pPr/>
              <a:t>77</a:t>
            </a:fld>
            <a:r>
              <a:rPr lang="en-GB" smtClean="0"/>
              <a:t>]</a:t>
            </a:r>
            <a:endParaRPr lang="en-GB" dirty="0"/>
          </a:p>
        </p:txBody>
      </p:sp>
      <p:sp>
        <p:nvSpPr>
          <p:cNvPr id="9" name="Footer Placeholder 8"/>
          <p:cNvSpPr>
            <a:spLocks noGrp="1"/>
          </p:cNvSpPr>
          <p:nvPr>
            <p:ph type="ftr" sz="quarter" idx="10"/>
          </p:nvPr>
        </p:nvSpPr>
        <p:spPr/>
        <p:txBody>
          <a:bodyPr/>
          <a:lstStyle/>
          <a:p>
            <a:r>
              <a:rPr lang="en-US" smtClean="0"/>
              <a:t>Summer School on Informatics RIO 2012</a:t>
            </a:r>
            <a:endParaRPr lang="en-GB" dirty="0"/>
          </a:p>
        </p:txBody>
      </p:sp>
      <p:grpSp>
        <p:nvGrpSpPr>
          <p:cNvPr id="10" name="Group 9"/>
          <p:cNvGrpSpPr>
            <a:grpSpLocks/>
          </p:cNvGrpSpPr>
          <p:nvPr/>
        </p:nvGrpSpPr>
        <p:grpSpPr bwMode="auto">
          <a:xfrm>
            <a:off x="7237413" y="188913"/>
            <a:ext cx="1727200" cy="649287"/>
            <a:chOff x="1669" y="1137"/>
            <a:chExt cx="2935" cy="1191"/>
          </a:xfrm>
        </p:grpSpPr>
        <p:sp>
          <p:nvSpPr>
            <p:cNvPr id="11" name="Freeform 10"/>
            <p:cNvSpPr>
              <a:spLocks/>
            </p:cNvSpPr>
            <p:nvPr/>
          </p:nvSpPr>
          <p:spPr bwMode="auto">
            <a:xfrm>
              <a:off x="2884" y="1286"/>
              <a:ext cx="1720" cy="1010"/>
            </a:xfrm>
            <a:custGeom>
              <a:avLst/>
              <a:gdLst/>
              <a:ahLst/>
              <a:cxnLst>
                <a:cxn ang="0">
                  <a:pos x="1807" y="1252"/>
                </a:cxn>
                <a:cxn ang="0">
                  <a:pos x="1728" y="1113"/>
                </a:cxn>
                <a:cxn ang="0">
                  <a:pos x="1579" y="914"/>
                </a:cxn>
                <a:cxn ang="0">
                  <a:pos x="1529" y="845"/>
                </a:cxn>
                <a:cxn ang="0">
                  <a:pos x="1420" y="705"/>
                </a:cxn>
                <a:cxn ang="0">
                  <a:pos x="1281" y="487"/>
                </a:cxn>
                <a:cxn ang="0">
                  <a:pos x="1201" y="398"/>
                </a:cxn>
                <a:cxn ang="0">
                  <a:pos x="1181" y="368"/>
                </a:cxn>
                <a:cxn ang="0">
                  <a:pos x="1122" y="328"/>
                </a:cxn>
                <a:cxn ang="0">
                  <a:pos x="983" y="219"/>
                </a:cxn>
                <a:cxn ang="0">
                  <a:pos x="814" y="129"/>
                </a:cxn>
                <a:cxn ang="0">
                  <a:pos x="546" y="0"/>
                </a:cxn>
                <a:cxn ang="0">
                  <a:pos x="357" y="10"/>
                </a:cxn>
                <a:cxn ang="0">
                  <a:pos x="238" y="50"/>
                </a:cxn>
                <a:cxn ang="0">
                  <a:pos x="89" y="90"/>
                </a:cxn>
                <a:cxn ang="0">
                  <a:pos x="0" y="159"/>
                </a:cxn>
              </a:cxnLst>
              <a:rect l="0" t="0" r="r" b="b"/>
              <a:pathLst>
                <a:path w="1807" h="1252">
                  <a:moveTo>
                    <a:pt x="1807" y="1252"/>
                  </a:moveTo>
                  <a:cubicBezTo>
                    <a:pt x="1792" y="1176"/>
                    <a:pt x="1763" y="1174"/>
                    <a:pt x="1728" y="1113"/>
                  </a:cubicBezTo>
                  <a:cubicBezTo>
                    <a:pt x="1681" y="1031"/>
                    <a:pt x="1637" y="986"/>
                    <a:pt x="1579" y="914"/>
                  </a:cubicBezTo>
                  <a:cubicBezTo>
                    <a:pt x="1497" y="814"/>
                    <a:pt x="1638" y="970"/>
                    <a:pt x="1529" y="845"/>
                  </a:cubicBezTo>
                  <a:cubicBezTo>
                    <a:pt x="1491" y="802"/>
                    <a:pt x="1446" y="757"/>
                    <a:pt x="1420" y="705"/>
                  </a:cubicBezTo>
                  <a:cubicBezTo>
                    <a:pt x="1381" y="629"/>
                    <a:pt x="1355" y="536"/>
                    <a:pt x="1281" y="487"/>
                  </a:cubicBezTo>
                  <a:cubicBezTo>
                    <a:pt x="1266" y="443"/>
                    <a:pt x="1239" y="422"/>
                    <a:pt x="1201" y="398"/>
                  </a:cubicBezTo>
                  <a:cubicBezTo>
                    <a:pt x="1194" y="388"/>
                    <a:pt x="1190" y="376"/>
                    <a:pt x="1181" y="368"/>
                  </a:cubicBezTo>
                  <a:cubicBezTo>
                    <a:pt x="1163" y="352"/>
                    <a:pt x="1122" y="328"/>
                    <a:pt x="1122" y="328"/>
                  </a:cubicBezTo>
                  <a:cubicBezTo>
                    <a:pt x="1100" y="296"/>
                    <a:pt x="1023" y="232"/>
                    <a:pt x="983" y="219"/>
                  </a:cubicBezTo>
                  <a:cubicBezTo>
                    <a:pt x="930" y="179"/>
                    <a:pt x="872" y="157"/>
                    <a:pt x="814" y="129"/>
                  </a:cubicBezTo>
                  <a:cubicBezTo>
                    <a:pt x="725" y="86"/>
                    <a:pt x="635" y="45"/>
                    <a:pt x="546" y="0"/>
                  </a:cubicBezTo>
                  <a:cubicBezTo>
                    <a:pt x="483" y="3"/>
                    <a:pt x="420" y="2"/>
                    <a:pt x="357" y="10"/>
                  </a:cubicBezTo>
                  <a:cubicBezTo>
                    <a:pt x="322" y="14"/>
                    <a:pt x="274" y="38"/>
                    <a:pt x="238" y="50"/>
                  </a:cubicBezTo>
                  <a:cubicBezTo>
                    <a:pt x="189" y="66"/>
                    <a:pt x="139" y="73"/>
                    <a:pt x="89" y="90"/>
                  </a:cubicBezTo>
                  <a:cubicBezTo>
                    <a:pt x="82" y="92"/>
                    <a:pt x="0" y="134"/>
                    <a:pt x="0" y="159"/>
                  </a:cubicBezTo>
                </a:path>
              </a:pathLst>
            </a:custGeom>
            <a:noFill/>
            <a:ln w="38100" cmpd="sng">
              <a:solidFill>
                <a:srgbClr val="333399"/>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12" name="Freeform 11"/>
            <p:cNvSpPr>
              <a:spLocks/>
            </p:cNvSpPr>
            <p:nvPr/>
          </p:nvSpPr>
          <p:spPr bwMode="auto">
            <a:xfrm>
              <a:off x="1669" y="1137"/>
              <a:ext cx="1451" cy="1191"/>
            </a:xfrm>
            <a:custGeom>
              <a:avLst/>
              <a:gdLst/>
              <a:ahLst/>
              <a:cxnLst>
                <a:cxn ang="0">
                  <a:pos x="1413" y="447"/>
                </a:cxn>
                <a:cxn ang="0">
                  <a:pos x="1304" y="348"/>
                </a:cxn>
                <a:cxn ang="0">
                  <a:pos x="1244" y="318"/>
                </a:cxn>
                <a:cxn ang="0">
                  <a:pos x="1155" y="259"/>
                </a:cxn>
                <a:cxn ang="0">
                  <a:pos x="1006" y="139"/>
                </a:cxn>
                <a:cxn ang="0">
                  <a:pos x="956" y="100"/>
                </a:cxn>
                <a:cxn ang="0">
                  <a:pos x="897" y="60"/>
                </a:cxn>
                <a:cxn ang="0">
                  <a:pos x="659" y="0"/>
                </a:cxn>
                <a:cxn ang="0">
                  <a:pos x="440" y="40"/>
                </a:cxn>
                <a:cxn ang="0">
                  <a:pos x="380" y="80"/>
                </a:cxn>
                <a:cxn ang="0">
                  <a:pos x="351" y="100"/>
                </a:cxn>
                <a:cxn ang="0">
                  <a:pos x="212" y="219"/>
                </a:cxn>
                <a:cxn ang="0">
                  <a:pos x="192" y="249"/>
                </a:cxn>
                <a:cxn ang="0">
                  <a:pos x="162" y="269"/>
                </a:cxn>
                <a:cxn ang="0">
                  <a:pos x="122" y="318"/>
                </a:cxn>
                <a:cxn ang="0">
                  <a:pos x="43" y="437"/>
                </a:cxn>
                <a:cxn ang="0">
                  <a:pos x="23" y="467"/>
                </a:cxn>
                <a:cxn ang="0">
                  <a:pos x="132" y="835"/>
                </a:cxn>
                <a:cxn ang="0">
                  <a:pos x="152" y="864"/>
                </a:cxn>
                <a:cxn ang="0">
                  <a:pos x="212" y="904"/>
                </a:cxn>
                <a:cxn ang="0">
                  <a:pos x="281" y="984"/>
                </a:cxn>
                <a:cxn ang="0">
                  <a:pos x="301" y="1043"/>
                </a:cxn>
                <a:cxn ang="0">
                  <a:pos x="291" y="1073"/>
                </a:cxn>
                <a:cxn ang="0">
                  <a:pos x="311" y="1192"/>
                </a:cxn>
                <a:cxn ang="0">
                  <a:pos x="430" y="1232"/>
                </a:cxn>
                <a:cxn ang="0">
                  <a:pos x="529" y="1262"/>
                </a:cxn>
                <a:cxn ang="0">
                  <a:pos x="619" y="1291"/>
                </a:cxn>
                <a:cxn ang="0">
                  <a:pos x="649" y="1301"/>
                </a:cxn>
              </a:cxnLst>
              <a:rect l="0" t="0" r="r" b="b"/>
              <a:pathLst>
                <a:path w="1413" h="1301">
                  <a:moveTo>
                    <a:pt x="1413" y="447"/>
                  </a:moveTo>
                  <a:cubicBezTo>
                    <a:pt x="1386" y="408"/>
                    <a:pt x="1351" y="364"/>
                    <a:pt x="1304" y="348"/>
                  </a:cubicBezTo>
                  <a:cubicBezTo>
                    <a:pt x="1275" y="338"/>
                    <a:pt x="1269" y="339"/>
                    <a:pt x="1244" y="318"/>
                  </a:cubicBezTo>
                  <a:cubicBezTo>
                    <a:pt x="1211" y="290"/>
                    <a:pt x="1196" y="273"/>
                    <a:pt x="1155" y="259"/>
                  </a:cubicBezTo>
                  <a:cubicBezTo>
                    <a:pt x="1108" y="222"/>
                    <a:pt x="1057" y="173"/>
                    <a:pt x="1006" y="139"/>
                  </a:cubicBezTo>
                  <a:cubicBezTo>
                    <a:pt x="968" y="84"/>
                    <a:pt x="1008" y="129"/>
                    <a:pt x="956" y="100"/>
                  </a:cubicBezTo>
                  <a:cubicBezTo>
                    <a:pt x="935" y="88"/>
                    <a:pt x="917" y="73"/>
                    <a:pt x="897" y="60"/>
                  </a:cubicBezTo>
                  <a:cubicBezTo>
                    <a:pt x="847" y="26"/>
                    <a:pt x="716" y="12"/>
                    <a:pt x="659" y="0"/>
                  </a:cubicBezTo>
                  <a:cubicBezTo>
                    <a:pt x="607" y="4"/>
                    <a:pt x="493" y="5"/>
                    <a:pt x="440" y="40"/>
                  </a:cubicBezTo>
                  <a:cubicBezTo>
                    <a:pt x="420" y="53"/>
                    <a:pt x="400" y="67"/>
                    <a:pt x="380" y="80"/>
                  </a:cubicBezTo>
                  <a:cubicBezTo>
                    <a:pt x="370" y="87"/>
                    <a:pt x="351" y="100"/>
                    <a:pt x="351" y="100"/>
                  </a:cubicBezTo>
                  <a:cubicBezTo>
                    <a:pt x="329" y="134"/>
                    <a:pt x="251" y="192"/>
                    <a:pt x="212" y="219"/>
                  </a:cubicBezTo>
                  <a:cubicBezTo>
                    <a:pt x="205" y="229"/>
                    <a:pt x="200" y="241"/>
                    <a:pt x="192" y="249"/>
                  </a:cubicBezTo>
                  <a:cubicBezTo>
                    <a:pt x="184" y="257"/>
                    <a:pt x="170" y="260"/>
                    <a:pt x="162" y="269"/>
                  </a:cubicBezTo>
                  <a:cubicBezTo>
                    <a:pt x="106" y="337"/>
                    <a:pt x="210" y="260"/>
                    <a:pt x="122" y="318"/>
                  </a:cubicBezTo>
                  <a:cubicBezTo>
                    <a:pt x="107" y="363"/>
                    <a:pt x="70" y="398"/>
                    <a:pt x="43" y="437"/>
                  </a:cubicBezTo>
                  <a:cubicBezTo>
                    <a:pt x="36" y="447"/>
                    <a:pt x="23" y="467"/>
                    <a:pt x="23" y="467"/>
                  </a:cubicBezTo>
                  <a:cubicBezTo>
                    <a:pt x="30" y="622"/>
                    <a:pt x="0" y="747"/>
                    <a:pt x="132" y="835"/>
                  </a:cubicBezTo>
                  <a:cubicBezTo>
                    <a:pt x="139" y="845"/>
                    <a:pt x="143" y="856"/>
                    <a:pt x="152" y="864"/>
                  </a:cubicBezTo>
                  <a:cubicBezTo>
                    <a:pt x="170" y="880"/>
                    <a:pt x="212" y="904"/>
                    <a:pt x="212" y="904"/>
                  </a:cubicBezTo>
                  <a:cubicBezTo>
                    <a:pt x="233" y="936"/>
                    <a:pt x="265" y="949"/>
                    <a:pt x="281" y="984"/>
                  </a:cubicBezTo>
                  <a:cubicBezTo>
                    <a:pt x="290" y="1003"/>
                    <a:pt x="301" y="1043"/>
                    <a:pt x="301" y="1043"/>
                  </a:cubicBezTo>
                  <a:cubicBezTo>
                    <a:pt x="298" y="1053"/>
                    <a:pt x="291" y="1062"/>
                    <a:pt x="291" y="1073"/>
                  </a:cubicBezTo>
                  <a:cubicBezTo>
                    <a:pt x="291" y="1113"/>
                    <a:pt x="286" y="1161"/>
                    <a:pt x="311" y="1192"/>
                  </a:cubicBezTo>
                  <a:cubicBezTo>
                    <a:pt x="337" y="1224"/>
                    <a:pt x="396" y="1225"/>
                    <a:pt x="430" y="1232"/>
                  </a:cubicBezTo>
                  <a:cubicBezTo>
                    <a:pt x="469" y="1240"/>
                    <a:pt x="488" y="1248"/>
                    <a:pt x="529" y="1262"/>
                  </a:cubicBezTo>
                  <a:cubicBezTo>
                    <a:pt x="559" y="1272"/>
                    <a:pt x="589" y="1281"/>
                    <a:pt x="619" y="1291"/>
                  </a:cubicBezTo>
                  <a:cubicBezTo>
                    <a:pt x="629" y="1294"/>
                    <a:pt x="649" y="1301"/>
                    <a:pt x="649" y="1301"/>
                  </a:cubicBezTo>
                </a:path>
              </a:pathLst>
            </a:custGeom>
            <a:noFill/>
            <a:ln w="38100" cmpd="sng">
              <a:solidFill>
                <a:srgbClr val="333399"/>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smtClean="0">
                <a:ln>
                  <a:noFill/>
                </a:ln>
                <a:solidFill>
                  <a:srgbClr val="000000"/>
                </a:solidFill>
                <a:effectLst/>
                <a:uLnTx/>
                <a:uFillTx/>
                <a:latin typeface="Arial" charset="0"/>
                <a:ea typeface="+mn-ea"/>
                <a:cs typeface="+mn-cs"/>
              </a:endParaRPr>
            </a:p>
          </p:txBody>
        </p:sp>
      </p:grpSp>
      <p:sp>
        <p:nvSpPr>
          <p:cNvPr id="13" name="Text Box 15"/>
          <p:cNvSpPr txBox="1">
            <a:spLocks noChangeArrowheads="1"/>
          </p:cNvSpPr>
          <p:nvPr/>
        </p:nvSpPr>
        <p:spPr bwMode="auto">
          <a:xfrm>
            <a:off x="7381875" y="398463"/>
            <a:ext cx="1336675" cy="396875"/>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000" b="1" i="1" kern="1200" dirty="0" err="1">
                <a:solidFill>
                  <a:srgbClr val="333399"/>
                </a:solidFill>
                <a:latin typeface="Kristen ITC" pitchFamily="66" charset="0"/>
                <a:ea typeface="+mn-ea"/>
                <a:cs typeface="+mn-cs"/>
              </a:rPr>
              <a:t>Q</a:t>
            </a:r>
            <a:r>
              <a:rPr lang="en-US" sz="1400" i="1" kern="1200" dirty="0" err="1">
                <a:solidFill>
                  <a:srgbClr val="333399"/>
                </a:solidFill>
                <a:latin typeface="Kristen ITC" pitchFamily="66" charset="0"/>
                <a:ea typeface="+mn-ea"/>
                <a:cs typeface="+mn-cs"/>
              </a:rPr>
              <a:t>uasiomodo</a:t>
            </a:r>
            <a:endParaRPr lang="en-US" sz="1400" i="1" kern="1200" dirty="0">
              <a:solidFill>
                <a:srgbClr val="333399"/>
              </a:solidFill>
              <a:latin typeface="Kristen ITC" pitchFamily="66" charset="0"/>
              <a:ea typeface="+mn-ea"/>
              <a:cs typeface="+mn-cs"/>
            </a:endParaRPr>
          </a:p>
        </p:txBody>
      </p:sp>
    </p:spTree>
    <p:extLst>
      <p:ext uri="{BB962C8B-B14F-4D97-AF65-F5344CB8AC3E}">
        <p14:creationId xmlns:p14="http://schemas.microsoft.com/office/powerpoint/2010/main" val="41485574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5"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Footer Placeholder 4"/>
          <p:cNvSpPr>
            <a:spLocks noGrp="1"/>
          </p:cNvSpPr>
          <p:nvPr>
            <p:ph type="ftr" sz="quarter" idx="10"/>
          </p:nvPr>
        </p:nvSpPr>
        <p:spPr/>
        <p:txBody>
          <a:bodyPr/>
          <a:lstStyle/>
          <a:p>
            <a:r>
              <a:rPr lang="en-US" smtClean="0"/>
              <a:t>Summer School on Informatics RIO 2012</a:t>
            </a:r>
            <a:endParaRPr lang="en-GB"/>
          </a:p>
        </p:txBody>
      </p:sp>
      <p:sp>
        <p:nvSpPr>
          <p:cNvPr id="186370" name="Rectangle 2"/>
          <p:cNvSpPr>
            <a:spLocks noGrp="1" noChangeArrowheads="1"/>
          </p:cNvSpPr>
          <p:nvPr>
            <p:ph type="title"/>
          </p:nvPr>
        </p:nvSpPr>
        <p:spPr/>
        <p:txBody>
          <a:bodyPr/>
          <a:lstStyle/>
          <a:p>
            <a:r>
              <a:rPr lang="en-US"/>
              <a:t>Global Approach</a:t>
            </a:r>
          </a:p>
        </p:txBody>
      </p:sp>
      <p:sp>
        <p:nvSpPr>
          <p:cNvPr id="186373" name="Rectangle 5"/>
          <p:cNvSpPr>
            <a:spLocks noGrp="1" noChangeArrowheads="1"/>
          </p:cNvSpPr>
          <p:nvPr>
            <p:ph type="body" sz="half" idx="2"/>
          </p:nvPr>
        </p:nvSpPr>
        <p:spPr>
          <a:xfrm>
            <a:off x="4225925" y="1306513"/>
            <a:ext cx="4762500" cy="5310187"/>
          </a:xfrm>
        </p:spPr>
        <p:txBody>
          <a:bodyPr/>
          <a:lstStyle/>
          <a:p>
            <a:r>
              <a:rPr lang="en-US" sz="2400" dirty="0"/>
              <a:t>Find some interval </a:t>
            </a:r>
            <a:r>
              <a:rPr lang="en-US" sz="2400" dirty="0">
                <a:solidFill>
                  <a:srgbClr val="CC0000"/>
                </a:solidFill>
              </a:rPr>
              <a:t>I</a:t>
            </a:r>
            <a:r>
              <a:rPr lang="en-US" sz="2400" baseline="-25000" dirty="0">
                <a:solidFill>
                  <a:srgbClr val="CC0000"/>
                </a:solidFill>
              </a:rPr>
              <a:t>1</a:t>
            </a:r>
            <a:r>
              <a:rPr lang="en-US" sz="2400" dirty="0"/>
              <a:t>=[V</a:t>
            </a:r>
            <a:r>
              <a:rPr lang="en-US" sz="2400" baseline="-25000" dirty="0"/>
              <a:t>1</a:t>
            </a:r>
            <a:r>
              <a:rPr lang="en-US" sz="2400" dirty="0"/>
              <a:t>,V</a:t>
            </a:r>
            <a:r>
              <a:rPr lang="en-US" sz="2400" baseline="-25000" dirty="0"/>
              <a:t>2</a:t>
            </a:r>
            <a:r>
              <a:rPr lang="en-US" sz="2400" dirty="0"/>
              <a:t>] </a:t>
            </a:r>
            <a:r>
              <a:rPr lang="en-US" sz="2400" dirty="0">
                <a:latin typeface="cmsy10" pitchFamily="34" charset="0"/>
              </a:rPr>
              <a:t>µ</a:t>
            </a:r>
            <a:r>
              <a:rPr lang="en-US" sz="2400" dirty="0"/>
              <a:t> [4.9,25.1] </a:t>
            </a:r>
            <a:r>
              <a:rPr lang="en-US" sz="2400" dirty="0" err="1"/>
              <a:t>s.t</a:t>
            </a:r>
            <a:endParaRPr lang="en-US" sz="2400" dirty="0"/>
          </a:p>
          <a:p>
            <a:endParaRPr lang="en-US" sz="2400" dirty="0"/>
          </a:p>
          <a:p>
            <a:r>
              <a:rPr lang="en-US" sz="2400" dirty="0">
                <a:solidFill>
                  <a:srgbClr val="CC0000"/>
                </a:solidFill>
              </a:rPr>
              <a:t>I</a:t>
            </a:r>
            <a:r>
              <a:rPr lang="en-US" sz="2400" baseline="-25000" dirty="0">
                <a:solidFill>
                  <a:srgbClr val="CC0000"/>
                </a:solidFill>
              </a:rPr>
              <a:t>1</a:t>
            </a:r>
            <a:r>
              <a:rPr lang="en-US" sz="2400" dirty="0"/>
              <a:t> is m-stable i.e. from any V</a:t>
            </a:r>
            <a:r>
              <a:rPr lang="en-US" sz="2400" baseline="-25000" dirty="0"/>
              <a:t>0</a:t>
            </a:r>
            <a:r>
              <a:rPr lang="en-US" sz="2400" dirty="0"/>
              <a:t> in </a:t>
            </a:r>
            <a:r>
              <a:rPr lang="en-US" sz="2400" dirty="0">
                <a:solidFill>
                  <a:srgbClr val="CC0000"/>
                </a:solidFill>
              </a:rPr>
              <a:t>I</a:t>
            </a:r>
            <a:r>
              <a:rPr lang="en-US" sz="2400" baseline="-25000" dirty="0">
                <a:solidFill>
                  <a:srgbClr val="CC0000"/>
                </a:solidFill>
              </a:rPr>
              <a:t>1</a:t>
            </a:r>
            <a:r>
              <a:rPr lang="en-US" sz="2400" dirty="0"/>
              <a:t> there is strategy </a:t>
            </a:r>
            <a:r>
              <a:rPr lang="en-US" sz="2400" dirty="0" err="1"/>
              <a:t>st</a:t>
            </a:r>
            <a:r>
              <a:rPr lang="en-US" sz="2400" dirty="0"/>
              <a:t> whatever fluctuation volume is always within [5,25] and at the end within </a:t>
            </a:r>
            <a:br>
              <a:rPr lang="en-US" sz="2400" dirty="0"/>
            </a:br>
            <a:r>
              <a:rPr lang="en-US" sz="2400" dirty="0">
                <a:solidFill>
                  <a:srgbClr val="CC0000"/>
                </a:solidFill>
              </a:rPr>
              <a:t>I</a:t>
            </a:r>
            <a:r>
              <a:rPr lang="en-US" sz="2400" baseline="-25000" dirty="0">
                <a:solidFill>
                  <a:srgbClr val="CC0000"/>
                </a:solidFill>
              </a:rPr>
              <a:t>2</a:t>
            </a:r>
            <a:r>
              <a:rPr lang="en-US" sz="2400" dirty="0"/>
              <a:t>=[V</a:t>
            </a:r>
            <a:r>
              <a:rPr lang="en-US" sz="2400" baseline="-25000" dirty="0"/>
              <a:t>1</a:t>
            </a:r>
            <a:r>
              <a:rPr lang="en-US" sz="2400" dirty="0"/>
              <a:t>+m,V</a:t>
            </a:r>
            <a:r>
              <a:rPr lang="en-US" sz="2400" baseline="-25000" dirty="0"/>
              <a:t>1</a:t>
            </a:r>
            <a:r>
              <a:rPr lang="en-US" sz="2400" dirty="0"/>
              <a:t>-m]</a:t>
            </a:r>
          </a:p>
          <a:p>
            <a:endParaRPr lang="en-US" sz="2400" dirty="0"/>
          </a:p>
          <a:p>
            <a:r>
              <a:rPr lang="en-US" sz="2400" dirty="0">
                <a:solidFill>
                  <a:srgbClr val="CC0000"/>
                </a:solidFill>
              </a:rPr>
              <a:t>I</a:t>
            </a:r>
            <a:r>
              <a:rPr lang="en-US" sz="2400" baseline="-25000" dirty="0">
                <a:solidFill>
                  <a:srgbClr val="CC0000"/>
                </a:solidFill>
              </a:rPr>
              <a:t>1</a:t>
            </a:r>
            <a:r>
              <a:rPr lang="en-US" sz="2400" dirty="0"/>
              <a:t> is optimal among all m-stable intervals.</a:t>
            </a:r>
          </a:p>
        </p:txBody>
      </p:sp>
      <p:sp>
        <p:nvSpPr>
          <p:cNvPr id="186374" name="Rectangle 6"/>
          <p:cNvSpPr>
            <a:spLocks noChangeArrowheads="1"/>
          </p:cNvSpPr>
          <p:nvPr/>
        </p:nvSpPr>
        <p:spPr bwMode="auto">
          <a:xfrm>
            <a:off x="885825" y="1508125"/>
            <a:ext cx="2725738" cy="4686300"/>
          </a:xfrm>
          <a:prstGeom prst="rect">
            <a:avLst/>
          </a:prstGeom>
          <a:noFill/>
          <a:ln w="57150" algn="ctr">
            <a:solidFill>
              <a:schemeClr val="tx1"/>
            </a:solidFill>
            <a:miter lim="800000"/>
            <a:headEnd/>
            <a:tailEnd/>
          </a:ln>
          <a:effectLst/>
        </p:spPr>
        <p:txBody>
          <a:bodyPr anchor="ctr">
            <a:spAutoFit/>
          </a:bodyPr>
          <a:lstStyle/>
          <a:p>
            <a:endParaRPr lang="en-US"/>
          </a:p>
        </p:txBody>
      </p:sp>
      <p:sp>
        <p:nvSpPr>
          <p:cNvPr id="186375" name="Text Box 7"/>
          <p:cNvSpPr txBox="1">
            <a:spLocks noChangeArrowheads="1"/>
          </p:cNvSpPr>
          <p:nvPr/>
        </p:nvSpPr>
        <p:spPr bwMode="auto">
          <a:xfrm>
            <a:off x="385763" y="5810250"/>
            <a:ext cx="344487" cy="396875"/>
          </a:xfrm>
          <a:prstGeom prst="rect">
            <a:avLst/>
          </a:prstGeom>
          <a:noFill/>
          <a:ln w="9525" algn="ctr">
            <a:noFill/>
            <a:miter lim="800000"/>
            <a:headEnd/>
            <a:tailEnd/>
          </a:ln>
          <a:effectLst/>
        </p:spPr>
        <p:txBody>
          <a:bodyPr wrap="none">
            <a:spAutoFit/>
          </a:bodyPr>
          <a:lstStyle/>
          <a:p>
            <a:pPr algn="r"/>
            <a:r>
              <a:rPr lang="en-US">
                <a:solidFill>
                  <a:srgbClr val="4D4D4D"/>
                </a:solidFill>
              </a:rPr>
              <a:t>0</a:t>
            </a:r>
          </a:p>
        </p:txBody>
      </p:sp>
      <p:sp>
        <p:nvSpPr>
          <p:cNvPr id="186377" name="Text Box 9"/>
          <p:cNvSpPr txBox="1">
            <a:spLocks noChangeArrowheads="1"/>
          </p:cNvSpPr>
          <p:nvPr/>
        </p:nvSpPr>
        <p:spPr bwMode="auto">
          <a:xfrm>
            <a:off x="269875" y="1508125"/>
            <a:ext cx="504825" cy="396875"/>
          </a:xfrm>
          <a:prstGeom prst="rect">
            <a:avLst/>
          </a:prstGeom>
          <a:noFill/>
          <a:ln w="9525" algn="ctr">
            <a:noFill/>
            <a:miter lim="800000"/>
            <a:headEnd/>
            <a:tailEnd/>
          </a:ln>
          <a:effectLst/>
        </p:spPr>
        <p:txBody>
          <a:bodyPr wrap="none">
            <a:spAutoFit/>
          </a:bodyPr>
          <a:lstStyle/>
          <a:p>
            <a:pPr algn="r"/>
            <a:r>
              <a:rPr lang="en-US">
                <a:solidFill>
                  <a:srgbClr val="4D4D4D"/>
                </a:solidFill>
              </a:rPr>
              <a:t>25</a:t>
            </a:r>
          </a:p>
        </p:txBody>
      </p:sp>
      <p:sp>
        <p:nvSpPr>
          <p:cNvPr id="186378" name="Text Box 10"/>
          <p:cNvSpPr txBox="1">
            <a:spLocks noChangeArrowheads="1"/>
          </p:cNvSpPr>
          <p:nvPr/>
        </p:nvSpPr>
        <p:spPr bwMode="auto">
          <a:xfrm>
            <a:off x="385763" y="5118100"/>
            <a:ext cx="344487" cy="396875"/>
          </a:xfrm>
          <a:prstGeom prst="rect">
            <a:avLst/>
          </a:prstGeom>
          <a:noFill/>
          <a:ln w="9525" algn="ctr">
            <a:noFill/>
            <a:miter lim="800000"/>
            <a:headEnd/>
            <a:tailEnd/>
          </a:ln>
          <a:effectLst/>
        </p:spPr>
        <p:txBody>
          <a:bodyPr wrap="none">
            <a:spAutoFit/>
          </a:bodyPr>
          <a:lstStyle/>
          <a:p>
            <a:pPr algn="r"/>
            <a:r>
              <a:rPr lang="en-US">
                <a:solidFill>
                  <a:srgbClr val="4D4D4D"/>
                </a:solidFill>
              </a:rPr>
              <a:t>5</a:t>
            </a:r>
          </a:p>
        </p:txBody>
      </p:sp>
      <p:sp>
        <p:nvSpPr>
          <p:cNvPr id="186379" name="Text Box 11"/>
          <p:cNvSpPr txBox="1">
            <a:spLocks noChangeArrowheads="1"/>
          </p:cNvSpPr>
          <p:nvPr/>
        </p:nvSpPr>
        <p:spPr bwMode="auto">
          <a:xfrm>
            <a:off x="225425" y="4159250"/>
            <a:ext cx="504825" cy="396875"/>
          </a:xfrm>
          <a:prstGeom prst="rect">
            <a:avLst/>
          </a:prstGeom>
          <a:noFill/>
          <a:ln w="9525" algn="ctr">
            <a:noFill/>
            <a:miter lim="800000"/>
            <a:headEnd/>
            <a:tailEnd/>
          </a:ln>
          <a:effectLst/>
        </p:spPr>
        <p:txBody>
          <a:bodyPr wrap="none">
            <a:spAutoFit/>
          </a:bodyPr>
          <a:lstStyle/>
          <a:p>
            <a:pPr algn="r"/>
            <a:r>
              <a:rPr lang="en-US">
                <a:solidFill>
                  <a:srgbClr val="4D4D4D"/>
                </a:solidFill>
              </a:rPr>
              <a:t>10</a:t>
            </a:r>
          </a:p>
        </p:txBody>
      </p:sp>
      <p:sp>
        <p:nvSpPr>
          <p:cNvPr id="186380" name="Text Box 12"/>
          <p:cNvSpPr txBox="1">
            <a:spLocks noChangeArrowheads="1"/>
          </p:cNvSpPr>
          <p:nvPr/>
        </p:nvSpPr>
        <p:spPr bwMode="auto">
          <a:xfrm>
            <a:off x="225425" y="3236913"/>
            <a:ext cx="504825" cy="396875"/>
          </a:xfrm>
          <a:prstGeom prst="rect">
            <a:avLst/>
          </a:prstGeom>
          <a:noFill/>
          <a:ln w="9525" algn="ctr">
            <a:noFill/>
            <a:miter lim="800000"/>
            <a:headEnd/>
            <a:tailEnd/>
          </a:ln>
          <a:effectLst/>
        </p:spPr>
        <p:txBody>
          <a:bodyPr wrap="none">
            <a:spAutoFit/>
          </a:bodyPr>
          <a:lstStyle/>
          <a:p>
            <a:pPr algn="r"/>
            <a:r>
              <a:rPr lang="en-US">
                <a:solidFill>
                  <a:srgbClr val="4D4D4D"/>
                </a:solidFill>
              </a:rPr>
              <a:t>15</a:t>
            </a:r>
          </a:p>
        </p:txBody>
      </p:sp>
      <p:sp>
        <p:nvSpPr>
          <p:cNvPr id="186381" name="Text Box 13"/>
          <p:cNvSpPr txBox="1">
            <a:spLocks noChangeArrowheads="1"/>
          </p:cNvSpPr>
          <p:nvPr/>
        </p:nvSpPr>
        <p:spPr bwMode="auto">
          <a:xfrm>
            <a:off x="225425" y="2314575"/>
            <a:ext cx="504825" cy="396875"/>
          </a:xfrm>
          <a:prstGeom prst="rect">
            <a:avLst/>
          </a:prstGeom>
          <a:noFill/>
          <a:ln w="9525" algn="ctr">
            <a:noFill/>
            <a:miter lim="800000"/>
            <a:headEnd/>
            <a:tailEnd/>
          </a:ln>
          <a:effectLst/>
        </p:spPr>
        <p:txBody>
          <a:bodyPr wrap="none">
            <a:spAutoFit/>
          </a:bodyPr>
          <a:lstStyle/>
          <a:p>
            <a:pPr algn="r"/>
            <a:r>
              <a:rPr lang="en-US">
                <a:solidFill>
                  <a:srgbClr val="4D4D4D"/>
                </a:solidFill>
              </a:rPr>
              <a:t>20</a:t>
            </a:r>
          </a:p>
        </p:txBody>
      </p:sp>
      <p:sp>
        <p:nvSpPr>
          <p:cNvPr id="186382" name="Line 14"/>
          <p:cNvSpPr>
            <a:spLocks noChangeShapeType="1"/>
          </p:cNvSpPr>
          <p:nvPr/>
        </p:nvSpPr>
        <p:spPr bwMode="auto">
          <a:xfrm>
            <a:off x="885825" y="5233988"/>
            <a:ext cx="2725738" cy="0"/>
          </a:xfrm>
          <a:prstGeom prst="line">
            <a:avLst/>
          </a:prstGeom>
          <a:noFill/>
          <a:ln w="9525">
            <a:solidFill>
              <a:schemeClr val="tx1"/>
            </a:solidFill>
            <a:prstDash val="dashDot"/>
            <a:round/>
            <a:headEnd/>
            <a:tailEnd/>
          </a:ln>
          <a:effectLst/>
        </p:spPr>
        <p:txBody>
          <a:bodyPr>
            <a:spAutoFit/>
          </a:bodyPr>
          <a:lstStyle/>
          <a:p>
            <a:endParaRPr lang="en-US"/>
          </a:p>
        </p:txBody>
      </p:sp>
      <p:sp>
        <p:nvSpPr>
          <p:cNvPr id="186383" name="Line 15"/>
          <p:cNvSpPr>
            <a:spLocks noChangeShapeType="1"/>
          </p:cNvSpPr>
          <p:nvPr/>
        </p:nvSpPr>
        <p:spPr bwMode="auto">
          <a:xfrm>
            <a:off x="885825" y="4351338"/>
            <a:ext cx="2725738" cy="0"/>
          </a:xfrm>
          <a:prstGeom prst="line">
            <a:avLst/>
          </a:prstGeom>
          <a:noFill/>
          <a:ln w="9525">
            <a:solidFill>
              <a:schemeClr val="tx1"/>
            </a:solidFill>
            <a:prstDash val="dashDot"/>
            <a:round/>
            <a:headEnd/>
            <a:tailEnd/>
          </a:ln>
          <a:effectLst/>
        </p:spPr>
        <p:txBody>
          <a:bodyPr>
            <a:spAutoFit/>
          </a:bodyPr>
          <a:lstStyle/>
          <a:p>
            <a:endParaRPr lang="en-US"/>
          </a:p>
        </p:txBody>
      </p:sp>
      <p:sp>
        <p:nvSpPr>
          <p:cNvPr id="186384" name="Line 16"/>
          <p:cNvSpPr>
            <a:spLocks noChangeShapeType="1"/>
          </p:cNvSpPr>
          <p:nvPr/>
        </p:nvSpPr>
        <p:spPr bwMode="auto">
          <a:xfrm>
            <a:off x="885825" y="3429000"/>
            <a:ext cx="2725738" cy="0"/>
          </a:xfrm>
          <a:prstGeom prst="line">
            <a:avLst/>
          </a:prstGeom>
          <a:noFill/>
          <a:ln w="9525">
            <a:solidFill>
              <a:schemeClr val="tx1"/>
            </a:solidFill>
            <a:prstDash val="dashDot"/>
            <a:round/>
            <a:headEnd/>
            <a:tailEnd/>
          </a:ln>
          <a:effectLst/>
        </p:spPr>
        <p:txBody>
          <a:bodyPr>
            <a:spAutoFit/>
          </a:bodyPr>
          <a:lstStyle/>
          <a:p>
            <a:endParaRPr lang="en-US"/>
          </a:p>
        </p:txBody>
      </p:sp>
      <p:sp>
        <p:nvSpPr>
          <p:cNvPr id="186385" name="Line 17"/>
          <p:cNvSpPr>
            <a:spLocks noChangeShapeType="1"/>
          </p:cNvSpPr>
          <p:nvPr/>
        </p:nvSpPr>
        <p:spPr bwMode="auto">
          <a:xfrm>
            <a:off x="885825" y="2506663"/>
            <a:ext cx="2725738" cy="0"/>
          </a:xfrm>
          <a:prstGeom prst="line">
            <a:avLst/>
          </a:prstGeom>
          <a:noFill/>
          <a:ln w="9525">
            <a:solidFill>
              <a:schemeClr val="tx1"/>
            </a:solidFill>
            <a:prstDash val="dashDot"/>
            <a:round/>
            <a:headEnd/>
            <a:tailEnd/>
          </a:ln>
          <a:effectLst/>
        </p:spPr>
        <p:txBody>
          <a:bodyPr>
            <a:spAutoFit/>
          </a:bodyPr>
          <a:lstStyle/>
          <a:p>
            <a:endParaRPr lang="en-US"/>
          </a:p>
        </p:txBody>
      </p:sp>
      <p:sp>
        <p:nvSpPr>
          <p:cNvPr id="186386" name="Line 18"/>
          <p:cNvSpPr>
            <a:spLocks noChangeShapeType="1"/>
          </p:cNvSpPr>
          <p:nvPr/>
        </p:nvSpPr>
        <p:spPr bwMode="auto">
          <a:xfrm>
            <a:off x="885825" y="4159250"/>
            <a:ext cx="0" cy="958850"/>
          </a:xfrm>
          <a:prstGeom prst="line">
            <a:avLst/>
          </a:prstGeom>
          <a:noFill/>
          <a:ln w="76200">
            <a:solidFill>
              <a:srgbClr val="CC0000"/>
            </a:solidFill>
            <a:round/>
            <a:headEnd/>
            <a:tailEnd/>
          </a:ln>
          <a:effectLst/>
        </p:spPr>
        <p:txBody>
          <a:bodyPr wrap="none">
            <a:spAutoFit/>
          </a:bodyPr>
          <a:lstStyle/>
          <a:p>
            <a:endParaRPr lang="en-US"/>
          </a:p>
        </p:txBody>
      </p:sp>
      <p:sp>
        <p:nvSpPr>
          <p:cNvPr id="186387" name="Line 19"/>
          <p:cNvSpPr>
            <a:spLocks noChangeShapeType="1"/>
          </p:cNvSpPr>
          <p:nvPr/>
        </p:nvSpPr>
        <p:spPr bwMode="auto">
          <a:xfrm>
            <a:off x="3611563" y="4389438"/>
            <a:ext cx="0" cy="652462"/>
          </a:xfrm>
          <a:prstGeom prst="line">
            <a:avLst/>
          </a:prstGeom>
          <a:noFill/>
          <a:ln w="76200">
            <a:solidFill>
              <a:srgbClr val="CC0000"/>
            </a:solidFill>
            <a:round/>
            <a:headEnd/>
            <a:tailEnd/>
          </a:ln>
          <a:effectLst/>
        </p:spPr>
        <p:txBody>
          <a:bodyPr>
            <a:spAutoFit/>
          </a:bodyPr>
          <a:lstStyle/>
          <a:p>
            <a:endParaRPr lang="en-US"/>
          </a:p>
        </p:txBody>
      </p:sp>
      <p:sp>
        <p:nvSpPr>
          <p:cNvPr id="186388" name="Freeform 20"/>
          <p:cNvSpPr>
            <a:spLocks/>
          </p:cNvSpPr>
          <p:nvPr/>
        </p:nvSpPr>
        <p:spPr bwMode="auto">
          <a:xfrm>
            <a:off x="923925" y="1739900"/>
            <a:ext cx="2687638" cy="3455988"/>
          </a:xfrm>
          <a:custGeom>
            <a:avLst/>
            <a:gdLst/>
            <a:ahLst/>
            <a:cxnLst>
              <a:cxn ang="0">
                <a:pos x="0" y="1862"/>
              </a:cxn>
              <a:cxn ang="0">
                <a:pos x="290" y="1185"/>
              </a:cxn>
              <a:cxn ang="0">
                <a:pos x="508" y="2177"/>
              </a:cxn>
              <a:cxn ang="0">
                <a:pos x="992" y="0"/>
              </a:cxn>
              <a:cxn ang="0">
                <a:pos x="1137" y="1185"/>
              </a:cxn>
              <a:cxn ang="0">
                <a:pos x="1693" y="1838"/>
              </a:cxn>
            </a:cxnLst>
            <a:rect l="0" t="0" r="r" b="b"/>
            <a:pathLst>
              <a:path w="1693" h="2177">
                <a:moveTo>
                  <a:pt x="0" y="1862"/>
                </a:moveTo>
                <a:lnTo>
                  <a:pt x="290" y="1185"/>
                </a:lnTo>
                <a:lnTo>
                  <a:pt x="508" y="2177"/>
                </a:lnTo>
                <a:lnTo>
                  <a:pt x="992" y="0"/>
                </a:lnTo>
                <a:lnTo>
                  <a:pt x="1137" y="1185"/>
                </a:lnTo>
                <a:lnTo>
                  <a:pt x="1693" y="1838"/>
                </a:lnTo>
              </a:path>
            </a:pathLst>
          </a:custGeom>
          <a:noFill/>
          <a:ln w="76200" cap="flat" cmpd="sng">
            <a:solidFill>
              <a:schemeClr val="accent1"/>
            </a:solidFill>
            <a:prstDash val="solid"/>
            <a:round/>
            <a:headEnd type="none" w="med" len="med"/>
            <a:tailEnd type="none" w="med" len="med"/>
          </a:ln>
          <a:effectLst/>
        </p:spPr>
        <p:txBody>
          <a:bodyPr wrap="none">
            <a:spAutoFit/>
          </a:bodyPr>
          <a:lstStyle/>
          <a:p>
            <a:endParaRPr lang="en-US"/>
          </a:p>
        </p:txBody>
      </p:sp>
      <p:sp>
        <p:nvSpPr>
          <p:cNvPr id="186389" name="Text Box 21"/>
          <p:cNvSpPr txBox="1">
            <a:spLocks noChangeArrowheads="1"/>
          </p:cNvSpPr>
          <p:nvPr/>
        </p:nvSpPr>
        <p:spPr bwMode="auto">
          <a:xfrm>
            <a:off x="423863" y="4543425"/>
            <a:ext cx="439737" cy="519113"/>
          </a:xfrm>
          <a:prstGeom prst="rect">
            <a:avLst/>
          </a:prstGeom>
          <a:noFill/>
          <a:ln w="9525" algn="ctr">
            <a:noFill/>
            <a:miter lim="800000"/>
            <a:headEnd/>
            <a:tailEnd/>
          </a:ln>
          <a:effectLst/>
        </p:spPr>
        <p:txBody>
          <a:bodyPr wrap="none">
            <a:spAutoFit/>
          </a:bodyPr>
          <a:lstStyle/>
          <a:p>
            <a:r>
              <a:rPr lang="en-US" sz="2800" b="1">
                <a:solidFill>
                  <a:srgbClr val="CC0000"/>
                </a:solidFill>
              </a:rPr>
              <a:t>I</a:t>
            </a:r>
            <a:r>
              <a:rPr lang="en-US" sz="2800" b="1" baseline="-25000">
                <a:solidFill>
                  <a:srgbClr val="CC0000"/>
                </a:solidFill>
              </a:rPr>
              <a:t>1</a:t>
            </a:r>
          </a:p>
        </p:txBody>
      </p:sp>
      <p:sp>
        <p:nvSpPr>
          <p:cNvPr id="186390" name="Text Box 22"/>
          <p:cNvSpPr txBox="1">
            <a:spLocks noChangeArrowheads="1"/>
          </p:cNvSpPr>
          <p:nvPr/>
        </p:nvSpPr>
        <p:spPr bwMode="auto">
          <a:xfrm>
            <a:off x="3727450" y="4543425"/>
            <a:ext cx="439738" cy="519113"/>
          </a:xfrm>
          <a:prstGeom prst="rect">
            <a:avLst/>
          </a:prstGeom>
          <a:noFill/>
          <a:ln w="9525" algn="ctr">
            <a:noFill/>
            <a:miter lim="800000"/>
            <a:headEnd/>
            <a:tailEnd/>
          </a:ln>
          <a:effectLst/>
        </p:spPr>
        <p:txBody>
          <a:bodyPr wrap="none">
            <a:spAutoFit/>
          </a:bodyPr>
          <a:lstStyle/>
          <a:p>
            <a:r>
              <a:rPr lang="en-US" sz="2800" b="1">
                <a:solidFill>
                  <a:srgbClr val="CC0000"/>
                </a:solidFill>
              </a:rPr>
              <a:t>I</a:t>
            </a:r>
            <a:r>
              <a:rPr lang="en-US" sz="2800" b="1" baseline="-25000">
                <a:solidFill>
                  <a:srgbClr val="CC0000"/>
                </a:solidFill>
              </a:rPr>
              <a:t>2</a:t>
            </a:r>
          </a:p>
        </p:txBody>
      </p:sp>
      <p:sp>
        <p:nvSpPr>
          <p:cNvPr id="186391" name="Line 23"/>
          <p:cNvSpPr>
            <a:spLocks noChangeShapeType="1"/>
          </p:cNvSpPr>
          <p:nvPr/>
        </p:nvSpPr>
        <p:spPr bwMode="auto">
          <a:xfrm>
            <a:off x="923925" y="4159250"/>
            <a:ext cx="0" cy="958850"/>
          </a:xfrm>
          <a:prstGeom prst="line">
            <a:avLst/>
          </a:prstGeom>
          <a:noFill/>
          <a:ln w="76200">
            <a:solidFill>
              <a:srgbClr val="CC0000"/>
            </a:solidFill>
            <a:round/>
            <a:headEnd/>
            <a:tailEnd/>
          </a:ln>
          <a:effectLst/>
        </p:spPr>
        <p:txBody>
          <a:bodyPr wrap="none">
            <a:spAutoFit/>
          </a:bodyPr>
          <a:lstStyle/>
          <a:p>
            <a:endParaRPr lang="en-US"/>
          </a:p>
        </p:txBody>
      </p:sp>
      <p:sp>
        <p:nvSpPr>
          <p:cNvPr id="186392" name="Line 24"/>
          <p:cNvSpPr>
            <a:spLocks noChangeShapeType="1"/>
          </p:cNvSpPr>
          <p:nvPr/>
        </p:nvSpPr>
        <p:spPr bwMode="auto">
          <a:xfrm>
            <a:off x="3573463" y="4389438"/>
            <a:ext cx="0" cy="652462"/>
          </a:xfrm>
          <a:prstGeom prst="line">
            <a:avLst/>
          </a:prstGeom>
          <a:noFill/>
          <a:ln w="76200">
            <a:solidFill>
              <a:srgbClr val="CC0000"/>
            </a:solidFill>
            <a:round/>
            <a:headEnd/>
            <a:tailEnd/>
          </a:ln>
          <a:effectLst/>
        </p:spPr>
        <p:txBody>
          <a:bodyPr>
            <a:spAutoFit/>
          </a:bodyPr>
          <a:lstStyle/>
          <a:p>
            <a:endParaRPr lang="en-US"/>
          </a:p>
        </p:txBody>
      </p:sp>
      <p:sp>
        <p:nvSpPr>
          <p:cNvPr id="186393" name="Text Box 25"/>
          <p:cNvSpPr txBox="1">
            <a:spLocks noChangeArrowheads="1"/>
          </p:cNvSpPr>
          <p:nvPr/>
        </p:nvSpPr>
        <p:spPr bwMode="auto">
          <a:xfrm>
            <a:off x="647700" y="1092200"/>
            <a:ext cx="555625" cy="396875"/>
          </a:xfrm>
          <a:prstGeom prst="rect">
            <a:avLst/>
          </a:prstGeom>
          <a:noFill/>
          <a:ln w="9525" algn="ctr">
            <a:noFill/>
            <a:miter lim="800000"/>
            <a:headEnd/>
            <a:tailEnd/>
          </a:ln>
          <a:effectLst/>
        </p:spPr>
        <p:txBody>
          <a:bodyPr wrap="none">
            <a:spAutoFit/>
          </a:bodyPr>
          <a:lstStyle/>
          <a:p>
            <a:r>
              <a:rPr lang="en-US">
                <a:solidFill>
                  <a:srgbClr val="4D4D4D"/>
                </a:solidFill>
              </a:rPr>
              <a:t>0 s</a:t>
            </a:r>
          </a:p>
        </p:txBody>
      </p:sp>
      <p:sp>
        <p:nvSpPr>
          <p:cNvPr id="186394" name="Text Box 26"/>
          <p:cNvSpPr txBox="1">
            <a:spLocks noChangeArrowheads="1"/>
          </p:cNvSpPr>
          <p:nvPr/>
        </p:nvSpPr>
        <p:spPr bwMode="auto">
          <a:xfrm>
            <a:off x="2987675" y="1052513"/>
            <a:ext cx="715963" cy="396875"/>
          </a:xfrm>
          <a:prstGeom prst="rect">
            <a:avLst/>
          </a:prstGeom>
          <a:noFill/>
          <a:ln w="9525" algn="ctr">
            <a:noFill/>
            <a:miter lim="800000"/>
            <a:headEnd/>
            <a:tailEnd/>
          </a:ln>
          <a:effectLst/>
        </p:spPr>
        <p:txBody>
          <a:bodyPr wrap="none">
            <a:spAutoFit/>
          </a:bodyPr>
          <a:lstStyle/>
          <a:p>
            <a:r>
              <a:rPr lang="en-US">
                <a:solidFill>
                  <a:srgbClr val="4D4D4D"/>
                </a:solidFill>
              </a:rPr>
              <a:t>20 s</a:t>
            </a:r>
          </a:p>
        </p:txBody>
      </p:sp>
      <p:sp>
        <p:nvSpPr>
          <p:cNvPr id="186399" name="Freeform 31"/>
          <p:cNvSpPr>
            <a:spLocks/>
          </p:cNvSpPr>
          <p:nvPr/>
        </p:nvSpPr>
        <p:spPr bwMode="auto">
          <a:xfrm>
            <a:off x="923925" y="1778000"/>
            <a:ext cx="2649538" cy="3571875"/>
          </a:xfrm>
          <a:custGeom>
            <a:avLst/>
            <a:gdLst/>
            <a:ahLst/>
            <a:cxnLst>
              <a:cxn ang="0">
                <a:pos x="0" y="1814"/>
              </a:cxn>
              <a:cxn ang="0">
                <a:pos x="290" y="1209"/>
              </a:cxn>
              <a:cxn ang="0">
                <a:pos x="508" y="2153"/>
              </a:cxn>
              <a:cxn ang="0">
                <a:pos x="992" y="0"/>
              </a:cxn>
              <a:cxn ang="0">
                <a:pos x="1137" y="1161"/>
              </a:cxn>
              <a:cxn ang="0">
                <a:pos x="1645" y="1766"/>
              </a:cxn>
              <a:cxn ang="0">
                <a:pos x="1669" y="1959"/>
              </a:cxn>
              <a:cxn ang="0">
                <a:pos x="1088" y="1234"/>
              </a:cxn>
              <a:cxn ang="0">
                <a:pos x="967" y="338"/>
              </a:cxn>
              <a:cxn ang="0">
                <a:pos x="508" y="2250"/>
              </a:cxn>
              <a:cxn ang="0">
                <a:pos x="266" y="1451"/>
              </a:cxn>
              <a:cxn ang="0">
                <a:pos x="0" y="1814"/>
              </a:cxn>
            </a:cxnLst>
            <a:rect l="0" t="0" r="r" b="b"/>
            <a:pathLst>
              <a:path w="1669" h="2250">
                <a:moveTo>
                  <a:pt x="0" y="1814"/>
                </a:moveTo>
                <a:lnTo>
                  <a:pt x="290" y="1209"/>
                </a:lnTo>
                <a:lnTo>
                  <a:pt x="508" y="2153"/>
                </a:lnTo>
                <a:lnTo>
                  <a:pt x="992" y="0"/>
                </a:lnTo>
                <a:lnTo>
                  <a:pt x="1137" y="1161"/>
                </a:lnTo>
                <a:lnTo>
                  <a:pt x="1645" y="1766"/>
                </a:lnTo>
                <a:lnTo>
                  <a:pt x="1669" y="1959"/>
                </a:lnTo>
                <a:lnTo>
                  <a:pt x="1088" y="1234"/>
                </a:lnTo>
                <a:lnTo>
                  <a:pt x="967" y="338"/>
                </a:lnTo>
                <a:lnTo>
                  <a:pt x="508" y="2250"/>
                </a:lnTo>
                <a:lnTo>
                  <a:pt x="266" y="1451"/>
                </a:lnTo>
                <a:lnTo>
                  <a:pt x="0" y="1814"/>
                </a:lnTo>
                <a:close/>
              </a:path>
            </a:pathLst>
          </a:custGeom>
          <a:solidFill>
            <a:schemeClr val="accent1"/>
          </a:solidFill>
          <a:ln w="9525" cap="flat" cmpd="sng">
            <a:solidFill>
              <a:schemeClr val="accent1"/>
            </a:solidFill>
            <a:prstDash val="solid"/>
            <a:round/>
            <a:headEnd type="none" w="med" len="med"/>
            <a:tailEnd type="none" w="med" len="med"/>
          </a:ln>
          <a:effectLst/>
        </p:spPr>
        <p:txBody>
          <a:bodyPr wrap="none">
            <a:spAutoFit/>
          </a:bodyPr>
          <a:lstStyle/>
          <a:p>
            <a:endParaRPr lang="en-US"/>
          </a:p>
        </p:txBody>
      </p:sp>
      <p:sp>
        <p:nvSpPr>
          <p:cNvPr id="186395" name="Text Box 27"/>
          <p:cNvSpPr txBox="1">
            <a:spLocks noChangeArrowheads="1"/>
          </p:cNvSpPr>
          <p:nvPr/>
        </p:nvSpPr>
        <p:spPr bwMode="auto">
          <a:xfrm rot="-675251">
            <a:off x="526866" y="2291428"/>
            <a:ext cx="8212505" cy="2554545"/>
          </a:xfrm>
          <a:prstGeom prst="rect">
            <a:avLst/>
          </a:prstGeom>
          <a:solidFill>
            <a:schemeClr val="bg1"/>
          </a:solidFill>
          <a:ln w="57150" cmpd="thinThick" algn="ctr">
            <a:solidFill>
              <a:schemeClr val="tx1"/>
            </a:solidFill>
            <a:miter lim="800000"/>
            <a:headEnd/>
            <a:tailEnd/>
          </a:ln>
          <a:effectLst/>
        </p:spPr>
        <p:txBody>
          <a:bodyPr wrap="none">
            <a:spAutoFit/>
          </a:bodyPr>
          <a:lstStyle/>
          <a:p>
            <a:pPr algn="l"/>
            <a:r>
              <a:rPr lang="en-US" sz="3600" b="1" dirty="0">
                <a:solidFill>
                  <a:srgbClr val="CC0000"/>
                </a:solidFill>
              </a:rPr>
              <a:t>Queries </a:t>
            </a:r>
            <a:r>
              <a:rPr lang="en-US" sz="3600" dirty="0">
                <a:solidFill>
                  <a:srgbClr val="FFC000"/>
                </a:solidFill>
              </a:rPr>
              <a:t>( min. K )</a:t>
            </a:r>
            <a:r>
              <a:rPr lang="en-US" sz="3600" b="1" dirty="0">
                <a:solidFill>
                  <a:srgbClr val="FFC000"/>
                </a:solidFill>
              </a:rPr>
              <a:t> </a:t>
            </a:r>
          </a:p>
          <a:p>
            <a:pPr algn="l"/>
            <a:endParaRPr lang="en-US" sz="3600" dirty="0"/>
          </a:p>
          <a:p>
            <a:pPr algn="l"/>
            <a:r>
              <a:rPr lang="en-US" sz="3600" dirty="0">
                <a:solidFill>
                  <a:srgbClr val="333399"/>
                </a:solidFill>
              </a:rPr>
              <a:t>control: A</a:t>
            </a:r>
            <a:r>
              <a:rPr lang="en-US" sz="3600" dirty="0">
                <a:solidFill>
                  <a:srgbClr val="333399"/>
                </a:solidFill>
                <a:latin typeface="cmsy10" pitchFamily="34" charset="0"/>
              </a:rPr>
              <a:t>}</a:t>
            </a:r>
            <a:r>
              <a:rPr lang="en-US" sz="3600" dirty="0">
                <a:solidFill>
                  <a:srgbClr val="333399"/>
                </a:solidFill>
              </a:rPr>
              <a:t> </a:t>
            </a:r>
            <a:r>
              <a:rPr lang="en-US" sz="4400" dirty="0">
                <a:solidFill>
                  <a:srgbClr val="333399"/>
                </a:solidFill>
              </a:rPr>
              <a:t>( </a:t>
            </a:r>
            <a:r>
              <a:rPr lang="en-US" sz="3600" dirty="0">
                <a:solidFill>
                  <a:srgbClr val="333399"/>
                </a:solidFill>
              </a:rPr>
              <a:t>time=20 </a:t>
            </a:r>
            <a:r>
              <a:rPr lang="en-US" sz="3600" dirty="0">
                <a:solidFill>
                  <a:srgbClr val="333399"/>
                </a:solidFill>
                <a:latin typeface="cmsy10" pitchFamily="34" charset="0"/>
              </a:rPr>
              <a:t>Æ</a:t>
            </a:r>
            <a:r>
              <a:rPr lang="en-US" sz="3600" dirty="0">
                <a:solidFill>
                  <a:srgbClr val="333399"/>
                </a:solidFill>
              </a:rPr>
              <a:t> not BAD </a:t>
            </a:r>
            <a:br>
              <a:rPr lang="en-US" sz="3600" dirty="0">
                <a:solidFill>
                  <a:srgbClr val="333399"/>
                </a:solidFill>
              </a:rPr>
            </a:br>
            <a:r>
              <a:rPr lang="en-US" sz="3600" dirty="0">
                <a:solidFill>
                  <a:srgbClr val="333399"/>
                </a:solidFill>
              </a:rPr>
              <a:t>                            </a:t>
            </a:r>
            <a:r>
              <a:rPr lang="en-US" sz="3600" dirty="0">
                <a:solidFill>
                  <a:srgbClr val="333399"/>
                </a:solidFill>
                <a:latin typeface="cmsy10" pitchFamily="34" charset="0"/>
              </a:rPr>
              <a:t>Æ</a:t>
            </a:r>
            <a:r>
              <a:rPr lang="en-US" sz="3600" dirty="0">
                <a:solidFill>
                  <a:srgbClr val="333399"/>
                </a:solidFill>
              </a:rPr>
              <a:t> V</a:t>
            </a:r>
            <a:r>
              <a:rPr lang="en-US" sz="3600" dirty="0">
                <a:solidFill>
                  <a:srgbClr val="333399"/>
                </a:solidFill>
                <a:latin typeface="cmsy10" pitchFamily="34" charset="0"/>
              </a:rPr>
              <a:t>2</a:t>
            </a:r>
            <a:r>
              <a:rPr lang="en-US" sz="3600" dirty="0">
                <a:solidFill>
                  <a:srgbClr val="333399"/>
                </a:solidFill>
              </a:rPr>
              <a:t> I</a:t>
            </a:r>
            <a:r>
              <a:rPr lang="en-US" sz="3600" baseline="-25000" dirty="0">
                <a:solidFill>
                  <a:srgbClr val="333399"/>
                </a:solidFill>
              </a:rPr>
              <a:t>2</a:t>
            </a:r>
            <a:r>
              <a:rPr lang="en-US" sz="3600" dirty="0">
                <a:solidFill>
                  <a:srgbClr val="333399"/>
                </a:solidFill>
              </a:rPr>
              <a:t> </a:t>
            </a:r>
            <a:r>
              <a:rPr lang="en-US" sz="3600" dirty="0">
                <a:solidFill>
                  <a:srgbClr val="333399"/>
                </a:solidFill>
                <a:latin typeface="cmsy10" pitchFamily="34" charset="0"/>
              </a:rPr>
              <a:t>Æ</a:t>
            </a:r>
            <a:r>
              <a:rPr lang="en-US" sz="3600" dirty="0">
                <a:solidFill>
                  <a:srgbClr val="333399"/>
                </a:solidFill>
              </a:rPr>
              <a:t> </a:t>
            </a:r>
            <a:r>
              <a:rPr lang="en-US" sz="3600" dirty="0" err="1">
                <a:solidFill>
                  <a:srgbClr val="333399"/>
                </a:solidFill>
              </a:rPr>
              <a:t>V_acc</a:t>
            </a:r>
            <a:r>
              <a:rPr lang="en-US" sz="3600" dirty="0">
                <a:solidFill>
                  <a:srgbClr val="333399"/>
                </a:solidFill>
                <a:latin typeface="cmsy10" pitchFamily="34" charset="0"/>
              </a:rPr>
              <a:t>·</a:t>
            </a:r>
            <a:r>
              <a:rPr lang="en-US" sz="3600" dirty="0">
                <a:solidFill>
                  <a:srgbClr val="333399"/>
                </a:solidFill>
              </a:rPr>
              <a:t> K </a:t>
            </a:r>
            <a:r>
              <a:rPr lang="en-US" sz="4400" dirty="0">
                <a:solidFill>
                  <a:srgbClr val="333399"/>
                </a:solidFill>
              </a:rPr>
              <a:t>)</a:t>
            </a:r>
          </a:p>
        </p:txBody>
      </p:sp>
      <p:sp>
        <p:nvSpPr>
          <p:cNvPr id="28" name="Slide Number Placeholder 27"/>
          <p:cNvSpPr>
            <a:spLocks noGrp="1"/>
          </p:cNvSpPr>
          <p:nvPr>
            <p:ph type="sldNum" sz="quarter" idx="11"/>
          </p:nvPr>
        </p:nvSpPr>
        <p:spPr/>
        <p:txBody>
          <a:bodyPr/>
          <a:lstStyle/>
          <a:p>
            <a:r>
              <a:rPr lang="en-US" smtClean="0"/>
              <a:t>Page </a:t>
            </a:r>
            <a:fld id="{4EF351D4-CE43-4656-B9C0-FF791DC6663E}" type="slidenum">
              <a:rPr lang="en-US" smtClean="0"/>
              <a:pPr/>
              <a:t>78</a:t>
            </a:fld>
            <a:endParaRPr lang="en-US"/>
          </a:p>
        </p:txBody>
      </p:sp>
    </p:spTree>
    <p:extLst>
      <p:ext uri="{BB962C8B-B14F-4D97-AF65-F5344CB8AC3E}">
        <p14:creationId xmlns:p14="http://schemas.microsoft.com/office/powerpoint/2010/main" val="15284867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6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95"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t>Tool Chain</a:t>
            </a:r>
          </a:p>
        </p:txBody>
      </p:sp>
      <p:pic>
        <p:nvPicPr>
          <p:cNvPr id="60419" name="Picture 3"/>
          <p:cNvPicPr>
            <a:picLocks noChangeAspect="1" noChangeArrowheads="1"/>
          </p:cNvPicPr>
          <p:nvPr/>
        </p:nvPicPr>
        <p:blipFill>
          <a:blip r:embed="rId2"/>
          <a:srcRect/>
          <a:stretch>
            <a:fillRect/>
          </a:stretch>
        </p:blipFill>
        <p:spPr bwMode="auto">
          <a:xfrm>
            <a:off x="250825" y="1120775"/>
            <a:ext cx="4346575" cy="2651125"/>
          </a:xfrm>
          <a:prstGeom prst="rect">
            <a:avLst/>
          </a:prstGeom>
          <a:noFill/>
          <a:ln w="9525" algn="ctr">
            <a:noFill/>
            <a:miter lim="800000"/>
            <a:headEnd/>
            <a:tailEnd/>
          </a:ln>
          <a:effectLst/>
        </p:spPr>
      </p:pic>
      <p:pic>
        <p:nvPicPr>
          <p:cNvPr id="60420" name="Picture 4"/>
          <p:cNvPicPr>
            <a:picLocks noChangeAspect="1" noChangeArrowheads="1"/>
          </p:cNvPicPr>
          <p:nvPr/>
        </p:nvPicPr>
        <p:blipFill>
          <a:blip r:embed="rId3"/>
          <a:srcRect t="3714"/>
          <a:stretch>
            <a:fillRect/>
          </a:stretch>
        </p:blipFill>
        <p:spPr bwMode="auto">
          <a:xfrm>
            <a:off x="490538" y="3829050"/>
            <a:ext cx="4368800" cy="2305050"/>
          </a:xfrm>
          <a:prstGeom prst="rect">
            <a:avLst/>
          </a:prstGeom>
          <a:noFill/>
          <a:ln w="9525" algn="ctr">
            <a:noFill/>
            <a:miter lim="800000"/>
            <a:headEnd/>
            <a:tailEnd/>
          </a:ln>
          <a:effectLst/>
        </p:spPr>
      </p:pic>
      <p:sp>
        <p:nvSpPr>
          <p:cNvPr id="60421" name="Text Box 5"/>
          <p:cNvSpPr txBox="1">
            <a:spLocks noChangeArrowheads="1"/>
          </p:cNvSpPr>
          <p:nvPr/>
        </p:nvSpPr>
        <p:spPr bwMode="auto">
          <a:xfrm>
            <a:off x="1257300" y="1066800"/>
            <a:ext cx="2428357" cy="338554"/>
          </a:xfrm>
          <a:prstGeom prst="rect">
            <a:avLst/>
          </a:prstGeom>
          <a:solidFill>
            <a:schemeClr val="bg2"/>
          </a:solidFill>
          <a:ln w="9525">
            <a:noFill/>
            <a:miter lim="800000"/>
            <a:headEnd/>
            <a:tailEnd/>
          </a:ln>
          <a:effectLst/>
        </p:spPr>
        <p:txBody>
          <a:bodyPr wrap="none">
            <a:spAutoFit/>
          </a:bodyPr>
          <a:lstStyle/>
          <a:p>
            <a:r>
              <a:rPr lang="en-US" sz="1600" dirty="0" smtClean="0">
                <a:solidFill>
                  <a:schemeClr val="bg1"/>
                </a:solidFill>
              </a:rPr>
              <a:t>Strategy Synthesis </a:t>
            </a:r>
            <a:r>
              <a:rPr lang="en-US" sz="1600" dirty="0">
                <a:solidFill>
                  <a:srgbClr val="FFFF00"/>
                </a:solidFill>
              </a:rPr>
              <a:t>TIGA</a:t>
            </a:r>
          </a:p>
        </p:txBody>
      </p:sp>
      <p:sp>
        <p:nvSpPr>
          <p:cNvPr id="60422" name="Text Box 6"/>
          <p:cNvSpPr txBox="1">
            <a:spLocks noChangeArrowheads="1"/>
          </p:cNvSpPr>
          <p:nvPr/>
        </p:nvSpPr>
        <p:spPr bwMode="auto">
          <a:xfrm>
            <a:off x="457200" y="5988050"/>
            <a:ext cx="2076450" cy="336550"/>
          </a:xfrm>
          <a:prstGeom prst="rect">
            <a:avLst/>
          </a:prstGeom>
          <a:solidFill>
            <a:schemeClr val="bg2"/>
          </a:solidFill>
          <a:ln w="9525">
            <a:noFill/>
            <a:miter lim="800000"/>
            <a:headEnd/>
            <a:tailEnd/>
          </a:ln>
          <a:effectLst/>
        </p:spPr>
        <p:txBody>
          <a:bodyPr wrap="none">
            <a:spAutoFit/>
          </a:bodyPr>
          <a:lstStyle/>
          <a:p>
            <a:r>
              <a:rPr lang="en-US" sz="1600" dirty="0">
                <a:solidFill>
                  <a:schemeClr val="bg1"/>
                </a:solidFill>
              </a:rPr>
              <a:t>Verification </a:t>
            </a:r>
            <a:r>
              <a:rPr lang="en-US" sz="1600" dirty="0">
                <a:solidFill>
                  <a:srgbClr val="FFFF00"/>
                </a:solidFill>
              </a:rPr>
              <a:t>PHAVER</a:t>
            </a:r>
          </a:p>
        </p:txBody>
      </p:sp>
      <p:pic>
        <p:nvPicPr>
          <p:cNvPr id="60423" name="Picture 7"/>
          <p:cNvPicPr>
            <a:picLocks noChangeAspect="1" noChangeArrowheads="1"/>
          </p:cNvPicPr>
          <p:nvPr/>
        </p:nvPicPr>
        <p:blipFill>
          <a:blip r:embed="rId4"/>
          <a:srcRect l="48882" t="49045" b="1909"/>
          <a:stretch>
            <a:fillRect/>
          </a:stretch>
        </p:blipFill>
        <p:spPr bwMode="auto">
          <a:xfrm>
            <a:off x="5364163" y="1058863"/>
            <a:ext cx="3267075" cy="2447925"/>
          </a:xfrm>
          <a:prstGeom prst="rect">
            <a:avLst/>
          </a:prstGeom>
          <a:noFill/>
          <a:ln w="9525" algn="ctr">
            <a:noFill/>
            <a:miter lim="800000"/>
            <a:headEnd/>
            <a:tailEnd/>
          </a:ln>
          <a:effectLst/>
        </p:spPr>
      </p:pic>
      <p:sp>
        <p:nvSpPr>
          <p:cNvPr id="60424" name="Text Box 8"/>
          <p:cNvSpPr txBox="1">
            <a:spLocks noChangeArrowheads="1"/>
          </p:cNvSpPr>
          <p:nvPr/>
        </p:nvSpPr>
        <p:spPr bwMode="auto">
          <a:xfrm>
            <a:off x="5862638" y="3498850"/>
            <a:ext cx="2408237" cy="581025"/>
          </a:xfrm>
          <a:prstGeom prst="rect">
            <a:avLst/>
          </a:prstGeom>
          <a:solidFill>
            <a:schemeClr val="bg2"/>
          </a:solidFill>
          <a:ln w="9525">
            <a:noFill/>
            <a:miter lim="800000"/>
            <a:headEnd/>
            <a:tailEnd/>
          </a:ln>
          <a:effectLst/>
        </p:spPr>
        <p:txBody>
          <a:bodyPr wrap="none">
            <a:spAutoFit/>
          </a:bodyPr>
          <a:lstStyle/>
          <a:p>
            <a:pPr algn="ctr"/>
            <a:r>
              <a:rPr lang="en-US" sz="1600" dirty="0">
                <a:solidFill>
                  <a:schemeClr val="bg1"/>
                </a:solidFill>
              </a:rPr>
              <a:t>Performance Evaluation </a:t>
            </a:r>
          </a:p>
          <a:p>
            <a:pPr algn="ctr"/>
            <a:r>
              <a:rPr lang="en-US" sz="1600" dirty="0">
                <a:solidFill>
                  <a:srgbClr val="FFFF00"/>
                </a:solidFill>
              </a:rPr>
              <a:t>SIMULINK</a:t>
            </a:r>
          </a:p>
        </p:txBody>
      </p:sp>
      <p:sp>
        <p:nvSpPr>
          <p:cNvPr id="60425" name="Text Box 9"/>
          <p:cNvSpPr txBox="1">
            <a:spLocks noChangeArrowheads="1"/>
          </p:cNvSpPr>
          <p:nvPr/>
        </p:nvSpPr>
        <p:spPr bwMode="auto">
          <a:xfrm>
            <a:off x="5292725" y="4298950"/>
            <a:ext cx="3384550" cy="1797050"/>
          </a:xfrm>
          <a:prstGeom prst="rect">
            <a:avLst/>
          </a:prstGeom>
          <a:solidFill>
            <a:schemeClr val="bg1"/>
          </a:solidFill>
          <a:ln w="57150" cmpd="thinThick" algn="ctr">
            <a:solidFill>
              <a:schemeClr val="tx1"/>
            </a:solidFill>
            <a:miter lim="800000"/>
            <a:headEnd/>
            <a:tailEnd/>
          </a:ln>
          <a:effectLst/>
        </p:spPr>
        <p:txBody>
          <a:bodyPr>
            <a:spAutoFit/>
          </a:bodyPr>
          <a:lstStyle/>
          <a:p>
            <a:pPr algn="l"/>
            <a:r>
              <a:rPr lang="en-US" b="1">
                <a:latin typeface="Lucida Sans Unicode" pitchFamily="34" charset="0"/>
              </a:rPr>
              <a:t>Guaranteed</a:t>
            </a:r>
          </a:p>
          <a:p>
            <a:pPr algn="l"/>
            <a:r>
              <a:rPr lang="en-US">
                <a:latin typeface="Lucida Sans Unicode" pitchFamily="34" charset="0"/>
              </a:rPr>
              <a:t>	</a:t>
            </a:r>
            <a:r>
              <a:rPr lang="en-US">
                <a:solidFill>
                  <a:srgbClr val="CC0000"/>
                </a:solidFill>
                <a:latin typeface="Lucida Sans Unicode" pitchFamily="34" charset="0"/>
              </a:rPr>
              <a:t>Correctness</a:t>
            </a:r>
          </a:p>
          <a:p>
            <a:pPr algn="l"/>
            <a:r>
              <a:rPr lang="en-US">
                <a:latin typeface="Lucida Sans Unicode" pitchFamily="34" charset="0"/>
              </a:rPr>
              <a:t>	</a:t>
            </a:r>
            <a:r>
              <a:rPr lang="en-US">
                <a:solidFill>
                  <a:srgbClr val="333399"/>
                </a:solidFill>
                <a:latin typeface="Lucida Sans Unicode" pitchFamily="34" charset="0"/>
              </a:rPr>
              <a:t>Robustness</a:t>
            </a:r>
          </a:p>
          <a:p>
            <a:pPr algn="l"/>
            <a:endParaRPr lang="en-US">
              <a:latin typeface="Lucida Sans Unicode" pitchFamily="34" charset="0"/>
            </a:endParaRPr>
          </a:p>
          <a:p>
            <a:pPr algn="l"/>
            <a:r>
              <a:rPr lang="en-US">
                <a:latin typeface="Lucida Sans Unicode" pitchFamily="34" charset="0"/>
              </a:rPr>
              <a:t>with</a:t>
            </a:r>
          </a:p>
          <a:p>
            <a:pPr algn="l"/>
            <a:r>
              <a:rPr lang="en-US">
                <a:solidFill>
                  <a:srgbClr val="CC6600"/>
                </a:solidFill>
                <a:latin typeface="Lucida Sans Unicode" pitchFamily="34" charset="0"/>
              </a:rPr>
              <a:t>	40% Improvement</a:t>
            </a:r>
            <a:endParaRPr lang="en-US">
              <a:latin typeface="Lucida Sans Unicode" pitchFamily="34" charset="0"/>
            </a:endParaRPr>
          </a:p>
        </p:txBody>
      </p:sp>
      <p:grpSp>
        <p:nvGrpSpPr>
          <p:cNvPr id="2" name="Group 9"/>
          <p:cNvGrpSpPr>
            <a:grpSpLocks/>
          </p:cNvGrpSpPr>
          <p:nvPr/>
        </p:nvGrpSpPr>
        <p:grpSpPr bwMode="auto">
          <a:xfrm>
            <a:off x="7237413" y="188913"/>
            <a:ext cx="1727200" cy="649287"/>
            <a:chOff x="1669" y="1137"/>
            <a:chExt cx="2935" cy="1191"/>
          </a:xfrm>
        </p:grpSpPr>
        <p:sp>
          <p:nvSpPr>
            <p:cNvPr id="11" name="Freeform 10"/>
            <p:cNvSpPr>
              <a:spLocks/>
            </p:cNvSpPr>
            <p:nvPr/>
          </p:nvSpPr>
          <p:spPr bwMode="auto">
            <a:xfrm>
              <a:off x="2884" y="1286"/>
              <a:ext cx="1720" cy="1010"/>
            </a:xfrm>
            <a:custGeom>
              <a:avLst/>
              <a:gdLst/>
              <a:ahLst/>
              <a:cxnLst>
                <a:cxn ang="0">
                  <a:pos x="1807" y="1252"/>
                </a:cxn>
                <a:cxn ang="0">
                  <a:pos x="1728" y="1113"/>
                </a:cxn>
                <a:cxn ang="0">
                  <a:pos x="1579" y="914"/>
                </a:cxn>
                <a:cxn ang="0">
                  <a:pos x="1529" y="845"/>
                </a:cxn>
                <a:cxn ang="0">
                  <a:pos x="1420" y="705"/>
                </a:cxn>
                <a:cxn ang="0">
                  <a:pos x="1281" y="487"/>
                </a:cxn>
                <a:cxn ang="0">
                  <a:pos x="1201" y="398"/>
                </a:cxn>
                <a:cxn ang="0">
                  <a:pos x="1181" y="368"/>
                </a:cxn>
                <a:cxn ang="0">
                  <a:pos x="1122" y="328"/>
                </a:cxn>
                <a:cxn ang="0">
                  <a:pos x="983" y="219"/>
                </a:cxn>
                <a:cxn ang="0">
                  <a:pos x="814" y="129"/>
                </a:cxn>
                <a:cxn ang="0">
                  <a:pos x="546" y="0"/>
                </a:cxn>
                <a:cxn ang="0">
                  <a:pos x="357" y="10"/>
                </a:cxn>
                <a:cxn ang="0">
                  <a:pos x="238" y="50"/>
                </a:cxn>
                <a:cxn ang="0">
                  <a:pos x="89" y="90"/>
                </a:cxn>
                <a:cxn ang="0">
                  <a:pos x="0" y="159"/>
                </a:cxn>
              </a:cxnLst>
              <a:rect l="0" t="0" r="r" b="b"/>
              <a:pathLst>
                <a:path w="1807" h="1252">
                  <a:moveTo>
                    <a:pt x="1807" y="1252"/>
                  </a:moveTo>
                  <a:cubicBezTo>
                    <a:pt x="1792" y="1176"/>
                    <a:pt x="1763" y="1174"/>
                    <a:pt x="1728" y="1113"/>
                  </a:cubicBezTo>
                  <a:cubicBezTo>
                    <a:pt x="1681" y="1031"/>
                    <a:pt x="1637" y="986"/>
                    <a:pt x="1579" y="914"/>
                  </a:cubicBezTo>
                  <a:cubicBezTo>
                    <a:pt x="1497" y="814"/>
                    <a:pt x="1638" y="970"/>
                    <a:pt x="1529" y="845"/>
                  </a:cubicBezTo>
                  <a:cubicBezTo>
                    <a:pt x="1491" y="802"/>
                    <a:pt x="1446" y="757"/>
                    <a:pt x="1420" y="705"/>
                  </a:cubicBezTo>
                  <a:cubicBezTo>
                    <a:pt x="1381" y="629"/>
                    <a:pt x="1355" y="536"/>
                    <a:pt x="1281" y="487"/>
                  </a:cubicBezTo>
                  <a:cubicBezTo>
                    <a:pt x="1266" y="443"/>
                    <a:pt x="1239" y="422"/>
                    <a:pt x="1201" y="398"/>
                  </a:cubicBezTo>
                  <a:cubicBezTo>
                    <a:pt x="1194" y="388"/>
                    <a:pt x="1190" y="376"/>
                    <a:pt x="1181" y="368"/>
                  </a:cubicBezTo>
                  <a:cubicBezTo>
                    <a:pt x="1163" y="352"/>
                    <a:pt x="1122" y="328"/>
                    <a:pt x="1122" y="328"/>
                  </a:cubicBezTo>
                  <a:cubicBezTo>
                    <a:pt x="1100" y="296"/>
                    <a:pt x="1023" y="232"/>
                    <a:pt x="983" y="219"/>
                  </a:cubicBezTo>
                  <a:cubicBezTo>
                    <a:pt x="930" y="179"/>
                    <a:pt x="872" y="157"/>
                    <a:pt x="814" y="129"/>
                  </a:cubicBezTo>
                  <a:cubicBezTo>
                    <a:pt x="725" y="86"/>
                    <a:pt x="635" y="45"/>
                    <a:pt x="546" y="0"/>
                  </a:cubicBezTo>
                  <a:cubicBezTo>
                    <a:pt x="483" y="3"/>
                    <a:pt x="420" y="2"/>
                    <a:pt x="357" y="10"/>
                  </a:cubicBezTo>
                  <a:cubicBezTo>
                    <a:pt x="322" y="14"/>
                    <a:pt x="274" y="38"/>
                    <a:pt x="238" y="50"/>
                  </a:cubicBezTo>
                  <a:cubicBezTo>
                    <a:pt x="189" y="66"/>
                    <a:pt x="139" y="73"/>
                    <a:pt x="89" y="90"/>
                  </a:cubicBezTo>
                  <a:cubicBezTo>
                    <a:pt x="82" y="92"/>
                    <a:pt x="0" y="134"/>
                    <a:pt x="0" y="159"/>
                  </a:cubicBezTo>
                </a:path>
              </a:pathLst>
            </a:custGeom>
            <a:noFill/>
            <a:ln w="38100" cmpd="sng">
              <a:solidFill>
                <a:srgbClr val="333399"/>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12" name="Freeform 11"/>
            <p:cNvSpPr>
              <a:spLocks/>
            </p:cNvSpPr>
            <p:nvPr/>
          </p:nvSpPr>
          <p:spPr bwMode="auto">
            <a:xfrm>
              <a:off x="1669" y="1137"/>
              <a:ext cx="1451" cy="1191"/>
            </a:xfrm>
            <a:custGeom>
              <a:avLst/>
              <a:gdLst/>
              <a:ahLst/>
              <a:cxnLst>
                <a:cxn ang="0">
                  <a:pos x="1413" y="447"/>
                </a:cxn>
                <a:cxn ang="0">
                  <a:pos x="1304" y="348"/>
                </a:cxn>
                <a:cxn ang="0">
                  <a:pos x="1244" y="318"/>
                </a:cxn>
                <a:cxn ang="0">
                  <a:pos x="1155" y="259"/>
                </a:cxn>
                <a:cxn ang="0">
                  <a:pos x="1006" y="139"/>
                </a:cxn>
                <a:cxn ang="0">
                  <a:pos x="956" y="100"/>
                </a:cxn>
                <a:cxn ang="0">
                  <a:pos x="897" y="60"/>
                </a:cxn>
                <a:cxn ang="0">
                  <a:pos x="659" y="0"/>
                </a:cxn>
                <a:cxn ang="0">
                  <a:pos x="440" y="40"/>
                </a:cxn>
                <a:cxn ang="0">
                  <a:pos x="380" y="80"/>
                </a:cxn>
                <a:cxn ang="0">
                  <a:pos x="351" y="100"/>
                </a:cxn>
                <a:cxn ang="0">
                  <a:pos x="212" y="219"/>
                </a:cxn>
                <a:cxn ang="0">
                  <a:pos x="192" y="249"/>
                </a:cxn>
                <a:cxn ang="0">
                  <a:pos x="162" y="269"/>
                </a:cxn>
                <a:cxn ang="0">
                  <a:pos x="122" y="318"/>
                </a:cxn>
                <a:cxn ang="0">
                  <a:pos x="43" y="437"/>
                </a:cxn>
                <a:cxn ang="0">
                  <a:pos x="23" y="467"/>
                </a:cxn>
                <a:cxn ang="0">
                  <a:pos x="132" y="835"/>
                </a:cxn>
                <a:cxn ang="0">
                  <a:pos x="152" y="864"/>
                </a:cxn>
                <a:cxn ang="0">
                  <a:pos x="212" y="904"/>
                </a:cxn>
                <a:cxn ang="0">
                  <a:pos x="281" y="984"/>
                </a:cxn>
                <a:cxn ang="0">
                  <a:pos x="301" y="1043"/>
                </a:cxn>
                <a:cxn ang="0">
                  <a:pos x="291" y="1073"/>
                </a:cxn>
                <a:cxn ang="0">
                  <a:pos x="311" y="1192"/>
                </a:cxn>
                <a:cxn ang="0">
                  <a:pos x="430" y="1232"/>
                </a:cxn>
                <a:cxn ang="0">
                  <a:pos x="529" y="1262"/>
                </a:cxn>
                <a:cxn ang="0">
                  <a:pos x="619" y="1291"/>
                </a:cxn>
                <a:cxn ang="0">
                  <a:pos x="649" y="1301"/>
                </a:cxn>
              </a:cxnLst>
              <a:rect l="0" t="0" r="r" b="b"/>
              <a:pathLst>
                <a:path w="1413" h="1301">
                  <a:moveTo>
                    <a:pt x="1413" y="447"/>
                  </a:moveTo>
                  <a:cubicBezTo>
                    <a:pt x="1386" y="408"/>
                    <a:pt x="1351" y="364"/>
                    <a:pt x="1304" y="348"/>
                  </a:cubicBezTo>
                  <a:cubicBezTo>
                    <a:pt x="1275" y="338"/>
                    <a:pt x="1269" y="339"/>
                    <a:pt x="1244" y="318"/>
                  </a:cubicBezTo>
                  <a:cubicBezTo>
                    <a:pt x="1211" y="290"/>
                    <a:pt x="1196" y="273"/>
                    <a:pt x="1155" y="259"/>
                  </a:cubicBezTo>
                  <a:cubicBezTo>
                    <a:pt x="1108" y="222"/>
                    <a:pt x="1057" y="173"/>
                    <a:pt x="1006" y="139"/>
                  </a:cubicBezTo>
                  <a:cubicBezTo>
                    <a:pt x="968" y="84"/>
                    <a:pt x="1008" y="129"/>
                    <a:pt x="956" y="100"/>
                  </a:cubicBezTo>
                  <a:cubicBezTo>
                    <a:pt x="935" y="88"/>
                    <a:pt x="917" y="73"/>
                    <a:pt x="897" y="60"/>
                  </a:cubicBezTo>
                  <a:cubicBezTo>
                    <a:pt x="847" y="26"/>
                    <a:pt x="716" y="12"/>
                    <a:pt x="659" y="0"/>
                  </a:cubicBezTo>
                  <a:cubicBezTo>
                    <a:pt x="607" y="4"/>
                    <a:pt x="493" y="5"/>
                    <a:pt x="440" y="40"/>
                  </a:cubicBezTo>
                  <a:cubicBezTo>
                    <a:pt x="420" y="53"/>
                    <a:pt x="400" y="67"/>
                    <a:pt x="380" y="80"/>
                  </a:cubicBezTo>
                  <a:cubicBezTo>
                    <a:pt x="370" y="87"/>
                    <a:pt x="351" y="100"/>
                    <a:pt x="351" y="100"/>
                  </a:cubicBezTo>
                  <a:cubicBezTo>
                    <a:pt x="329" y="134"/>
                    <a:pt x="251" y="192"/>
                    <a:pt x="212" y="219"/>
                  </a:cubicBezTo>
                  <a:cubicBezTo>
                    <a:pt x="205" y="229"/>
                    <a:pt x="200" y="241"/>
                    <a:pt x="192" y="249"/>
                  </a:cubicBezTo>
                  <a:cubicBezTo>
                    <a:pt x="184" y="257"/>
                    <a:pt x="170" y="260"/>
                    <a:pt x="162" y="269"/>
                  </a:cubicBezTo>
                  <a:cubicBezTo>
                    <a:pt x="106" y="337"/>
                    <a:pt x="210" y="260"/>
                    <a:pt x="122" y="318"/>
                  </a:cubicBezTo>
                  <a:cubicBezTo>
                    <a:pt x="107" y="363"/>
                    <a:pt x="70" y="398"/>
                    <a:pt x="43" y="437"/>
                  </a:cubicBezTo>
                  <a:cubicBezTo>
                    <a:pt x="36" y="447"/>
                    <a:pt x="23" y="467"/>
                    <a:pt x="23" y="467"/>
                  </a:cubicBezTo>
                  <a:cubicBezTo>
                    <a:pt x="30" y="622"/>
                    <a:pt x="0" y="747"/>
                    <a:pt x="132" y="835"/>
                  </a:cubicBezTo>
                  <a:cubicBezTo>
                    <a:pt x="139" y="845"/>
                    <a:pt x="143" y="856"/>
                    <a:pt x="152" y="864"/>
                  </a:cubicBezTo>
                  <a:cubicBezTo>
                    <a:pt x="170" y="880"/>
                    <a:pt x="212" y="904"/>
                    <a:pt x="212" y="904"/>
                  </a:cubicBezTo>
                  <a:cubicBezTo>
                    <a:pt x="233" y="936"/>
                    <a:pt x="265" y="949"/>
                    <a:pt x="281" y="984"/>
                  </a:cubicBezTo>
                  <a:cubicBezTo>
                    <a:pt x="290" y="1003"/>
                    <a:pt x="301" y="1043"/>
                    <a:pt x="301" y="1043"/>
                  </a:cubicBezTo>
                  <a:cubicBezTo>
                    <a:pt x="298" y="1053"/>
                    <a:pt x="291" y="1062"/>
                    <a:pt x="291" y="1073"/>
                  </a:cubicBezTo>
                  <a:cubicBezTo>
                    <a:pt x="291" y="1113"/>
                    <a:pt x="286" y="1161"/>
                    <a:pt x="311" y="1192"/>
                  </a:cubicBezTo>
                  <a:cubicBezTo>
                    <a:pt x="337" y="1224"/>
                    <a:pt x="396" y="1225"/>
                    <a:pt x="430" y="1232"/>
                  </a:cubicBezTo>
                  <a:cubicBezTo>
                    <a:pt x="469" y="1240"/>
                    <a:pt x="488" y="1248"/>
                    <a:pt x="529" y="1262"/>
                  </a:cubicBezTo>
                  <a:cubicBezTo>
                    <a:pt x="559" y="1272"/>
                    <a:pt x="589" y="1281"/>
                    <a:pt x="619" y="1291"/>
                  </a:cubicBezTo>
                  <a:cubicBezTo>
                    <a:pt x="629" y="1294"/>
                    <a:pt x="649" y="1301"/>
                    <a:pt x="649" y="1301"/>
                  </a:cubicBezTo>
                </a:path>
              </a:pathLst>
            </a:custGeom>
            <a:noFill/>
            <a:ln w="38100" cmpd="sng">
              <a:solidFill>
                <a:srgbClr val="333399"/>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smtClean="0">
                <a:ln>
                  <a:noFill/>
                </a:ln>
                <a:solidFill>
                  <a:srgbClr val="000000"/>
                </a:solidFill>
                <a:effectLst/>
                <a:uLnTx/>
                <a:uFillTx/>
                <a:latin typeface="Arial" charset="0"/>
                <a:ea typeface="+mn-ea"/>
                <a:cs typeface="+mn-cs"/>
              </a:endParaRPr>
            </a:p>
          </p:txBody>
        </p:sp>
      </p:grpSp>
      <p:sp>
        <p:nvSpPr>
          <p:cNvPr id="13" name="Text Box 15"/>
          <p:cNvSpPr txBox="1">
            <a:spLocks noChangeArrowheads="1"/>
          </p:cNvSpPr>
          <p:nvPr/>
        </p:nvSpPr>
        <p:spPr bwMode="auto">
          <a:xfrm>
            <a:off x="7381875" y="398463"/>
            <a:ext cx="1336675" cy="396875"/>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000" b="1" i="1" kern="1200" dirty="0" err="1">
                <a:solidFill>
                  <a:srgbClr val="333399"/>
                </a:solidFill>
                <a:latin typeface="Kristen ITC" pitchFamily="66" charset="0"/>
                <a:ea typeface="+mn-ea"/>
                <a:cs typeface="+mn-cs"/>
              </a:rPr>
              <a:t>Q</a:t>
            </a:r>
            <a:r>
              <a:rPr lang="en-US" sz="1400" i="1" kern="1200" dirty="0" err="1">
                <a:solidFill>
                  <a:srgbClr val="333399"/>
                </a:solidFill>
                <a:latin typeface="Kristen ITC" pitchFamily="66" charset="0"/>
                <a:ea typeface="+mn-ea"/>
                <a:cs typeface="+mn-cs"/>
              </a:rPr>
              <a:t>uasiomodo</a:t>
            </a:r>
            <a:endParaRPr lang="en-US" sz="1400" i="1" kern="1200" dirty="0">
              <a:solidFill>
                <a:srgbClr val="333399"/>
              </a:solidFill>
              <a:latin typeface="Kristen ITC" pitchFamily="66" charset="0"/>
              <a:ea typeface="+mn-ea"/>
              <a:cs typeface="+mn-cs"/>
            </a:endParaRPr>
          </a:p>
        </p:txBody>
      </p:sp>
      <p:sp>
        <p:nvSpPr>
          <p:cNvPr id="14" name="Slide Number Placeholder 13"/>
          <p:cNvSpPr>
            <a:spLocks noGrp="1"/>
          </p:cNvSpPr>
          <p:nvPr>
            <p:ph type="sldNum" sz="quarter" idx="11"/>
          </p:nvPr>
        </p:nvSpPr>
        <p:spPr/>
        <p:txBody>
          <a:bodyPr/>
          <a:lstStyle/>
          <a:p>
            <a:r>
              <a:rPr lang="en-GB" smtClean="0"/>
              <a:t>Kim Larsen [</a:t>
            </a:r>
            <a:fld id="{3C55F532-70EC-4BB0-8F7B-D5093D26A9F4}" type="slidenum">
              <a:rPr lang="en-GB" smtClean="0"/>
              <a:pPr/>
              <a:t>79</a:t>
            </a:fld>
            <a:r>
              <a:rPr lang="en-GB" smtClean="0"/>
              <a:t>]</a:t>
            </a:r>
            <a:endParaRPr lang="en-GB" dirty="0"/>
          </a:p>
        </p:txBody>
      </p:sp>
      <p:sp>
        <p:nvSpPr>
          <p:cNvPr id="15" name="Footer Placeholder 14"/>
          <p:cNvSpPr>
            <a:spLocks noGrp="1"/>
          </p:cNvSpPr>
          <p:nvPr>
            <p:ph type="ftr" sz="quarter" idx="10"/>
          </p:nvPr>
        </p:nvSpPr>
        <p:spPr/>
        <p:txBody>
          <a:bodyPr/>
          <a:lstStyle/>
          <a:p>
            <a:r>
              <a:rPr lang="en-US" smtClean="0"/>
              <a:t>Summer School on Informatics RIO 2012</a:t>
            </a:r>
            <a:endParaRPr lang="en-GB" dirty="0"/>
          </a:p>
        </p:txBody>
      </p:sp>
    </p:spTree>
    <p:extLst>
      <p:ext uri="{BB962C8B-B14F-4D97-AF65-F5344CB8AC3E}">
        <p14:creationId xmlns:p14="http://schemas.microsoft.com/office/powerpoint/2010/main" val="22523794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4" name="Rectangle 4"/>
          <p:cNvSpPr>
            <a:spLocks noGrp="1" noChangeArrowheads="1"/>
          </p:cNvSpPr>
          <p:nvPr>
            <p:ph type="ctrTitle"/>
          </p:nvPr>
        </p:nvSpPr>
        <p:spPr/>
        <p:txBody>
          <a:bodyPr/>
          <a:lstStyle/>
          <a:p>
            <a:r>
              <a:rPr lang="en-US"/>
              <a:t>Timed Automata</a:t>
            </a:r>
          </a:p>
        </p:txBody>
      </p:sp>
      <p:pic>
        <p:nvPicPr>
          <p:cNvPr id="4" name="Picture 2" descr="C:\Documents and Settings\kgl\Local Settings\Temporary Internet Files\Content.IE5\FFOV4EI7\MPj04389890000[1].jpg"/>
          <p:cNvPicPr>
            <a:picLocks noChangeAspect="1" noChangeArrowheads="1"/>
          </p:cNvPicPr>
          <p:nvPr/>
        </p:nvPicPr>
        <p:blipFill>
          <a:blip r:embed="rId2" cstate="print"/>
          <a:srcRect/>
          <a:stretch>
            <a:fillRect/>
          </a:stretch>
        </p:blipFill>
        <p:spPr bwMode="auto">
          <a:xfrm rot="10800000" flipV="1">
            <a:off x="3390900" y="3048000"/>
            <a:ext cx="2324100" cy="2375955"/>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t>Tool Chain</a:t>
            </a:r>
          </a:p>
        </p:txBody>
      </p:sp>
      <p:pic>
        <p:nvPicPr>
          <p:cNvPr id="60419" name="Picture 3"/>
          <p:cNvPicPr>
            <a:picLocks noChangeAspect="1" noChangeArrowheads="1"/>
          </p:cNvPicPr>
          <p:nvPr/>
        </p:nvPicPr>
        <p:blipFill>
          <a:blip r:embed="rId2"/>
          <a:srcRect/>
          <a:stretch>
            <a:fillRect/>
          </a:stretch>
        </p:blipFill>
        <p:spPr bwMode="auto">
          <a:xfrm>
            <a:off x="250825" y="1120775"/>
            <a:ext cx="4346575" cy="2651125"/>
          </a:xfrm>
          <a:prstGeom prst="rect">
            <a:avLst/>
          </a:prstGeom>
          <a:noFill/>
          <a:ln w="9525" algn="ctr">
            <a:noFill/>
            <a:miter lim="800000"/>
            <a:headEnd/>
            <a:tailEnd/>
          </a:ln>
          <a:effectLst/>
        </p:spPr>
      </p:pic>
      <p:pic>
        <p:nvPicPr>
          <p:cNvPr id="60420" name="Picture 4"/>
          <p:cNvPicPr>
            <a:picLocks noChangeAspect="1" noChangeArrowheads="1"/>
          </p:cNvPicPr>
          <p:nvPr/>
        </p:nvPicPr>
        <p:blipFill>
          <a:blip r:embed="rId3"/>
          <a:srcRect t="3714"/>
          <a:stretch>
            <a:fillRect/>
          </a:stretch>
        </p:blipFill>
        <p:spPr bwMode="auto">
          <a:xfrm>
            <a:off x="490538" y="3829050"/>
            <a:ext cx="4368800" cy="2305050"/>
          </a:xfrm>
          <a:prstGeom prst="rect">
            <a:avLst/>
          </a:prstGeom>
          <a:noFill/>
          <a:ln w="9525" algn="ctr">
            <a:noFill/>
            <a:miter lim="800000"/>
            <a:headEnd/>
            <a:tailEnd/>
          </a:ln>
          <a:effectLst/>
        </p:spPr>
      </p:pic>
      <p:sp>
        <p:nvSpPr>
          <p:cNvPr id="60421" name="Text Box 5"/>
          <p:cNvSpPr txBox="1">
            <a:spLocks noChangeArrowheads="1"/>
          </p:cNvSpPr>
          <p:nvPr/>
        </p:nvSpPr>
        <p:spPr bwMode="auto">
          <a:xfrm>
            <a:off x="1257300" y="1066800"/>
            <a:ext cx="2428357" cy="338554"/>
          </a:xfrm>
          <a:prstGeom prst="rect">
            <a:avLst/>
          </a:prstGeom>
          <a:solidFill>
            <a:schemeClr val="bg2"/>
          </a:solidFill>
          <a:ln w="9525">
            <a:noFill/>
            <a:miter lim="800000"/>
            <a:headEnd/>
            <a:tailEnd/>
          </a:ln>
          <a:effectLst/>
        </p:spPr>
        <p:txBody>
          <a:bodyPr wrap="none">
            <a:spAutoFit/>
          </a:bodyPr>
          <a:lstStyle/>
          <a:p>
            <a:r>
              <a:rPr lang="en-US" sz="1600" dirty="0" smtClean="0">
                <a:solidFill>
                  <a:schemeClr val="bg1"/>
                </a:solidFill>
              </a:rPr>
              <a:t>Strategy Synthesis </a:t>
            </a:r>
            <a:r>
              <a:rPr lang="en-US" sz="1600" dirty="0">
                <a:solidFill>
                  <a:srgbClr val="FFFF00"/>
                </a:solidFill>
              </a:rPr>
              <a:t>TIGA</a:t>
            </a:r>
          </a:p>
        </p:txBody>
      </p:sp>
      <p:sp>
        <p:nvSpPr>
          <p:cNvPr id="60422" name="Text Box 6"/>
          <p:cNvSpPr txBox="1">
            <a:spLocks noChangeArrowheads="1"/>
          </p:cNvSpPr>
          <p:nvPr/>
        </p:nvSpPr>
        <p:spPr bwMode="auto">
          <a:xfrm>
            <a:off x="457200" y="5988050"/>
            <a:ext cx="2076450" cy="336550"/>
          </a:xfrm>
          <a:prstGeom prst="rect">
            <a:avLst/>
          </a:prstGeom>
          <a:solidFill>
            <a:schemeClr val="bg2"/>
          </a:solidFill>
          <a:ln w="9525">
            <a:noFill/>
            <a:miter lim="800000"/>
            <a:headEnd/>
            <a:tailEnd/>
          </a:ln>
          <a:effectLst/>
        </p:spPr>
        <p:txBody>
          <a:bodyPr wrap="none">
            <a:spAutoFit/>
          </a:bodyPr>
          <a:lstStyle/>
          <a:p>
            <a:r>
              <a:rPr lang="en-US" sz="1600" dirty="0">
                <a:solidFill>
                  <a:schemeClr val="bg1"/>
                </a:solidFill>
              </a:rPr>
              <a:t>Verification </a:t>
            </a:r>
            <a:r>
              <a:rPr lang="en-US" sz="1600" dirty="0">
                <a:solidFill>
                  <a:srgbClr val="FFFF00"/>
                </a:solidFill>
              </a:rPr>
              <a:t>PHAVER</a:t>
            </a:r>
          </a:p>
        </p:txBody>
      </p:sp>
      <p:pic>
        <p:nvPicPr>
          <p:cNvPr id="60423" name="Picture 7"/>
          <p:cNvPicPr>
            <a:picLocks noChangeAspect="1" noChangeArrowheads="1"/>
          </p:cNvPicPr>
          <p:nvPr/>
        </p:nvPicPr>
        <p:blipFill>
          <a:blip r:embed="rId4"/>
          <a:srcRect l="48882" t="49045" b="1909"/>
          <a:stretch>
            <a:fillRect/>
          </a:stretch>
        </p:blipFill>
        <p:spPr bwMode="auto">
          <a:xfrm>
            <a:off x="5364163" y="1058863"/>
            <a:ext cx="3267075" cy="2447925"/>
          </a:xfrm>
          <a:prstGeom prst="rect">
            <a:avLst/>
          </a:prstGeom>
          <a:noFill/>
          <a:ln w="9525" algn="ctr">
            <a:noFill/>
            <a:miter lim="800000"/>
            <a:headEnd/>
            <a:tailEnd/>
          </a:ln>
          <a:effectLst/>
        </p:spPr>
      </p:pic>
      <p:sp>
        <p:nvSpPr>
          <p:cNvPr id="60424" name="Text Box 8"/>
          <p:cNvSpPr txBox="1">
            <a:spLocks noChangeArrowheads="1"/>
          </p:cNvSpPr>
          <p:nvPr/>
        </p:nvSpPr>
        <p:spPr bwMode="auto">
          <a:xfrm>
            <a:off x="5862638" y="3498850"/>
            <a:ext cx="2408237" cy="581025"/>
          </a:xfrm>
          <a:prstGeom prst="rect">
            <a:avLst/>
          </a:prstGeom>
          <a:solidFill>
            <a:schemeClr val="bg2"/>
          </a:solidFill>
          <a:ln w="9525">
            <a:noFill/>
            <a:miter lim="800000"/>
            <a:headEnd/>
            <a:tailEnd/>
          </a:ln>
          <a:effectLst/>
        </p:spPr>
        <p:txBody>
          <a:bodyPr wrap="none">
            <a:spAutoFit/>
          </a:bodyPr>
          <a:lstStyle/>
          <a:p>
            <a:pPr algn="ctr"/>
            <a:r>
              <a:rPr lang="en-US" sz="1600" dirty="0">
                <a:solidFill>
                  <a:schemeClr val="bg1"/>
                </a:solidFill>
              </a:rPr>
              <a:t>Performance Evaluation </a:t>
            </a:r>
          </a:p>
          <a:p>
            <a:pPr algn="ctr"/>
            <a:r>
              <a:rPr lang="en-US" sz="1600" dirty="0">
                <a:solidFill>
                  <a:srgbClr val="FFFF00"/>
                </a:solidFill>
              </a:rPr>
              <a:t>SIMULINK</a:t>
            </a:r>
          </a:p>
        </p:txBody>
      </p:sp>
      <p:sp>
        <p:nvSpPr>
          <p:cNvPr id="60425" name="Text Box 9"/>
          <p:cNvSpPr txBox="1">
            <a:spLocks noChangeArrowheads="1"/>
          </p:cNvSpPr>
          <p:nvPr/>
        </p:nvSpPr>
        <p:spPr bwMode="auto">
          <a:xfrm>
            <a:off x="5292725" y="4298950"/>
            <a:ext cx="3384550" cy="1797050"/>
          </a:xfrm>
          <a:prstGeom prst="rect">
            <a:avLst/>
          </a:prstGeom>
          <a:solidFill>
            <a:schemeClr val="bg1"/>
          </a:solidFill>
          <a:ln w="57150" cmpd="thinThick" algn="ctr">
            <a:solidFill>
              <a:schemeClr val="tx1"/>
            </a:solidFill>
            <a:miter lim="800000"/>
            <a:headEnd/>
            <a:tailEnd/>
          </a:ln>
          <a:effectLst/>
        </p:spPr>
        <p:txBody>
          <a:bodyPr>
            <a:spAutoFit/>
          </a:bodyPr>
          <a:lstStyle/>
          <a:p>
            <a:pPr algn="l"/>
            <a:r>
              <a:rPr lang="en-US" b="1">
                <a:latin typeface="Lucida Sans Unicode" pitchFamily="34" charset="0"/>
              </a:rPr>
              <a:t>Guaranteed</a:t>
            </a:r>
          </a:p>
          <a:p>
            <a:pPr algn="l"/>
            <a:r>
              <a:rPr lang="en-US">
                <a:latin typeface="Lucida Sans Unicode" pitchFamily="34" charset="0"/>
              </a:rPr>
              <a:t>	</a:t>
            </a:r>
            <a:r>
              <a:rPr lang="en-US">
                <a:solidFill>
                  <a:srgbClr val="CC0000"/>
                </a:solidFill>
                <a:latin typeface="Lucida Sans Unicode" pitchFamily="34" charset="0"/>
              </a:rPr>
              <a:t>Correctness</a:t>
            </a:r>
          </a:p>
          <a:p>
            <a:pPr algn="l"/>
            <a:r>
              <a:rPr lang="en-US">
                <a:latin typeface="Lucida Sans Unicode" pitchFamily="34" charset="0"/>
              </a:rPr>
              <a:t>	</a:t>
            </a:r>
            <a:r>
              <a:rPr lang="en-US">
                <a:solidFill>
                  <a:srgbClr val="333399"/>
                </a:solidFill>
                <a:latin typeface="Lucida Sans Unicode" pitchFamily="34" charset="0"/>
              </a:rPr>
              <a:t>Robustness</a:t>
            </a:r>
          </a:p>
          <a:p>
            <a:pPr algn="l"/>
            <a:endParaRPr lang="en-US">
              <a:latin typeface="Lucida Sans Unicode" pitchFamily="34" charset="0"/>
            </a:endParaRPr>
          </a:p>
          <a:p>
            <a:pPr algn="l"/>
            <a:r>
              <a:rPr lang="en-US">
                <a:latin typeface="Lucida Sans Unicode" pitchFamily="34" charset="0"/>
              </a:rPr>
              <a:t>with</a:t>
            </a:r>
          </a:p>
          <a:p>
            <a:pPr algn="l"/>
            <a:r>
              <a:rPr lang="en-US">
                <a:solidFill>
                  <a:srgbClr val="CC6600"/>
                </a:solidFill>
                <a:latin typeface="Lucida Sans Unicode" pitchFamily="34" charset="0"/>
              </a:rPr>
              <a:t>	40% Improvement</a:t>
            </a:r>
            <a:endParaRPr lang="en-US">
              <a:latin typeface="Lucida Sans Unicode" pitchFamily="34" charset="0"/>
            </a:endParaRPr>
          </a:p>
        </p:txBody>
      </p:sp>
      <p:grpSp>
        <p:nvGrpSpPr>
          <p:cNvPr id="2" name="Group 9"/>
          <p:cNvGrpSpPr>
            <a:grpSpLocks/>
          </p:cNvGrpSpPr>
          <p:nvPr/>
        </p:nvGrpSpPr>
        <p:grpSpPr bwMode="auto">
          <a:xfrm>
            <a:off x="7237413" y="188913"/>
            <a:ext cx="1727200" cy="649287"/>
            <a:chOff x="1669" y="1137"/>
            <a:chExt cx="2935" cy="1191"/>
          </a:xfrm>
        </p:grpSpPr>
        <p:sp>
          <p:nvSpPr>
            <p:cNvPr id="11" name="Freeform 10"/>
            <p:cNvSpPr>
              <a:spLocks/>
            </p:cNvSpPr>
            <p:nvPr/>
          </p:nvSpPr>
          <p:spPr bwMode="auto">
            <a:xfrm>
              <a:off x="2884" y="1286"/>
              <a:ext cx="1720" cy="1010"/>
            </a:xfrm>
            <a:custGeom>
              <a:avLst/>
              <a:gdLst/>
              <a:ahLst/>
              <a:cxnLst>
                <a:cxn ang="0">
                  <a:pos x="1807" y="1252"/>
                </a:cxn>
                <a:cxn ang="0">
                  <a:pos x="1728" y="1113"/>
                </a:cxn>
                <a:cxn ang="0">
                  <a:pos x="1579" y="914"/>
                </a:cxn>
                <a:cxn ang="0">
                  <a:pos x="1529" y="845"/>
                </a:cxn>
                <a:cxn ang="0">
                  <a:pos x="1420" y="705"/>
                </a:cxn>
                <a:cxn ang="0">
                  <a:pos x="1281" y="487"/>
                </a:cxn>
                <a:cxn ang="0">
                  <a:pos x="1201" y="398"/>
                </a:cxn>
                <a:cxn ang="0">
                  <a:pos x="1181" y="368"/>
                </a:cxn>
                <a:cxn ang="0">
                  <a:pos x="1122" y="328"/>
                </a:cxn>
                <a:cxn ang="0">
                  <a:pos x="983" y="219"/>
                </a:cxn>
                <a:cxn ang="0">
                  <a:pos x="814" y="129"/>
                </a:cxn>
                <a:cxn ang="0">
                  <a:pos x="546" y="0"/>
                </a:cxn>
                <a:cxn ang="0">
                  <a:pos x="357" y="10"/>
                </a:cxn>
                <a:cxn ang="0">
                  <a:pos x="238" y="50"/>
                </a:cxn>
                <a:cxn ang="0">
                  <a:pos x="89" y="90"/>
                </a:cxn>
                <a:cxn ang="0">
                  <a:pos x="0" y="159"/>
                </a:cxn>
              </a:cxnLst>
              <a:rect l="0" t="0" r="r" b="b"/>
              <a:pathLst>
                <a:path w="1807" h="1252">
                  <a:moveTo>
                    <a:pt x="1807" y="1252"/>
                  </a:moveTo>
                  <a:cubicBezTo>
                    <a:pt x="1792" y="1176"/>
                    <a:pt x="1763" y="1174"/>
                    <a:pt x="1728" y="1113"/>
                  </a:cubicBezTo>
                  <a:cubicBezTo>
                    <a:pt x="1681" y="1031"/>
                    <a:pt x="1637" y="986"/>
                    <a:pt x="1579" y="914"/>
                  </a:cubicBezTo>
                  <a:cubicBezTo>
                    <a:pt x="1497" y="814"/>
                    <a:pt x="1638" y="970"/>
                    <a:pt x="1529" y="845"/>
                  </a:cubicBezTo>
                  <a:cubicBezTo>
                    <a:pt x="1491" y="802"/>
                    <a:pt x="1446" y="757"/>
                    <a:pt x="1420" y="705"/>
                  </a:cubicBezTo>
                  <a:cubicBezTo>
                    <a:pt x="1381" y="629"/>
                    <a:pt x="1355" y="536"/>
                    <a:pt x="1281" y="487"/>
                  </a:cubicBezTo>
                  <a:cubicBezTo>
                    <a:pt x="1266" y="443"/>
                    <a:pt x="1239" y="422"/>
                    <a:pt x="1201" y="398"/>
                  </a:cubicBezTo>
                  <a:cubicBezTo>
                    <a:pt x="1194" y="388"/>
                    <a:pt x="1190" y="376"/>
                    <a:pt x="1181" y="368"/>
                  </a:cubicBezTo>
                  <a:cubicBezTo>
                    <a:pt x="1163" y="352"/>
                    <a:pt x="1122" y="328"/>
                    <a:pt x="1122" y="328"/>
                  </a:cubicBezTo>
                  <a:cubicBezTo>
                    <a:pt x="1100" y="296"/>
                    <a:pt x="1023" y="232"/>
                    <a:pt x="983" y="219"/>
                  </a:cubicBezTo>
                  <a:cubicBezTo>
                    <a:pt x="930" y="179"/>
                    <a:pt x="872" y="157"/>
                    <a:pt x="814" y="129"/>
                  </a:cubicBezTo>
                  <a:cubicBezTo>
                    <a:pt x="725" y="86"/>
                    <a:pt x="635" y="45"/>
                    <a:pt x="546" y="0"/>
                  </a:cubicBezTo>
                  <a:cubicBezTo>
                    <a:pt x="483" y="3"/>
                    <a:pt x="420" y="2"/>
                    <a:pt x="357" y="10"/>
                  </a:cubicBezTo>
                  <a:cubicBezTo>
                    <a:pt x="322" y="14"/>
                    <a:pt x="274" y="38"/>
                    <a:pt x="238" y="50"/>
                  </a:cubicBezTo>
                  <a:cubicBezTo>
                    <a:pt x="189" y="66"/>
                    <a:pt x="139" y="73"/>
                    <a:pt x="89" y="90"/>
                  </a:cubicBezTo>
                  <a:cubicBezTo>
                    <a:pt x="82" y="92"/>
                    <a:pt x="0" y="134"/>
                    <a:pt x="0" y="159"/>
                  </a:cubicBezTo>
                </a:path>
              </a:pathLst>
            </a:custGeom>
            <a:noFill/>
            <a:ln w="38100" cmpd="sng">
              <a:solidFill>
                <a:srgbClr val="333399"/>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12" name="Freeform 11"/>
            <p:cNvSpPr>
              <a:spLocks/>
            </p:cNvSpPr>
            <p:nvPr/>
          </p:nvSpPr>
          <p:spPr bwMode="auto">
            <a:xfrm>
              <a:off x="1669" y="1137"/>
              <a:ext cx="1451" cy="1191"/>
            </a:xfrm>
            <a:custGeom>
              <a:avLst/>
              <a:gdLst/>
              <a:ahLst/>
              <a:cxnLst>
                <a:cxn ang="0">
                  <a:pos x="1413" y="447"/>
                </a:cxn>
                <a:cxn ang="0">
                  <a:pos x="1304" y="348"/>
                </a:cxn>
                <a:cxn ang="0">
                  <a:pos x="1244" y="318"/>
                </a:cxn>
                <a:cxn ang="0">
                  <a:pos x="1155" y="259"/>
                </a:cxn>
                <a:cxn ang="0">
                  <a:pos x="1006" y="139"/>
                </a:cxn>
                <a:cxn ang="0">
                  <a:pos x="956" y="100"/>
                </a:cxn>
                <a:cxn ang="0">
                  <a:pos x="897" y="60"/>
                </a:cxn>
                <a:cxn ang="0">
                  <a:pos x="659" y="0"/>
                </a:cxn>
                <a:cxn ang="0">
                  <a:pos x="440" y="40"/>
                </a:cxn>
                <a:cxn ang="0">
                  <a:pos x="380" y="80"/>
                </a:cxn>
                <a:cxn ang="0">
                  <a:pos x="351" y="100"/>
                </a:cxn>
                <a:cxn ang="0">
                  <a:pos x="212" y="219"/>
                </a:cxn>
                <a:cxn ang="0">
                  <a:pos x="192" y="249"/>
                </a:cxn>
                <a:cxn ang="0">
                  <a:pos x="162" y="269"/>
                </a:cxn>
                <a:cxn ang="0">
                  <a:pos x="122" y="318"/>
                </a:cxn>
                <a:cxn ang="0">
                  <a:pos x="43" y="437"/>
                </a:cxn>
                <a:cxn ang="0">
                  <a:pos x="23" y="467"/>
                </a:cxn>
                <a:cxn ang="0">
                  <a:pos x="132" y="835"/>
                </a:cxn>
                <a:cxn ang="0">
                  <a:pos x="152" y="864"/>
                </a:cxn>
                <a:cxn ang="0">
                  <a:pos x="212" y="904"/>
                </a:cxn>
                <a:cxn ang="0">
                  <a:pos x="281" y="984"/>
                </a:cxn>
                <a:cxn ang="0">
                  <a:pos x="301" y="1043"/>
                </a:cxn>
                <a:cxn ang="0">
                  <a:pos x="291" y="1073"/>
                </a:cxn>
                <a:cxn ang="0">
                  <a:pos x="311" y="1192"/>
                </a:cxn>
                <a:cxn ang="0">
                  <a:pos x="430" y="1232"/>
                </a:cxn>
                <a:cxn ang="0">
                  <a:pos x="529" y="1262"/>
                </a:cxn>
                <a:cxn ang="0">
                  <a:pos x="619" y="1291"/>
                </a:cxn>
                <a:cxn ang="0">
                  <a:pos x="649" y="1301"/>
                </a:cxn>
              </a:cxnLst>
              <a:rect l="0" t="0" r="r" b="b"/>
              <a:pathLst>
                <a:path w="1413" h="1301">
                  <a:moveTo>
                    <a:pt x="1413" y="447"/>
                  </a:moveTo>
                  <a:cubicBezTo>
                    <a:pt x="1386" y="408"/>
                    <a:pt x="1351" y="364"/>
                    <a:pt x="1304" y="348"/>
                  </a:cubicBezTo>
                  <a:cubicBezTo>
                    <a:pt x="1275" y="338"/>
                    <a:pt x="1269" y="339"/>
                    <a:pt x="1244" y="318"/>
                  </a:cubicBezTo>
                  <a:cubicBezTo>
                    <a:pt x="1211" y="290"/>
                    <a:pt x="1196" y="273"/>
                    <a:pt x="1155" y="259"/>
                  </a:cubicBezTo>
                  <a:cubicBezTo>
                    <a:pt x="1108" y="222"/>
                    <a:pt x="1057" y="173"/>
                    <a:pt x="1006" y="139"/>
                  </a:cubicBezTo>
                  <a:cubicBezTo>
                    <a:pt x="968" y="84"/>
                    <a:pt x="1008" y="129"/>
                    <a:pt x="956" y="100"/>
                  </a:cubicBezTo>
                  <a:cubicBezTo>
                    <a:pt x="935" y="88"/>
                    <a:pt x="917" y="73"/>
                    <a:pt x="897" y="60"/>
                  </a:cubicBezTo>
                  <a:cubicBezTo>
                    <a:pt x="847" y="26"/>
                    <a:pt x="716" y="12"/>
                    <a:pt x="659" y="0"/>
                  </a:cubicBezTo>
                  <a:cubicBezTo>
                    <a:pt x="607" y="4"/>
                    <a:pt x="493" y="5"/>
                    <a:pt x="440" y="40"/>
                  </a:cubicBezTo>
                  <a:cubicBezTo>
                    <a:pt x="420" y="53"/>
                    <a:pt x="400" y="67"/>
                    <a:pt x="380" y="80"/>
                  </a:cubicBezTo>
                  <a:cubicBezTo>
                    <a:pt x="370" y="87"/>
                    <a:pt x="351" y="100"/>
                    <a:pt x="351" y="100"/>
                  </a:cubicBezTo>
                  <a:cubicBezTo>
                    <a:pt x="329" y="134"/>
                    <a:pt x="251" y="192"/>
                    <a:pt x="212" y="219"/>
                  </a:cubicBezTo>
                  <a:cubicBezTo>
                    <a:pt x="205" y="229"/>
                    <a:pt x="200" y="241"/>
                    <a:pt x="192" y="249"/>
                  </a:cubicBezTo>
                  <a:cubicBezTo>
                    <a:pt x="184" y="257"/>
                    <a:pt x="170" y="260"/>
                    <a:pt x="162" y="269"/>
                  </a:cubicBezTo>
                  <a:cubicBezTo>
                    <a:pt x="106" y="337"/>
                    <a:pt x="210" y="260"/>
                    <a:pt x="122" y="318"/>
                  </a:cubicBezTo>
                  <a:cubicBezTo>
                    <a:pt x="107" y="363"/>
                    <a:pt x="70" y="398"/>
                    <a:pt x="43" y="437"/>
                  </a:cubicBezTo>
                  <a:cubicBezTo>
                    <a:pt x="36" y="447"/>
                    <a:pt x="23" y="467"/>
                    <a:pt x="23" y="467"/>
                  </a:cubicBezTo>
                  <a:cubicBezTo>
                    <a:pt x="30" y="622"/>
                    <a:pt x="0" y="747"/>
                    <a:pt x="132" y="835"/>
                  </a:cubicBezTo>
                  <a:cubicBezTo>
                    <a:pt x="139" y="845"/>
                    <a:pt x="143" y="856"/>
                    <a:pt x="152" y="864"/>
                  </a:cubicBezTo>
                  <a:cubicBezTo>
                    <a:pt x="170" y="880"/>
                    <a:pt x="212" y="904"/>
                    <a:pt x="212" y="904"/>
                  </a:cubicBezTo>
                  <a:cubicBezTo>
                    <a:pt x="233" y="936"/>
                    <a:pt x="265" y="949"/>
                    <a:pt x="281" y="984"/>
                  </a:cubicBezTo>
                  <a:cubicBezTo>
                    <a:pt x="290" y="1003"/>
                    <a:pt x="301" y="1043"/>
                    <a:pt x="301" y="1043"/>
                  </a:cubicBezTo>
                  <a:cubicBezTo>
                    <a:pt x="298" y="1053"/>
                    <a:pt x="291" y="1062"/>
                    <a:pt x="291" y="1073"/>
                  </a:cubicBezTo>
                  <a:cubicBezTo>
                    <a:pt x="291" y="1113"/>
                    <a:pt x="286" y="1161"/>
                    <a:pt x="311" y="1192"/>
                  </a:cubicBezTo>
                  <a:cubicBezTo>
                    <a:pt x="337" y="1224"/>
                    <a:pt x="396" y="1225"/>
                    <a:pt x="430" y="1232"/>
                  </a:cubicBezTo>
                  <a:cubicBezTo>
                    <a:pt x="469" y="1240"/>
                    <a:pt x="488" y="1248"/>
                    <a:pt x="529" y="1262"/>
                  </a:cubicBezTo>
                  <a:cubicBezTo>
                    <a:pt x="559" y="1272"/>
                    <a:pt x="589" y="1281"/>
                    <a:pt x="619" y="1291"/>
                  </a:cubicBezTo>
                  <a:cubicBezTo>
                    <a:pt x="629" y="1294"/>
                    <a:pt x="649" y="1301"/>
                    <a:pt x="649" y="1301"/>
                  </a:cubicBezTo>
                </a:path>
              </a:pathLst>
            </a:custGeom>
            <a:noFill/>
            <a:ln w="38100" cmpd="sng">
              <a:solidFill>
                <a:srgbClr val="333399"/>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smtClean="0">
                <a:ln>
                  <a:noFill/>
                </a:ln>
                <a:solidFill>
                  <a:srgbClr val="000000"/>
                </a:solidFill>
                <a:effectLst/>
                <a:uLnTx/>
                <a:uFillTx/>
                <a:latin typeface="Arial" charset="0"/>
                <a:ea typeface="+mn-ea"/>
                <a:cs typeface="+mn-cs"/>
              </a:endParaRPr>
            </a:p>
          </p:txBody>
        </p:sp>
      </p:grpSp>
      <p:sp>
        <p:nvSpPr>
          <p:cNvPr id="13" name="Text Box 15"/>
          <p:cNvSpPr txBox="1">
            <a:spLocks noChangeArrowheads="1"/>
          </p:cNvSpPr>
          <p:nvPr/>
        </p:nvSpPr>
        <p:spPr bwMode="auto">
          <a:xfrm>
            <a:off x="7381875" y="398463"/>
            <a:ext cx="1336675" cy="396875"/>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000" b="1" i="1" kern="1200" dirty="0" err="1">
                <a:solidFill>
                  <a:srgbClr val="333399"/>
                </a:solidFill>
                <a:latin typeface="Kristen ITC" pitchFamily="66" charset="0"/>
                <a:ea typeface="+mn-ea"/>
                <a:cs typeface="+mn-cs"/>
              </a:rPr>
              <a:t>Q</a:t>
            </a:r>
            <a:r>
              <a:rPr lang="en-US" sz="1400" i="1" kern="1200" dirty="0" err="1">
                <a:solidFill>
                  <a:srgbClr val="333399"/>
                </a:solidFill>
                <a:latin typeface="Kristen ITC" pitchFamily="66" charset="0"/>
                <a:ea typeface="+mn-ea"/>
                <a:cs typeface="+mn-cs"/>
              </a:rPr>
              <a:t>uasiomodo</a:t>
            </a:r>
            <a:endParaRPr lang="en-US" sz="1400" i="1" kern="1200" dirty="0">
              <a:solidFill>
                <a:srgbClr val="333399"/>
              </a:solidFill>
              <a:latin typeface="Kristen ITC" pitchFamily="66" charset="0"/>
              <a:ea typeface="+mn-ea"/>
              <a:cs typeface="+mn-cs"/>
            </a:endParaRPr>
          </a:p>
        </p:txBody>
      </p:sp>
      <p:sp>
        <p:nvSpPr>
          <p:cNvPr id="14" name="Slide Number Placeholder 13"/>
          <p:cNvSpPr>
            <a:spLocks noGrp="1"/>
          </p:cNvSpPr>
          <p:nvPr>
            <p:ph type="sldNum" sz="quarter" idx="11"/>
          </p:nvPr>
        </p:nvSpPr>
        <p:spPr/>
        <p:txBody>
          <a:bodyPr/>
          <a:lstStyle/>
          <a:p>
            <a:r>
              <a:rPr lang="en-GB" smtClean="0"/>
              <a:t>Kim Larsen [</a:t>
            </a:r>
            <a:fld id="{3C55F532-70EC-4BB0-8F7B-D5093D26A9F4}" type="slidenum">
              <a:rPr lang="en-GB" smtClean="0"/>
              <a:pPr/>
              <a:t>80</a:t>
            </a:fld>
            <a:r>
              <a:rPr lang="en-GB" smtClean="0"/>
              <a:t>]</a:t>
            </a:r>
            <a:endParaRPr lang="en-GB" dirty="0"/>
          </a:p>
        </p:txBody>
      </p:sp>
      <p:sp>
        <p:nvSpPr>
          <p:cNvPr id="15" name="Footer Placeholder 14"/>
          <p:cNvSpPr>
            <a:spLocks noGrp="1"/>
          </p:cNvSpPr>
          <p:nvPr>
            <p:ph type="ftr" sz="quarter" idx="10"/>
          </p:nvPr>
        </p:nvSpPr>
        <p:spPr/>
        <p:txBody>
          <a:bodyPr/>
          <a:lstStyle/>
          <a:p>
            <a:r>
              <a:rPr lang="en-US" smtClean="0"/>
              <a:t>AVACS Autumn School 2015</a:t>
            </a:r>
            <a:endParaRPr lang="en-GB" dirty="0"/>
          </a:p>
        </p:txBody>
      </p:sp>
    </p:spTree>
    <p:extLst>
      <p:ext uri="{BB962C8B-B14F-4D97-AF65-F5344CB8AC3E}">
        <p14:creationId xmlns:p14="http://schemas.microsoft.com/office/powerpoint/2010/main" val="5248517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da-DK" dirty="0" err="1" smtClean="0">
                <a:solidFill>
                  <a:srgbClr val="C00000"/>
                </a:solidFill>
              </a:rPr>
              <a:t>Stochastic</a:t>
            </a:r>
            <a:r>
              <a:rPr lang="da-DK" dirty="0" smtClean="0">
                <a:solidFill>
                  <a:srgbClr val="C00000"/>
                </a:solidFill>
              </a:rPr>
              <a:t> </a:t>
            </a:r>
            <a:r>
              <a:rPr lang="da-DK" dirty="0" err="1" smtClean="0">
                <a:solidFill>
                  <a:schemeClr val="bg1">
                    <a:lumMod val="50000"/>
                  </a:schemeClr>
                </a:solidFill>
              </a:rPr>
              <a:t>Priced</a:t>
            </a:r>
            <a:r>
              <a:rPr lang="da-DK" dirty="0" smtClean="0">
                <a:solidFill>
                  <a:schemeClr val="bg1">
                    <a:lumMod val="50000"/>
                  </a:schemeClr>
                </a:solidFill>
              </a:rPr>
              <a:t> </a:t>
            </a:r>
            <a:r>
              <a:rPr lang="da-DK" dirty="0" err="1" smtClean="0">
                <a:solidFill>
                  <a:srgbClr val="333399"/>
                </a:solidFill>
              </a:rPr>
              <a:t>Timed</a:t>
            </a:r>
            <a:r>
              <a:rPr lang="da-DK" dirty="0" smtClean="0">
                <a:solidFill>
                  <a:srgbClr val="333399"/>
                </a:solidFill>
              </a:rPr>
              <a:t> </a:t>
            </a:r>
            <a:r>
              <a:rPr lang="da-DK" dirty="0" smtClean="0"/>
              <a:t>Games</a:t>
            </a:r>
            <a:endParaRPr lang="en-US" dirty="0"/>
          </a:p>
        </p:txBody>
      </p:sp>
    </p:spTree>
    <p:extLst>
      <p:ext uri="{BB962C8B-B14F-4D97-AF65-F5344CB8AC3E}">
        <p14:creationId xmlns:p14="http://schemas.microsoft.com/office/powerpoint/2010/main" val="2758063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Going</a:t>
            </a:r>
            <a:r>
              <a:rPr lang="da-DK" dirty="0" smtClean="0"/>
              <a:t> to Sydney – in </a:t>
            </a:r>
            <a:r>
              <a:rPr lang="da-DK" dirty="0" smtClean="0">
                <a:solidFill>
                  <a:srgbClr val="FF0000"/>
                </a:solidFill>
              </a:rPr>
              <a:t>1 </a:t>
            </a:r>
            <a:r>
              <a:rPr lang="da-DK" dirty="0" err="1" smtClean="0">
                <a:solidFill>
                  <a:srgbClr val="FF0000"/>
                </a:solidFill>
              </a:rPr>
              <a:t>hour</a:t>
            </a:r>
            <a:endParaRPr lang="en-US" dirty="0">
              <a:solidFill>
                <a:srgbClr val="FF0000"/>
              </a:solidFill>
            </a:endParaRPr>
          </a:p>
        </p:txBody>
      </p:sp>
      <p:sp>
        <p:nvSpPr>
          <p:cNvPr id="3" name="Footer Placeholder 2"/>
          <p:cNvSpPr>
            <a:spLocks noGrp="1"/>
          </p:cNvSpPr>
          <p:nvPr>
            <p:ph type="ftr" sz="quarter" idx="10"/>
          </p:nvPr>
        </p:nvSpPr>
        <p:spPr/>
        <p:txBody>
          <a:bodyPr/>
          <a:lstStyle/>
          <a:p>
            <a:r>
              <a:rPr lang="en-US" smtClean="0"/>
              <a:t>AVACS Autumn School 2015</a:t>
            </a:r>
            <a:endParaRPr lang="en-GB" dirty="0"/>
          </a:p>
        </p:txBody>
      </p:sp>
      <p:sp>
        <p:nvSpPr>
          <p:cNvPr id="4" name="Slide Number Placeholder 3"/>
          <p:cNvSpPr>
            <a:spLocks noGrp="1"/>
          </p:cNvSpPr>
          <p:nvPr>
            <p:ph type="sldNum" sz="quarter" idx="11"/>
          </p:nvPr>
        </p:nvSpPr>
        <p:spPr/>
        <p:txBody>
          <a:bodyPr/>
          <a:lstStyle/>
          <a:p>
            <a:r>
              <a:rPr lang="en-GB" dirty="0" err="1" smtClean="0"/>
              <a:t>Jakob</a:t>
            </a:r>
            <a:r>
              <a:rPr lang="en-GB" dirty="0" smtClean="0"/>
              <a:t> H. </a:t>
            </a:r>
            <a:r>
              <a:rPr lang="en-GB" dirty="0" err="1" smtClean="0"/>
              <a:t>Taankvist</a:t>
            </a:r>
            <a:r>
              <a:rPr lang="en-GB" dirty="0" smtClean="0"/>
              <a:t> [</a:t>
            </a:r>
            <a:fld id="{3C55F532-70EC-4BB0-8F7B-D5093D26A9F4}" type="slidenum">
              <a:rPr lang="en-GB" smtClean="0"/>
              <a:pPr/>
              <a:t>82</a:t>
            </a:fld>
            <a:r>
              <a:rPr lang="en-GB" dirty="0" smtClean="0"/>
              <a:t>]</a:t>
            </a:r>
            <a:endParaRPr lang="en-GB" dirty="0"/>
          </a:p>
        </p:txBody>
      </p:sp>
      <p:pic>
        <p:nvPicPr>
          <p:cNvPr id="8" name="Picture 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16" y="1139468"/>
            <a:ext cx="5511615" cy="4862666"/>
          </a:xfrm>
          <a:prstGeom prst="rect">
            <a:avLst/>
          </a:prstGeom>
        </p:spPr>
      </p:pic>
      <p:sp>
        <p:nvSpPr>
          <p:cNvPr id="9" name="TextBox 8"/>
          <p:cNvSpPr txBox="1"/>
          <p:nvPr/>
        </p:nvSpPr>
        <p:spPr>
          <a:xfrm>
            <a:off x="2202166" y="2087165"/>
            <a:ext cx="468398" cy="307777"/>
          </a:xfrm>
          <a:prstGeom prst="rect">
            <a:avLst/>
          </a:prstGeom>
          <a:noFill/>
        </p:spPr>
        <p:txBody>
          <a:bodyPr wrap="none" rtlCol="0">
            <a:spAutoFit/>
          </a:bodyPr>
          <a:lstStyle/>
          <a:p>
            <a:r>
              <a:rPr lang="da-DK" sz="1400" b="1" dirty="0" smtClean="0">
                <a:solidFill>
                  <a:srgbClr val="FF0000"/>
                </a:solidFill>
                <a:latin typeface="+mn-lt"/>
              </a:rPr>
              <a:t>0.9</a:t>
            </a:r>
            <a:endParaRPr lang="en-US" sz="1400" b="1" dirty="0" smtClean="0">
              <a:solidFill>
                <a:srgbClr val="FF0000"/>
              </a:solidFill>
              <a:latin typeface="+mn-lt"/>
            </a:endParaRPr>
          </a:p>
        </p:txBody>
      </p:sp>
      <p:sp>
        <p:nvSpPr>
          <p:cNvPr id="10" name="TextBox 9"/>
          <p:cNvSpPr txBox="1"/>
          <p:nvPr/>
        </p:nvSpPr>
        <p:spPr>
          <a:xfrm>
            <a:off x="2173223" y="4199440"/>
            <a:ext cx="468398" cy="307777"/>
          </a:xfrm>
          <a:prstGeom prst="rect">
            <a:avLst/>
          </a:prstGeom>
          <a:noFill/>
        </p:spPr>
        <p:txBody>
          <a:bodyPr wrap="none" rtlCol="0">
            <a:spAutoFit/>
          </a:bodyPr>
          <a:lstStyle/>
          <a:p>
            <a:r>
              <a:rPr lang="da-DK" sz="1400" b="1" dirty="0" smtClean="0">
                <a:solidFill>
                  <a:srgbClr val="FF0000"/>
                </a:solidFill>
                <a:latin typeface="+mn-lt"/>
              </a:rPr>
              <a:t>0.9</a:t>
            </a:r>
            <a:endParaRPr lang="en-US" sz="1400" b="1" dirty="0" smtClean="0">
              <a:solidFill>
                <a:srgbClr val="FF0000"/>
              </a:solidFill>
              <a:latin typeface="+mn-lt"/>
            </a:endParaRPr>
          </a:p>
        </p:txBody>
      </p:sp>
      <p:sp>
        <p:nvSpPr>
          <p:cNvPr id="11" name="TextBox 10"/>
          <p:cNvSpPr txBox="1"/>
          <p:nvPr/>
        </p:nvSpPr>
        <p:spPr>
          <a:xfrm>
            <a:off x="2833907" y="4667391"/>
            <a:ext cx="468398" cy="307777"/>
          </a:xfrm>
          <a:prstGeom prst="rect">
            <a:avLst/>
          </a:prstGeom>
          <a:noFill/>
        </p:spPr>
        <p:txBody>
          <a:bodyPr wrap="none" rtlCol="0">
            <a:spAutoFit/>
          </a:bodyPr>
          <a:lstStyle/>
          <a:p>
            <a:r>
              <a:rPr lang="da-DK" sz="1400" b="1" dirty="0" smtClean="0">
                <a:solidFill>
                  <a:srgbClr val="FF0000"/>
                </a:solidFill>
                <a:latin typeface="+mn-lt"/>
              </a:rPr>
              <a:t>0.1</a:t>
            </a:r>
            <a:endParaRPr lang="en-US" sz="1400" b="1" dirty="0" smtClean="0">
              <a:solidFill>
                <a:srgbClr val="FF0000"/>
              </a:solidFill>
              <a:latin typeface="+mn-lt"/>
            </a:endParaRPr>
          </a:p>
        </p:txBody>
      </p:sp>
      <p:sp>
        <p:nvSpPr>
          <p:cNvPr id="12" name="TextBox 11"/>
          <p:cNvSpPr txBox="1"/>
          <p:nvPr/>
        </p:nvSpPr>
        <p:spPr>
          <a:xfrm>
            <a:off x="2099528" y="2855265"/>
            <a:ext cx="468398" cy="307777"/>
          </a:xfrm>
          <a:prstGeom prst="rect">
            <a:avLst/>
          </a:prstGeom>
          <a:noFill/>
        </p:spPr>
        <p:txBody>
          <a:bodyPr wrap="none" rtlCol="0">
            <a:spAutoFit/>
          </a:bodyPr>
          <a:lstStyle/>
          <a:p>
            <a:r>
              <a:rPr lang="da-DK" sz="1400" b="1" dirty="0" smtClean="0">
                <a:solidFill>
                  <a:srgbClr val="FF0000"/>
                </a:solidFill>
                <a:latin typeface="+mn-lt"/>
              </a:rPr>
              <a:t>0.1</a:t>
            </a:r>
            <a:endParaRPr lang="en-US" sz="1400" b="1" dirty="0" smtClean="0">
              <a:solidFill>
                <a:srgbClr val="FF0000"/>
              </a:solidFill>
              <a:latin typeface="+mn-lt"/>
            </a:endParaRPr>
          </a:p>
        </p:txBody>
      </p:sp>
      <p:sp>
        <p:nvSpPr>
          <p:cNvPr id="13" name="TextBox 12"/>
          <p:cNvSpPr txBox="1"/>
          <p:nvPr/>
        </p:nvSpPr>
        <p:spPr>
          <a:xfrm>
            <a:off x="3686021" y="1511090"/>
            <a:ext cx="936475" cy="307777"/>
          </a:xfrm>
          <a:prstGeom prst="rect">
            <a:avLst/>
          </a:prstGeom>
          <a:noFill/>
        </p:spPr>
        <p:txBody>
          <a:bodyPr wrap="none" rtlCol="0">
            <a:spAutoFit/>
          </a:bodyPr>
          <a:lstStyle/>
          <a:p>
            <a:r>
              <a:rPr lang="da-DK" sz="1400" b="1" dirty="0" smtClean="0">
                <a:solidFill>
                  <a:srgbClr val="FF0000"/>
                </a:solidFill>
                <a:latin typeface="+mn-lt"/>
              </a:rPr>
              <a:t>U</a:t>
            </a:r>
            <a:r>
              <a:rPr lang="da-DK" sz="1400" dirty="0" smtClean="0">
                <a:solidFill>
                  <a:srgbClr val="FF0000"/>
                </a:solidFill>
                <a:latin typeface="+mn-lt"/>
              </a:rPr>
              <a:t>[42,45]</a:t>
            </a:r>
            <a:endParaRPr lang="en-US" sz="1400" dirty="0" smtClean="0">
              <a:solidFill>
                <a:srgbClr val="FF0000"/>
              </a:solidFill>
              <a:latin typeface="+mn-lt"/>
            </a:endParaRPr>
          </a:p>
        </p:txBody>
      </p:sp>
      <p:sp>
        <p:nvSpPr>
          <p:cNvPr id="14" name="TextBox 13"/>
          <p:cNvSpPr txBox="1"/>
          <p:nvPr/>
        </p:nvSpPr>
        <p:spPr>
          <a:xfrm>
            <a:off x="3595986" y="3700174"/>
            <a:ext cx="822661" cy="307777"/>
          </a:xfrm>
          <a:prstGeom prst="rect">
            <a:avLst/>
          </a:prstGeom>
          <a:noFill/>
        </p:spPr>
        <p:txBody>
          <a:bodyPr wrap="none" rtlCol="0">
            <a:spAutoFit/>
          </a:bodyPr>
          <a:lstStyle/>
          <a:p>
            <a:r>
              <a:rPr lang="da-DK" sz="1400" b="1" dirty="0" smtClean="0">
                <a:solidFill>
                  <a:srgbClr val="FF0000"/>
                </a:solidFill>
                <a:latin typeface="+mn-lt"/>
              </a:rPr>
              <a:t>U</a:t>
            </a:r>
            <a:r>
              <a:rPr lang="da-DK" sz="1400" dirty="0" smtClean="0">
                <a:solidFill>
                  <a:srgbClr val="FF0000"/>
                </a:solidFill>
                <a:latin typeface="+mn-lt"/>
              </a:rPr>
              <a:t>[0,35]</a:t>
            </a:r>
            <a:endParaRPr lang="en-US" sz="1400" dirty="0" smtClean="0">
              <a:solidFill>
                <a:srgbClr val="FF0000"/>
              </a:solidFill>
              <a:latin typeface="+mn-lt"/>
            </a:endParaRPr>
          </a:p>
        </p:txBody>
      </p:sp>
      <p:sp>
        <p:nvSpPr>
          <p:cNvPr id="15" name="TextBox 14"/>
          <p:cNvSpPr txBox="1"/>
          <p:nvPr/>
        </p:nvSpPr>
        <p:spPr>
          <a:xfrm>
            <a:off x="3436343" y="2229696"/>
            <a:ext cx="822661" cy="307777"/>
          </a:xfrm>
          <a:prstGeom prst="rect">
            <a:avLst/>
          </a:prstGeom>
          <a:noFill/>
        </p:spPr>
        <p:txBody>
          <a:bodyPr wrap="none" rtlCol="0">
            <a:spAutoFit/>
          </a:bodyPr>
          <a:lstStyle/>
          <a:p>
            <a:r>
              <a:rPr lang="da-DK" sz="1400" b="1" dirty="0" smtClean="0">
                <a:solidFill>
                  <a:srgbClr val="FF0000"/>
                </a:solidFill>
                <a:latin typeface="+mn-lt"/>
              </a:rPr>
              <a:t>U</a:t>
            </a:r>
            <a:r>
              <a:rPr lang="da-DK" sz="1400" dirty="0" smtClean="0">
                <a:solidFill>
                  <a:srgbClr val="FF0000"/>
                </a:solidFill>
                <a:latin typeface="+mn-lt"/>
              </a:rPr>
              <a:t>[0,20]</a:t>
            </a:r>
            <a:endParaRPr lang="en-US" sz="1400" dirty="0" smtClean="0">
              <a:solidFill>
                <a:srgbClr val="FF0000"/>
              </a:solidFill>
              <a:latin typeface="+mn-lt"/>
            </a:endParaRPr>
          </a:p>
        </p:txBody>
      </p:sp>
      <p:sp>
        <p:nvSpPr>
          <p:cNvPr id="16" name="TextBox 15"/>
          <p:cNvSpPr txBox="1"/>
          <p:nvPr/>
        </p:nvSpPr>
        <p:spPr>
          <a:xfrm>
            <a:off x="3421514" y="3193818"/>
            <a:ext cx="936475" cy="307777"/>
          </a:xfrm>
          <a:prstGeom prst="rect">
            <a:avLst/>
          </a:prstGeom>
          <a:noFill/>
        </p:spPr>
        <p:txBody>
          <a:bodyPr wrap="none" rtlCol="0">
            <a:spAutoFit/>
          </a:bodyPr>
          <a:lstStyle/>
          <a:p>
            <a:r>
              <a:rPr lang="da-DK" sz="1400" b="1" dirty="0" smtClean="0">
                <a:solidFill>
                  <a:srgbClr val="FF0000"/>
                </a:solidFill>
                <a:latin typeface="+mn-lt"/>
              </a:rPr>
              <a:t>U</a:t>
            </a:r>
            <a:r>
              <a:rPr lang="da-DK" sz="1400" dirty="0" smtClean="0">
                <a:solidFill>
                  <a:srgbClr val="FF0000"/>
                </a:solidFill>
                <a:latin typeface="+mn-lt"/>
              </a:rPr>
              <a:t>[0,140]</a:t>
            </a:r>
            <a:endParaRPr lang="en-US" sz="1400" dirty="0" smtClean="0">
              <a:solidFill>
                <a:srgbClr val="FF0000"/>
              </a:solidFill>
              <a:latin typeface="+mn-lt"/>
            </a:endParaRPr>
          </a:p>
        </p:txBody>
      </p:sp>
      <p:sp>
        <p:nvSpPr>
          <p:cNvPr id="20" name="Rectangle 19"/>
          <p:cNvSpPr/>
          <p:nvPr/>
        </p:nvSpPr>
        <p:spPr bwMode="auto">
          <a:xfrm>
            <a:off x="4357989" y="5157224"/>
            <a:ext cx="997347" cy="844910"/>
          </a:xfrm>
          <a:prstGeom prst="rect">
            <a:avLst/>
          </a:prstGeom>
          <a:solidFill>
            <a:schemeClr val="bg1"/>
          </a:solidFill>
          <a:ln w="2857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l"/>
            <a:endParaRPr lang="en-US" dirty="0" smtClean="0">
              <a:latin typeface="Tahoma" charset="0"/>
              <a:ea typeface="ＭＳ Ｐゴシック" charset="0"/>
            </a:endParaRPr>
          </a:p>
        </p:txBody>
      </p:sp>
      <p:sp>
        <p:nvSpPr>
          <p:cNvPr id="18" name="TextBox 17"/>
          <p:cNvSpPr txBox="1"/>
          <p:nvPr/>
        </p:nvSpPr>
        <p:spPr>
          <a:xfrm>
            <a:off x="5282045" y="1031645"/>
            <a:ext cx="3861955" cy="5355312"/>
          </a:xfrm>
          <a:prstGeom prst="rect">
            <a:avLst/>
          </a:prstGeom>
          <a:noFill/>
        </p:spPr>
        <p:txBody>
          <a:bodyPr wrap="none" rtlCol="0">
            <a:spAutoFit/>
          </a:bodyPr>
          <a:lstStyle/>
          <a:p>
            <a:pPr algn="l"/>
            <a:r>
              <a:rPr lang="en-US" dirty="0" smtClean="0">
                <a:latin typeface="+mn-lt"/>
              </a:rPr>
              <a:t>Can I get to Sidney? </a:t>
            </a:r>
          </a:p>
          <a:p>
            <a:pPr algn="l"/>
            <a:r>
              <a:rPr lang="en-US" dirty="0" smtClean="0">
                <a:latin typeface="+mn-lt"/>
              </a:rPr>
              <a:t>(1-player)</a:t>
            </a:r>
          </a:p>
          <a:p>
            <a:pPr algn="l"/>
            <a:endParaRPr lang="en-US" dirty="0">
              <a:latin typeface="+mn-lt"/>
            </a:endParaRPr>
          </a:p>
          <a:p>
            <a:pPr algn="l"/>
            <a:r>
              <a:rPr lang="en-US" dirty="0" smtClean="0">
                <a:latin typeface="+mn-lt"/>
              </a:rPr>
              <a:t>Will I always come to Sidney?</a:t>
            </a:r>
          </a:p>
          <a:p>
            <a:pPr algn="l"/>
            <a:r>
              <a:rPr lang="en-US" dirty="0" smtClean="0">
                <a:latin typeface="+mn-lt"/>
              </a:rPr>
              <a:t>(1-player)</a:t>
            </a:r>
          </a:p>
          <a:p>
            <a:pPr algn="l"/>
            <a:endParaRPr lang="en-US" dirty="0">
              <a:latin typeface="+mn-lt"/>
            </a:endParaRPr>
          </a:p>
          <a:p>
            <a:pPr algn="l"/>
            <a:r>
              <a:rPr lang="en-US" dirty="0" smtClean="0">
                <a:latin typeface="+mn-lt"/>
              </a:rPr>
              <a:t>What is the optimal WC strategy?</a:t>
            </a:r>
          </a:p>
          <a:p>
            <a:pPr algn="l"/>
            <a:r>
              <a:rPr lang="en-US" dirty="0" smtClean="0">
                <a:latin typeface="+mn-lt"/>
              </a:rPr>
              <a:t>(2-player)</a:t>
            </a:r>
          </a:p>
          <a:p>
            <a:pPr algn="l"/>
            <a:endParaRPr lang="en-US" dirty="0" smtClean="0">
              <a:latin typeface="+mn-lt"/>
            </a:endParaRPr>
          </a:p>
          <a:p>
            <a:pPr algn="l"/>
            <a:r>
              <a:rPr lang="en-US" dirty="0" smtClean="0">
                <a:latin typeface="+mn-lt"/>
              </a:rPr>
              <a:t>Is there a strategy guaranteeing </a:t>
            </a:r>
          </a:p>
          <a:p>
            <a:pPr algn="l"/>
            <a:r>
              <a:rPr lang="en-US" dirty="0" smtClean="0">
                <a:latin typeface="+mn-lt"/>
              </a:rPr>
              <a:t>WC &lt;= 60?</a:t>
            </a:r>
          </a:p>
          <a:p>
            <a:pPr algn="l"/>
            <a:r>
              <a:rPr lang="en-US" dirty="0" smtClean="0">
                <a:latin typeface="+mn-lt"/>
              </a:rPr>
              <a:t>(2-player)</a:t>
            </a:r>
          </a:p>
          <a:p>
            <a:pPr algn="l"/>
            <a:endParaRPr lang="en-US" dirty="0">
              <a:latin typeface="+mn-lt"/>
            </a:endParaRPr>
          </a:p>
          <a:p>
            <a:pPr algn="l"/>
            <a:r>
              <a:rPr lang="en-US" dirty="0" smtClean="0">
                <a:latin typeface="+mn-lt"/>
              </a:rPr>
              <a:t>What is the optimal strategy?</a:t>
            </a:r>
          </a:p>
          <a:p>
            <a:pPr algn="l"/>
            <a:r>
              <a:rPr lang="en-US" dirty="0" smtClean="0">
                <a:latin typeface="+mn-lt"/>
              </a:rPr>
              <a:t>(1½-player)</a:t>
            </a:r>
          </a:p>
          <a:p>
            <a:pPr algn="l"/>
            <a:endParaRPr lang="en-US" dirty="0">
              <a:latin typeface="+mn-lt"/>
            </a:endParaRPr>
          </a:p>
          <a:p>
            <a:pPr algn="l"/>
            <a:r>
              <a:rPr lang="en-US" dirty="0" smtClean="0">
                <a:latin typeface="+mn-lt"/>
              </a:rPr>
              <a:t>What is the optimal strategy</a:t>
            </a:r>
          </a:p>
          <a:p>
            <a:pPr algn="l"/>
            <a:r>
              <a:rPr lang="en-US" dirty="0" err="1" smtClean="0">
                <a:latin typeface="+mn-lt"/>
              </a:rPr>
              <a:t>Guarenteeing</a:t>
            </a:r>
            <a:r>
              <a:rPr lang="en-US" dirty="0" smtClean="0">
                <a:latin typeface="+mn-lt"/>
              </a:rPr>
              <a:t> WC &lt;= 60?</a:t>
            </a:r>
          </a:p>
          <a:p>
            <a:pPr algn="l"/>
            <a:r>
              <a:rPr lang="en-US" dirty="0" smtClean="0">
                <a:latin typeface="+mn-lt"/>
              </a:rPr>
              <a:t>(1½-player)</a:t>
            </a:r>
          </a:p>
        </p:txBody>
      </p:sp>
    </p:spTree>
    <p:extLst>
      <p:ext uri="{BB962C8B-B14F-4D97-AF65-F5344CB8AC3E}">
        <p14:creationId xmlns:p14="http://schemas.microsoft.com/office/powerpoint/2010/main" val="141238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xEl>
                                              <p:pRg st="13" end="1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
                                            <p:txEl>
                                              <p:pRg st="14" end="1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8">
                                            <p:txEl>
                                              <p:pRg st="16" end="16"/>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8">
                                            <p:txEl>
                                              <p:pRg st="17" end="17"/>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8">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99191" y="1363362"/>
            <a:ext cx="1524000" cy="914400"/>
          </a:xfrm>
          <a:prstGeom prst="roundRect">
            <a:avLst/>
          </a:prstGeom>
          <a:gradFill>
            <a:gsLst>
              <a:gs pos="45000">
                <a:srgbClr val="DCC720"/>
              </a:gs>
              <a:gs pos="0">
                <a:srgbClr val="B8AD18"/>
              </a:gs>
              <a:gs pos="100000">
                <a:srgbClr val="FFE027"/>
              </a:gs>
            </a:gsLst>
          </a:gradFill>
        </p:spPr>
        <p:style>
          <a:lnRef idx="0">
            <a:schemeClr val="accent6"/>
          </a:lnRef>
          <a:fillRef idx="3">
            <a:schemeClr val="accent6"/>
          </a:fillRef>
          <a:effectRef idx="3">
            <a:schemeClr val="accent6"/>
          </a:effectRef>
          <a:fontRef idx="minor">
            <a:schemeClr val="lt1"/>
          </a:fontRef>
        </p:style>
        <p:txBody>
          <a:bodyPr rtlCol="0" anchor="ctr"/>
          <a:lstStyle/>
          <a:p>
            <a:pPr fontAlgn="auto">
              <a:spcBef>
                <a:spcPts val="0"/>
              </a:spcBef>
              <a:spcAft>
                <a:spcPts val="0"/>
              </a:spcAft>
            </a:pPr>
            <a:r>
              <a:rPr lang="en-US" sz="2800" dirty="0" smtClean="0">
                <a:solidFill>
                  <a:prstClr val="black"/>
                </a:solidFill>
                <a:latin typeface="Script MT Bold" panose="03040602040607080904" pitchFamily="66" charset="0"/>
              </a:rPr>
              <a:t>G</a:t>
            </a:r>
          </a:p>
          <a:p>
            <a:pPr fontAlgn="auto">
              <a:spcBef>
                <a:spcPts val="0"/>
              </a:spcBef>
              <a:spcAft>
                <a:spcPts val="0"/>
              </a:spcAft>
            </a:pPr>
            <a:r>
              <a:rPr lang="en-US" dirty="0" smtClean="0">
                <a:solidFill>
                  <a:prstClr val="black"/>
                </a:solidFill>
              </a:rPr>
              <a:t>Timed Game</a:t>
            </a:r>
          </a:p>
        </p:txBody>
      </p:sp>
      <p:sp>
        <p:nvSpPr>
          <p:cNvPr id="5" name="Rounded Rectangle 4"/>
          <p:cNvSpPr/>
          <p:nvPr/>
        </p:nvSpPr>
        <p:spPr>
          <a:xfrm>
            <a:off x="5257800" y="1367481"/>
            <a:ext cx="1102155" cy="9144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fontAlgn="auto">
              <a:spcBef>
                <a:spcPts val="0"/>
              </a:spcBef>
              <a:spcAft>
                <a:spcPts val="0"/>
              </a:spcAft>
            </a:pPr>
            <a:r>
              <a:rPr lang="en-US" sz="2800" dirty="0" smtClean="0">
                <a:solidFill>
                  <a:prstClr val="white"/>
                </a:solidFill>
                <a:latin typeface="Script MT Bold" panose="03040602040607080904" pitchFamily="66" charset="0"/>
                <a:ea typeface="Arial Unicode MS"/>
                <a:cs typeface="Arial Unicode MS"/>
              </a:rPr>
              <a:t>σ</a:t>
            </a:r>
          </a:p>
          <a:p>
            <a:pPr fontAlgn="auto">
              <a:spcBef>
                <a:spcPts val="0"/>
              </a:spcBef>
              <a:spcAft>
                <a:spcPts val="0"/>
              </a:spcAft>
            </a:pPr>
            <a:r>
              <a:rPr lang="en-US" dirty="0" smtClean="0">
                <a:solidFill>
                  <a:prstClr val="white"/>
                </a:solidFill>
              </a:rPr>
              <a:t>Strategy</a:t>
            </a:r>
          </a:p>
        </p:txBody>
      </p:sp>
      <p:sp>
        <p:nvSpPr>
          <p:cNvPr id="6" name="Rounded Rectangle 5"/>
          <p:cNvSpPr/>
          <p:nvPr/>
        </p:nvSpPr>
        <p:spPr>
          <a:xfrm>
            <a:off x="399191" y="3250857"/>
            <a:ext cx="1524000" cy="1371600"/>
          </a:xfrm>
          <a:prstGeom prst="roundRect">
            <a:avLst/>
          </a:prstGeom>
          <a:gradFill>
            <a:gsLst>
              <a:gs pos="72000">
                <a:srgbClr val="89C622"/>
              </a:gs>
              <a:gs pos="60000">
                <a:srgbClr val="319944"/>
              </a:gs>
              <a:gs pos="48000">
                <a:srgbClr val="2C8D3E"/>
              </a:gs>
              <a:gs pos="43000">
                <a:srgbClr val="227331"/>
              </a:gs>
              <a:gs pos="28000">
                <a:srgbClr val="185823"/>
              </a:gs>
              <a:gs pos="22000">
                <a:srgbClr val="84BA1C"/>
              </a:gs>
              <a:gs pos="0">
                <a:srgbClr val="E1F200"/>
              </a:gs>
              <a:gs pos="100000">
                <a:srgbClr val="E1F200"/>
              </a:gs>
            </a:gsLst>
          </a:gradFill>
        </p:spPr>
        <p:style>
          <a:lnRef idx="0">
            <a:schemeClr val="accent3"/>
          </a:lnRef>
          <a:fillRef idx="3">
            <a:schemeClr val="accent3"/>
          </a:fillRef>
          <a:effectRef idx="3">
            <a:schemeClr val="accent3"/>
          </a:effectRef>
          <a:fontRef idx="minor">
            <a:schemeClr val="lt1"/>
          </a:fontRef>
        </p:style>
        <p:txBody>
          <a:bodyPr rtlCol="0" anchor="ctr"/>
          <a:lstStyle/>
          <a:p>
            <a:pPr fontAlgn="auto">
              <a:spcBef>
                <a:spcPts val="0"/>
              </a:spcBef>
              <a:spcAft>
                <a:spcPts val="0"/>
              </a:spcAft>
            </a:pPr>
            <a:r>
              <a:rPr lang="en-US" sz="2800" dirty="0" smtClean="0">
                <a:solidFill>
                  <a:prstClr val="black"/>
                </a:solidFill>
                <a:latin typeface="Script MT Bold" panose="03040602040607080904" pitchFamily="66" charset="0"/>
              </a:rPr>
              <a:t>P</a:t>
            </a:r>
          </a:p>
          <a:p>
            <a:pPr fontAlgn="auto">
              <a:spcBef>
                <a:spcPts val="0"/>
              </a:spcBef>
              <a:spcAft>
                <a:spcPts val="0"/>
              </a:spcAft>
            </a:pPr>
            <a:r>
              <a:rPr lang="en-US" dirty="0" smtClean="0">
                <a:solidFill>
                  <a:prstClr val="white"/>
                </a:solidFill>
              </a:rPr>
              <a:t>Stochastic Priced</a:t>
            </a:r>
          </a:p>
          <a:p>
            <a:pPr fontAlgn="auto">
              <a:spcBef>
                <a:spcPts val="0"/>
              </a:spcBef>
              <a:spcAft>
                <a:spcPts val="0"/>
              </a:spcAft>
            </a:pPr>
            <a:r>
              <a:rPr lang="en-US" dirty="0" smtClean="0">
                <a:solidFill>
                  <a:prstClr val="black"/>
                </a:solidFill>
              </a:rPr>
              <a:t>Timed Game</a:t>
            </a:r>
          </a:p>
        </p:txBody>
      </p:sp>
      <p:sp>
        <p:nvSpPr>
          <p:cNvPr id="7" name="Rounded Rectangle 6"/>
          <p:cNvSpPr/>
          <p:nvPr/>
        </p:nvSpPr>
        <p:spPr>
          <a:xfrm>
            <a:off x="2629134" y="3505200"/>
            <a:ext cx="1104666" cy="86291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fontAlgn="auto">
              <a:spcBef>
                <a:spcPts val="0"/>
              </a:spcBef>
              <a:spcAft>
                <a:spcPts val="0"/>
              </a:spcAft>
            </a:pPr>
            <a:r>
              <a:rPr lang="en-US" sz="2800" dirty="0" smtClean="0">
                <a:solidFill>
                  <a:prstClr val="white"/>
                </a:solidFill>
                <a:latin typeface="Script MT Bold" panose="03040602040607080904" pitchFamily="66" charset="0"/>
              </a:rPr>
              <a:t>P|</a:t>
            </a:r>
            <a:r>
              <a:rPr lang="en-US" sz="2800" dirty="0" smtClean="0">
                <a:solidFill>
                  <a:prstClr val="white"/>
                </a:solidFill>
                <a:latin typeface="Script MT Bold" panose="03040602040607080904" pitchFamily="66" charset="0"/>
                <a:ea typeface="Arial Unicode MS"/>
                <a:cs typeface="Arial Unicode MS"/>
              </a:rPr>
              <a:t>σ</a:t>
            </a:r>
          </a:p>
        </p:txBody>
      </p:sp>
      <p:cxnSp>
        <p:nvCxnSpPr>
          <p:cNvPr id="9" name="Elbow Connector 8"/>
          <p:cNvCxnSpPr>
            <a:stCxn id="4" idx="3"/>
            <a:endCxn id="5" idx="1"/>
          </p:cNvCxnSpPr>
          <p:nvPr/>
        </p:nvCxnSpPr>
        <p:spPr>
          <a:xfrm>
            <a:off x="1923191" y="1820562"/>
            <a:ext cx="3334609" cy="4119"/>
          </a:xfrm>
          <a:prstGeom prst="straightConnector1">
            <a:avLst/>
          </a:prstGeom>
          <a:ln>
            <a:tailEnd type="arrow" w="med" len="lg"/>
          </a:ln>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3069342" y="1275601"/>
            <a:ext cx="417102" cy="523220"/>
          </a:xfrm>
          <a:prstGeom prst="rect">
            <a:avLst/>
          </a:prstGeom>
          <a:noFill/>
        </p:spPr>
        <p:txBody>
          <a:bodyPr wrap="none" rtlCol="0">
            <a:spAutoFit/>
          </a:bodyPr>
          <a:lstStyle/>
          <a:p>
            <a:pPr algn="l" fontAlgn="auto">
              <a:spcBef>
                <a:spcPts val="0"/>
              </a:spcBef>
              <a:spcAft>
                <a:spcPts val="0"/>
              </a:spcAft>
            </a:pPr>
            <a:r>
              <a:rPr lang="el-GR" sz="2800" dirty="0" smtClean="0">
                <a:solidFill>
                  <a:prstClr val="black"/>
                </a:solidFill>
                <a:latin typeface="Arial Unicode MS"/>
                <a:ea typeface="Arial Unicode MS"/>
                <a:cs typeface="Arial Unicode MS"/>
              </a:rPr>
              <a:t>φ</a:t>
            </a:r>
            <a:endParaRPr lang="da-DK" sz="2800" dirty="0">
              <a:solidFill>
                <a:prstClr val="black"/>
              </a:solidFill>
              <a:latin typeface="Calibri"/>
            </a:endParaRPr>
          </a:p>
        </p:txBody>
      </p:sp>
      <p:sp>
        <p:nvSpPr>
          <p:cNvPr id="11" name="TextBox 10"/>
          <p:cNvSpPr txBox="1"/>
          <p:nvPr/>
        </p:nvSpPr>
        <p:spPr>
          <a:xfrm>
            <a:off x="2763970" y="1828970"/>
            <a:ext cx="1027846" cy="369332"/>
          </a:xfrm>
          <a:prstGeom prst="rect">
            <a:avLst/>
          </a:prstGeom>
          <a:noFill/>
        </p:spPr>
        <p:txBody>
          <a:bodyPr wrap="none" rtlCol="0">
            <a:spAutoFit/>
          </a:bodyPr>
          <a:lstStyle/>
          <a:p>
            <a:pPr fontAlgn="auto">
              <a:spcBef>
                <a:spcPts val="0"/>
              </a:spcBef>
              <a:spcAft>
                <a:spcPts val="0"/>
              </a:spcAft>
            </a:pPr>
            <a:r>
              <a:rPr lang="en-US" i="1" dirty="0" smtClean="0">
                <a:solidFill>
                  <a:prstClr val="black"/>
                </a:solidFill>
                <a:latin typeface="Calibri"/>
              </a:rPr>
              <a:t>synthesis</a:t>
            </a:r>
          </a:p>
        </p:txBody>
      </p:sp>
      <p:cxnSp>
        <p:nvCxnSpPr>
          <p:cNvPr id="12" name="Elbow Connector 8"/>
          <p:cNvCxnSpPr>
            <a:stCxn id="6" idx="0"/>
            <a:endCxn id="4" idx="2"/>
          </p:cNvCxnSpPr>
          <p:nvPr/>
        </p:nvCxnSpPr>
        <p:spPr>
          <a:xfrm flipV="1">
            <a:off x="1161191" y="2277762"/>
            <a:ext cx="0" cy="973095"/>
          </a:xfrm>
          <a:prstGeom prst="straightConnector1">
            <a:avLst/>
          </a:prstGeom>
          <a:ln>
            <a:tailEnd type="arrow" w="med" len="lg"/>
          </a:ln>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29473" y="2597318"/>
            <a:ext cx="1124901" cy="369332"/>
          </a:xfrm>
          <a:prstGeom prst="rect">
            <a:avLst/>
          </a:prstGeom>
          <a:noFill/>
        </p:spPr>
        <p:txBody>
          <a:bodyPr wrap="none" rtlCol="0">
            <a:spAutoFit/>
          </a:bodyPr>
          <a:lstStyle/>
          <a:p>
            <a:pPr fontAlgn="auto">
              <a:spcBef>
                <a:spcPts val="0"/>
              </a:spcBef>
              <a:spcAft>
                <a:spcPts val="0"/>
              </a:spcAft>
            </a:pPr>
            <a:r>
              <a:rPr lang="en-US" i="1" dirty="0" smtClean="0">
                <a:solidFill>
                  <a:prstClr val="black"/>
                </a:solidFill>
                <a:latin typeface="Calibri"/>
              </a:rPr>
              <a:t>abstraction</a:t>
            </a:r>
            <a:endParaRPr lang="da-DK" i="1" dirty="0">
              <a:solidFill>
                <a:prstClr val="black"/>
              </a:solidFill>
              <a:latin typeface="Calibri"/>
            </a:endParaRPr>
          </a:p>
        </p:txBody>
      </p:sp>
      <p:cxnSp>
        <p:nvCxnSpPr>
          <p:cNvPr id="17" name="Elbow Connector 8"/>
          <p:cNvCxnSpPr>
            <a:stCxn id="6" idx="3"/>
            <a:endCxn id="7" idx="1"/>
          </p:cNvCxnSpPr>
          <p:nvPr/>
        </p:nvCxnSpPr>
        <p:spPr>
          <a:xfrm>
            <a:off x="1923191" y="3936657"/>
            <a:ext cx="705943" cy="0"/>
          </a:xfrm>
          <a:prstGeom prst="straightConnector1">
            <a:avLst/>
          </a:prstGeom>
          <a:ln>
            <a:prstDash val="dash"/>
            <a:tailEnd type="arrow" w="med" len="lg"/>
          </a:ln>
        </p:spPr>
        <p:style>
          <a:lnRef idx="2">
            <a:schemeClr val="dk1"/>
          </a:lnRef>
          <a:fillRef idx="0">
            <a:schemeClr val="dk1"/>
          </a:fillRef>
          <a:effectRef idx="1">
            <a:schemeClr val="dk1"/>
          </a:effectRef>
          <a:fontRef idx="minor">
            <a:schemeClr val="tx1"/>
          </a:fontRef>
        </p:style>
      </p:cxnSp>
      <p:cxnSp>
        <p:nvCxnSpPr>
          <p:cNvPr id="26" name="Elbow Connector 8"/>
          <p:cNvCxnSpPr>
            <a:stCxn id="5" idx="2"/>
            <a:endCxn id="7" idx="0"/>
          </p:cNvCxnSpPr>
          <p:nvPr/>
        </p:nvCxnSpPr>
        <p:spPr>
          <a:xfrm flipH="1">
            <a:off x="3181467" y="2281881"/>
            <a:ext cx="2627411" cy="1223319"/>
          </a:xfrm>
          <a:prstGeom prst="straightConnector1">
            <a:avLst/>
          </a:prstGeom>
          <a:ln>
            <a:prstDash val="dash"/>
            <a:tailEnd type="arrow" w="med" len="lg"/>
          </a:ln>
        </p:spPr>
        <p:style>
          <a:lnRef idx="2">
            <a:schemeClr val="dk1"/>
          </a:lnRef>
          <a:fillRef idx="0">
            <a:schemeClr val="dk1"/>
          </a:fillRef>
          <a:effectRef idx="1">
            <a:schemeClr val="dk1"/>
          </a:effectRef>
          <a:fontRef idx="minor">
            <a:schemeClr val="tx1"/>
          </a:fontRef>
        </p:style>
      </p:cxnSp>
      <p:sp>
        <p:nvSpPr>
          <p:cNvPr id="39" name="Rounded Rectangle 38"/>
          <p:cNvSpPr/>
          <p:nvPr/>
        </p:nvSpPr>
        <p:spPr>
          <a:xfrm>
            <a:off x="5214208" y="3361038"/>
            <a:ext cx="1262792" cy="114300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fontAlgn="auto">
              <a:spcBef>
                <a:spcPts val="0"/>
              </a:spcBef>
              <a:spcAft>
                <a:spcPts val="0"/>
              </a:spcAft>
            </a:pPr>
            <a:r>
              <a:rPr lang="en-US" sz="2800" dirty="0" smtClean="0">
                <a:solidFill>
                  <a:prstClr val="white"/>
                </a:solidFill>
                <a:latin typeface="Script MT Bold" panose="03040602040607080904" pitchFamily="66" charset="0"/>
                <a:ea typeface="Arial Unicode MS"/>
                <a:cs typeface="Arial Unicode MS"/>
              </a:rPr>
              <a:t>σ</a:t>
            </a:r>
            <a:r>
              <a:rPr lang="en-US" sz="2800" dirty="0" smtClean="0">
                <a:solidFill>
                  <a:prstClr val="white"/>
                </a:solidFill>
                <a:latin typeface="Arial Unicode MS"/>
                <a:ea typeface="Arial Unicode MS"/>
                <a:cs typeface="Arial Unicode MS"/>
              </a:rPr>
              <a:t>°</a:t>
            </a:r>
            <a:endParaRPr lang="en-US" sz="2800" dirty="0" smtClean="0">
              <a:solidFill>
                <a:prstClr val="white"/>
              </a:solidFill>
              <a:latin typeface="Script MT Bold" panose="03040602040607080904" pitchFamily="66" charset="0"/>
              <a:ea typeface="Arial Unicode MS"/>
              <a:cs typeface="Arial Unicode MS"/>
            </a:endParaRPr>
          </a:p>
          <a:p>
            <a:pPr fontAlgn="auto">
              <a:spcBef>
                <a:spcPts val="0"/>
              </a:spcBef>
              <a:spcAft>
                <a:spcPts val="0"/>
              </a:spcAft>
            </a:pPr>
            <a:r>
              <a:rPr lang="en-US" dirty="0" smtClean="0">
                <a:solidFill>
                  <a:prstClr val="white"/>
                </a:solidFill>
                <a:ea typeface="Arial Unicode MS"/>
                <a:cs typeface="Arial Unicode MS"/>
              </a:rPr>
              <a:t>optimized</a:t>
            </a:r>
          </a:p>
          <a:p>
            <a:pPr fontAlgn="auto">
              <a:spcBef>
                <a:spcPts val="0"/>
              </a:spcBef>
              <a:spcAft>
                <a:spcPts val="0"/>
              </a:spcAft>
            </a:pPr>
            <a:r>
              <a:rPr lang="en-US" dirty="0" smtClean="0">
                <a:solidFill>
                  <a:prstClr val="white"/>
                </a:solidFill>
                <a:ea typeface="Arial Unicode MS"/>
                <a:cs typeface="Arial Unicode MS"/>
              </a:rPr>
              <a:t>Strategy</a:t>
            </a:r>
            <a:endParaRPr lang="en-US" dirty="0" smtClean="0">
              <a:solidFill>
                <a:prstClr val="white"/>
              </a:solidFill>
            </a:endParaRPr>
          </a:p>
        </p:txBody>
      </p:sp>
      <p:cxnSp>
        <p:nvCxnSpPr>
          <p:cNvPr id="40" name="Elbow Connector 8"/>
          <p:cNvCxnSpPr>
            <a:stCxn id="7" idx="3"/>
            <a:endCxn id="39" idx="1"/>
          </p:cNvCxnSpPr>
          <p:nvPr/>
        </p:nvCxnSpPr>
        <p:spPr>
          <a:xfrm flipV="1">
            <a:off x="3733800" y="3932539"/>
            <a:ext cx="1480408" cy="4118"/>
          </a:xfrm>
          <a:prstGeom prst="straightConnector1">
            <a:avLst/>
          </a:prstGeom>
          <a:ln>
            <a:tailEnd type="arrow" w="med" len="lg"/>
          </a:ln>
        </p:spPr>
        <p:style>
          <a:lnRef idx="2">
            <a:schemeClr val="dk1"/>
          </a:lnRef>
          <a:fillRef idx="0">
            <a:schemeClr val="dk1"/>
          </a:fillRef>
          <a:effectRef idx="1">
            <a:schemeClr val="dk1"/>
          </a:effectRef>
          <a:fontRef idx="minor">
            <a:schemeClr val="tx1"/>
          </a:fontRef>
        </p:style>
      </p:cxnSp>
      <p:sp>
        <p:nvSpPr>
          <p:cNvPr id="47" name="Rounded Rectangle 46"/>
          <p:cNvSpPr/>
          <p:nvPr/>
        </p:nvSpPr>
        <p:spPr>
          <a:xfrm>
            <a:off x="7166919" y="1363362"/>
            <a:ext cx="1900881" cy="918519"/>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fontAlgn="auto">
              <a:spcBef>
                <a:spcPts val="0"/>
              </a:spcBef>
              <a:spcAft>
                <a:spcPts val="0"/>
              </a:spcAft>
            </a:pPr>
            <a:r>
              <a:rPr lang="en-US" sz="2800" dirty="0" smtClean="0">
                <a:solidFill>
                  <a:prstClr val="white"/>
                </a:solidFill>
                <a:latin typeface="Script MT Bold" panose="03040602040607080904" pitchFamily="66" charset="0"/>
              </a:rPr>
              <a:t>G|</a:t>
            </a:r>
            <a:r>
              <a:rPr lang="en-US" sz="2800" dirty="0" smtClean="0">
                <a:solidFill>
                  <a:prstClr val="white"/>
                </a:solidFill>
                <a:latin typeface="Script MT Bold" panose="03040602040607080904" pitchFamily="66" charset="0"/>
                <a:ea typeface="Arial Unicode MS"/>
                <a:cs typeface="Arial Unicode MS"/>
              </a:rPr>
              <a:t>σ</a:t>
            </a:r>
          </a:p>
          <a:p>
            <a:pPr fontAlgn="auto">
              <a:spcBef>
                <a:spcPts val="0"/>
              </a:spcBef>
              <a:spcAft>
                <a:spcPts val="0"/>
              </a:spcAft>
            </a:pPr>
            <a:r>
              <a:rPr lang="en-US" dirty="0" smtClean="0">
                <a:solidFill>
                  <a:prstClr val="white"/>
                </a:solidFill>
              </a:rPr>
              <a:t>Timed Automata</a:t>
            </a:r>
          </a:p>
        </p:txBody>
      </p:sp>
      <p:cxnSp>
        <p:nvCxnSpPr>
          <p:cNvPr id="49" name="Elbow Connector 8"/>
          <p:cNvCxnSpPr>
            <a:stCxn id="5" idx="3"/>
            <a:endCxn id="47" idx="1"/>
          </p:cNvCxnSpPr>
          <p:nvPr/>
        </p:nvCxnSpPr>
        <p:spPr>
          <a:xfrm flipV="1">
            <a:off x="6359955" y="1822622"/>
            <a:ext cx="806964" cy="2059"/>
          </a:xfrm>
          <a:prstGeom prst="straightConnector1">
            <a:avLst/>
          </a:prstGeom>
          <a:ln>
            <a:prstDash val="dash"/>
            <a:tailEnd type="arrow" w="med" len="lg"/>
          </a:ln>
        </p:spPr>
        <p:style>
          <a:lnRef idx="2">
            <a:schemeClr val="dk1"/>
          </a:lnRef>
          <a:fillRef idx="0">
            <a:schemeClr val="dk1"/>
          </a:fillRef>
          <a:effectRef idx="1">
            <a:schemeClr val="dk1"/>
          </a:effectRef>
          <a:fontRef idx="minor">
            <a:schemeClr val="tx1"/>
          </a:fontRef>
        </p:style>
      </p:cxnSp>
      <p:sp>
        <p:nvSpPr>
          <p:cNvPr id="52" name="Rounded Rectangle 51"/>
          <p:cNvSpPr/>
          <p:nvPr/>
        </p:nvSpPr>
        <p:spPr>
          <a:xfrm>
            <a:off x="7082481" y="3361038"/>
            <a:ext cx="1985319" cy="114300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fontAlgn="auto">
              <a:spcBef>
                <a:spcPts val="0"/>
              </a:spcBef>
              <a:spcAft>
                <a:spcPts val="0"/>
              </a:spcAft>
            </a:pPr>
            <a:r>
              <a:rPr lang="en-US" sz="2800" dirty="0" smtClean="0">
                <a:solidFill>
                  <a:prstClr val="white"/>
                </a:solidFill>
                <a:latin typeface="Script MT Bold" panose="03040602040607080904" pitchFamily="66" charset="0"/>
              </a:rPr>
              <a:t>P|</a:t>
            </a:r>
            <a:r>
              <a:rPr lang="en-US" sz="2800" dirty="0" smtClean="0">
                <a:solidFill>
                  <a:prstClr val="white"/>
                </a:solidFill>
                <a:latin typeface="Script MT Bold" panose="03040602040607080904" pitchFamily="66" charset="0"/>
                <a:ea typeface="Arial Unicode MS"/>
                <a:cs typeface="Arial Unicode MS"/>
              </a:rPr>
              <a:t>σ</a:t>
            </a:r>
            <a:r>
              <a:rPr lang="en-US" sz="2800" dirty="0" smtClean="0">
                <a:solidFill>
                  <a:prstClr val="white"/>
                </a:solidFill>
                <a:latin typeface="Arial Unicode MS"/>
                <a:ea typeface="Arial Unicode MS"/>
                <a:cs typeface="Arial Unicode MS"/>
              </a:rPr>
              <a:t>°</a:t>
            </a:r>
            <a:endParaRPr lang="en-US" sz="2800" dirty="0" smtClean="0">
              <a:solidFill>
                <a:prstClr val="white"/>
              </a:solidFill>
              <a:latin typeface="Script MT Bold" panose="03040602040607080904" pitchFamily="66" charset="0"/>
              <a:ea typeface="Arial Unicode MS"/>
              <a:cs typeface="Arial Unicode MS"/>
            </a:endParaRPr>
          </a:p>
          <a:p>
            <a:pPr fontAlgn="auto">
              <a:spcBef>
                <a:spcPts val="0"/>
              </a:spcBef>
              <a:spcAft>
                <a:spcPts val="0"/>
              </a:spcAft>
            </a:pPr>
            <a:r>
              <a:rPr lang="en-US" dirty="0" smtClean="0">
                <a:solidFill>
                  <a:prstClr val="white"/>
                </a:solidFill>
                <a:ea typeface="Arial Unicode MS"/>
                <a:cs typeface="Arial Unicode MS"/>
              </a:rPr>
              <a:t>Stochastic Priced Timed Automata</a:t>
            </a:r>
          </a:p>
        </p:txBody>
      </p:sp>
      <p:cxnSp>
        <p:nvCxnSpPr>
          <p:cNvPr id="53" name="Elbow Connector 8"/>
          <p:cNvCxnSpPr>
            <a:stCxn id="39" idx="3"/>
            <a:endCxn id="52" idx="1"/>
          </p:cNvCxnSpPr>
          <p:nvPr/>
        </p:nvCxnSpPr>
        <p:spPr>
          <a:xfrm>
            <a:off x="6477000" y="3932539"/>
            <a:ext cx="605481" cy="0"/>
          </a:xfrm>
          <a:prstGeom prst="straightConnector1">
            <a:avLst/>
          </a:prstGeom>
          <a:ln>
            <a:prstDash val="dash"/>
            <a:tailEnd type="arrow" w="med" len="lg"/>
          </a:ln>
        </p:spPr>
        <p:style>
          <a:lnRef idx="2">
            <a:schemeClr val="dk1"/>
          </a:lnRef>
          <a:fillRef idx="0">
            <a:schemeClr val="dk1"/>
          </a:fillRef>
          <a:effectRef idx="1">
            <a:schemeClr val="dk1"/>
          </a:effectRef>
          <a:fontRef idx="minor">
            <a:schemeClr val="tx1"/>
          </a:fontRef>
        </p:style>
      </p:cxnSp>
      <p:sp>
        <p:nvSpPr>
          <p:cNvPr id="69" name="TextBox 68"/>
          <p:cNvSpPr txBox="1"/>
          <p:nvPr/>
        </p:nvSpPr>
        <p:spPr>
          <a:xfrm>
            <a:off x="3733800" y="3505200"/>
            <a:ext cx="1287532" cy="369332"/>
          </a:xfrm>
          <a:prstGeom prst="rect">
            <a:avLst/>
          </a:prstGeom>
          <a:noFill/>
        </p:spPr>
        <p:txBody>
          <a:bodyPr wrap="none" rtlCol="0">
            <a:spAutoFit/>
          </a:bodyPr>
          <a:lstStyle/>
          <a:p>
            <a:pPr algn="l" fontAlgn="auto">
              <a:spcBef>
                <a:spcPts val="0"/>
              </a:spcBef>
              <a:spcAft>
                <a:spcPts val="0"/>
              </a:spcAft>
            </a:pPr>
            <a:r>
              <a:rPr lang="en-US" dirty="0" err="1" smtClean="0">
                <a:solidFill>
                  <a:prstClr val="black"/>
                </a:solidFill>
                <a:latin typeface="Arial Unicode MS"/>
                <a:ea typeface="Arial Unicode MS"/>
                <a:cs typeface="Arial Unicode MS"/>
              </a:rPr>
              <a:t>minE</a:t>
            </a:r>
            <a:r>
              <a:rPr lang="en-US" dirty="0" smtClean="0">
                <a:solidFill>
                  <a:prstClr val="black"/>
                </a:solidFill>
                <a:latin typeface="Arial Unicode MS"/>
                <a:ea typeface="Arial Unicode MS"/>
                <a:cs typeface="Arial Unicode MS"/>
              </a:rPr>
              <a:t>(cost</a:t>
            </a:r>
            <a:r>
              <a:rPr lang="en-US" dirty="0">
                <a:solidFill>
                  <a:prstClr val="black"/>
                </a:solidFill>
                <a:latin typeface="Arial Unicode MS"/>
                <a:ea typeface="Arial Unicode MS"/>
                <a:cs typeface="Arial Unicode MS"/>
              </a:rPr>
              <a:t>)</a:t>
            </a:r>
            <a:endParaRPr lang="da-DK" dirty="0">
              <a:solidFill>
                <a:prstClr val="black"/>
              </a:solidFill>
              <a:latin typeface="Calibri"/>
            </a:endParaRPr>
          </a:p>
        </p:txBody>
      </p:sp>
      <p:sp>
        <p:nvSpPr>
          <p:cNvPr id="21" name="TextBox 20"/>
          <p:cNvSpPr txBox="1"/>
          <p:nvPr/>
        </p:nvSpPr>
        <p:spPr>
          <a:xfrm>
            <a:off x="3703269" y="3929448"/>
            <a:ext cx="1356462" cy="369332"/>
          </a:xfrm>
          <a:prstGeom prst="rect">
            <a:avLst/>
          </a:prstGeom>
          <a:noFill/>
        </p:spPr>
        <p:txBody>
          <a:bodyPr wrap="none" rtlCol="0">
            <a:spAutoFit/>
          </a:bodyPr>
          <a:lstStyle/>
          <a:p>
            <a:pPr algn="l" fontAlgn="auto">
              <a:spcBef>
                <a:spcPts val="0"/>
              </a:spcBef>
              <a:spcAft>
                <a:spcPts val="0"/>
              </a:spcAft>
            </a:pPr>
            <a:r>
              <a:rPr lang="en-US" dirty="0" err="1" smtClean="0">
                <a:solidFill>
                  <a:prstClr val="black"/>
                </a:solidFill>
                <a:latin typeface="Arial Unicode MS"/>
                <a:ea typeface="Arial Unicode MS"/>
                <a:cs typeface="Arial Unicode MS"/>
              </a:rPr>
              <a:t>maxE</a:t>
            </a:r>
            <a:r>
              <a:rPr lang="en-US" dirty="0" smtClean="0">
                <a:solidFill>
                  <a:prstClr val="black"/>
                </a:solidFill>
                <a:latin typeface="Arial Unicode MS"/>
                <a:ea typeface="Arial Unicode MS"/>
                <a:cs typeface="Arial Unicode MS"/>
              </a:rPr>
              <a:t>(gain</a:t>
            </a:r>
            <a:r>
              <a:rPr lang="en-US" sz="1600" dirty="0" smtClean="0">
                <a:solidFill>
                  <a:prstClr val="black"/>
                </a:solidFill>
                <a:latin typeface="Arial Unicode MS"/>
                <a:ea typeface="Arial Unicode MS"/>
                <a:cs typeface="Arial Unicode MS"/>
              </a:rPr>
              <a:t>)</a:t>
            </a:r>
            <a:endParaRPr lang="da-DK" sz="1600" dirty="0">
              <a:solidFill>
                <a:prstClr val="black"/>
              </a:solidFill>
              <a:latin typeface="Calibri"/>
            </a:endParaRPr>
          </a:p>
        </p:txBody>
      </p:sp>
      <p:sp>
        <p:nvSpPr>
          <p:cNvPr id="15" name="Rounded Rectangular Callout 14"/>
          <p:cNvSpPr/>
          <p:nvPr/>
        </p:nvSpPr>
        <p:spPr>
          <a:xfrm>
            <a:off x="96970" y="177576"/>
            <a:ext cx="4992276" cy="990600"/>
          </a:xfrm>
          <a:prstGeom prst="wedgeRoundRectCallout">
            <a:avLst>
              <a:gd name="adj1" fmla="val 15274"/>
              <a:gd name="adj2" fmla="val 73505"/>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l" fontAlgn="auto">
              <a:spcBef>
                <a:spcPts val="0"/>
              </a:spcBef>
              <a:spcAft>
                <a:spcPts val="0"/>
              </a:spcAft>
            </a:pPr>
            <a:r>
              <a:rPr lang="en-US" b="1" dirty="0" smtClean="0">
                <a:solidFill>
                  <a:prstClr val="black"/>
                </a:solidFill>
                <a:effectLst>
                  <a:outerShdw blurRad="38100" dist="38100" dir="2700000" algn="tl">
                    <a:srgbClr val="000000">
                      <a:alpha val="43137"/>
                    </a:srgbClr>
                  </a:outerShdw>
                </a:effectLst>
              </a:rPr>
              <a:t>Uppaal TIGA</a:t>
            </a:r>
          </a:p>
          <a:p>
            <a:pPr lvl="1" algn="l" fontAlgn="auto">
              <a:spcBef>
                <a:spcPts val="0"/>
              </a:spcBef>
              <a:spcAft>
                <a:spcPts val="0"/>
              </a:spcAft>
            </a:pPr>
            <a:r>
              <a:rPr lang="en-US" dirty="0">
                <a:solidFill>
                  <a:srgbClr val="7030A0"/>
                </a:solidFill>
              </a:rPr>
              <a:t>strategy NS = </a:t>
            </a:r>
            <a:r>
              <a:rPr lang="en-US" dirty="0">
                <a:solidFill>
                  <a:prstClr val="black"/>
                </a:solidFill>
              </a:rPr>
              <a:t>control: A&lt;&gt; </a:t>
            </a:r>
            <a:r>
              <a:rPr lang="en-US" dirty="0" smtClean="0">
                <a:solidFill>
                  <a:prstClr val="black"/>
                </a:solidFill>
              </a:rPr>
              <a:t>goal</a:t>
            </a:r>
          </a:p>
          <a:p>
            <a:pPr lvl="1" algn="l" fontAlgn="auto">
              <a:spcBef>
                <a:spcPts val="0"/>
              </a:spcBef>
              <a:spcAft>
                <a:spcPts val="0"/>
              </a:spcAft>
            </a:pPr>
            <a:r>
              <a:rPr lang="en-US" dirty="0">
                <a:solidFill>
                  <a:srgbClr val="7030A0"/>
                </a:solidFill>
              </a:rPr>
              <a:t>strategy NS = </a:t>
            </a:r>
            <a:r>
              <a:rPr lang="en-US" dirty="0">
                <a:solidFill>
                  <a:prstClr val="black"/>
                </a:solidFill>
              </a:rPr>
              <a:t>control: A[] </a:t>
            </a:r>
            <a:r>
              <a:rPr lang="en-US" dirty="0" smtClean="0">
                <a:solidFill>
                  <a:prstClr val="black"/>
                </a:solidFill>
              </a:rPr>
              <a:t>safe</a:t>
            </a:r>
            <a:endParaRPr lang="da-DK" dirty="0">
              <a:solidFill>
                <a:prstClr val="black"/>
              </a:solidFill>
            </a:endParaRPr>
          </a:p>
        </p:txBody>
      </p:sp>
      <p:sp>
        <p:nvSpPr>
          <p:cNvPr id="29" name="Rounded Rectangular Callout 28"/>
          <p:cNvSpPr/>
          <p:nvPr/>
        </p:nvSpPr>
        <p:spPr>
          <a:xfrm>
            <a:off x="96970" y="4800600"/>
            <a:ext cx="5237030" cy="1371599"/>
          </a:xfrm>
          <a:prstGeom prst="wedgeRoundRectCallout">
            <a:avLst>
              <a:gd name="adj1" fmla="val 28636"/>
              <a:gd name="adj2" fmla="val -88599"/>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l" fontAlgn="auto">
              <a:spcBef>
                <a:spcPts val="0"/>
              </a:spcBef>
              <a:spcAft>
                <a:spcPts val="0"/>
              </a:spcAft>
            </a:pPr>
            <a:r>
              <a:rPr lang="en-US" dirty="0" smtClean="0">
                <a:solidFill>
                  <a:prstClr val="black"/>
                </a:solidFill>
                <a:effectLst>
                  <a:outerShdw blurRad="38100" dist="38100" dir="2700000" algn="tl">
                    <a:srgbClr val="000000">
                      <a:alpha val="43137"/>
                    </a:srgbClr>
                  </a:outerShdw>
                </a:effectLst>
              </a:rPr>
              <a:t>Statistical Learning</a:t>
            </a:r>
          </a:p>
          <a:p>
            <a:pPr algn="l" fontAlgn="auto">
              <a:spcBef>
                <a:spcPts val="0"/>
              </a:spcBef>
              <a:spcAft>
                <a:spcPts val="0"/>
              </a:spcAft>
            </a:pPr>
            <a:endParaRPr lang="en-US" sz="800" dirty="0" smtClean="0">
              <a:solidFill>
                <a:prstClr val="black"/>
              </a:solidFill>
              <a:effectLst>
                <a:outerShdw blurRad="38100" dist="38100" dir="2700000" algn="tl">
                  <a:srgbClr val="000000">
                    <a:alpha val="43137"/>
                  </a:srgbClr>
                </a:outerShdw>
              </a:effectLst>
            </a:endParaRPr>
          </a:p>
          <a:p>
            <a:pPr fontAlgn="auto">
              <a:spcBef>
                <a:spcPts val="0"/>
              </a:spcBef>
              <a:spcAft>
                <a:spcPts val="0"/>
              </a:spcAft>
            </a:pPr>
            <a:r>
              <a:rPr lang="en-US" dirty="0">
                <a:solidFill>
                  <a:srgbClr val="7030A0"/>
                </a:solidFill>
              </a:rPr>
              <a:t>strategy DS = </a:t>
            </a:r>
            <a:r>
              <a:rPr lang="en-US" dirty="0" err="1">
                <a:solidFill>
                  <a:prstClr val="black"/>
                </a:solidFill>
              </a:rPr>
              <a:t>minE</a:t>
            </a:r>
            <a:r>
              <a:rPr lang="en-US" dirty="0">
                <a:solidFill>
                  <a:prstClr val="black"/>
                </a:solidFill>
              </a:rPr>
              <a:t> </a:t>
            </a:r>
            <a:r>
              <a:rPr lang="en-US" dirty="0" smtClean="0">
                <a:solidFill>
                  <a:prstClr val="black"/>
                </a:solidFill>
              </a:rPr>
              <a:t>(cost) [&lt;=10]: </a:t>
            </a:r>
            <a:r>
              <a:rPr lang="en-US" dirty="0">
                <a:solidFill>
                  <a:prstClr val="black"/>
                </a:solidFill>
              </a:rPr>
              <a:t>&lt;&gt; </a:t>
            </a:r>
            <a:r>
              <a:rPr lang="en-US" dirty="0" smtClean="0">
                <a:solidFill>
                  <a:prstClr val="black"/>
                </a:solidFill>
              </a:rPr>
              <a:t>done </a:t>
            </a:r>
            <a:r>
              <a:rPr lang="en-US" dirty="0">
                <a:solidFill>
                  <a:srgbClr val="7030A0"/>
                </a:solidFill>
              </a:rPr>
              <a:t>under </a:t>
            </a:r>
            <a:r>
              <a:rPr lang="en-US" dirty="0" smtClean="0">
                <a:solidFill>
                  <a:srgbClr val="7030A0"/>
                </a:solidFill>
              </a:rPr>
              <a:t>NS</a:t>
            </a:r>
          </a:p>
          <a:p>
            <a:pPr fontAlgn="auto">
              <a:spcBef>
                <a:spcPts val="0"/>
              </a:spcBef>
              <a:spcAft>
                <a:spcPts val="0"/>
              </a:spcAft>
            </a:pPr>
            <a:r>
              <a:rPr lang="en-US" dirty="0">
                <a:solidFill>
                  <a:srgbClr val="7030A0"/>
                </a:solidFill>
              </a:rPr>
              <a:t>strategy DS = </a:t>
            </a:r>
            <a:r>
              <a:rPr lang="en-US" dirty="0" err="1">
                <a:solidFill>
                  <a:prstClr val="black"/>
                </a:solidFill>
              </a:rPr>
              <a:t>maxE</a:t>
            </a:r>
            <a:r>
              <a:rPr lang="en-US" dirty="0">
                <a:solidFill>
                  <a:prstClr val="black"/>
                </a:solidFill>
              </a:rPr>
              <a:t> </a:t>
            </a:r>
            <a:r>
              <a:rPr lang="en-US" dirty="0" smtClean="0">
                <a:solidFill>
                  <a:prstClr val="black"/>
                </a:solidFill>
              </a:rPr>
              <a:t>(gain) [&lt;=10]: </a:t>
            </a:r>
            <a:r>
              <a:rPr lang="en-US" dirty="0">
                <a:solidFill>
                  <a:prstClr val="black"/>
                </a:solidFill>
              </a:rPr>
              <a:t>&lt;&gt; </a:t>
            </a:r>
            <a:r>
              <a:rPr lang="en-US" dirty="0" smtClean="0">
                <a:solidFill>
                  <a:prstClr val="black"/>
                </a:solidFill>
              </a:rPr>
              <a:t>done </a:t>
            </a:r>
            <a:r>
              <a:rPr lang="en-US" dirty="0">
                <a:solidFill>
                  <a:srgbClr val="7030A0"/>
                </a:solidFill>
              </a:rPr>
              <a:t>under NS</a:t>
            </a:r>
            <a:endParaRPr lang="da-DK" dirty="0">
              <a:solidFill>
                <a:srgbClr val="7030A0"/>
              </a:solidFill>
            </a:endParaRPr>
          </a:p>
        </p:txBody>
      </p:sp>
      <p:sp>
        <p:nvSpPr>
          <p:cNvPr id="33" name="Rounded Rectangular Callout 32"/>
          <p:cNvSpPr/>
          <p:nvPr/>
        </p:nvSpPr>
        <p:spPr>
          <a:xfrm>
            <a:off x="5334000" y="190500"/>
            <a:ext cx="3581400" cy="990600"/>
          </a:xfrm>
          <a:prstGeom prst="wedgeRoundRectCallout">
            <a:avLst>
              <a:gd name="adj1" fmla="val 27707"/>
              <a:gd name="adj2" fmla="val 67887"/>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l" fontAlgn="auto">
              <a:spcBef>
                <a:spcPts val="0"/>
              </a:spcBef>
              <a:spcAft>
                <a:spcPts val="0"/>
              </a:spcAft>
            </a:pPr>
            <a:r>
              <a:rPr lang="en-US" b="1" dirty="0" smtClean="0">
                <a:solidFill>
                  <a:prstClr val="black"/>
                </a:solidFill>
                <a:effectLst>
                  <a:outerShdw blurRad="38100" dist="38100" dir="2700000" algn="tl">
                    <a:srgbClr val="000000">
                      <a:alpha val="43137"/>
                    </a:srgbClr>
                  </a:outerShdw>
                </a:effectLst>
              </a:rPr>
              <a:t>Uppaal</a:t>
            </a:r>
          </a:p>
          <a:p>
            <a:pPr lvl="1" algn="l" fontAlgn="auto">
              <a:spcBef>
                <a:spcPts val="0"/>
              </a:spcBef>
              <a:spcAft>
                <a:spcPts val="0"/>
              </a:spcAft>
            </a:pPr>
            <a:r>
              <a:rPr lang="en-US" dirty="0" smtClean="0">
                <a:solidFill>
                  <a:prstClr val="black"/>
                </a:solidFill>
              </a:rPr>
              <a:t>E&lt;&gt; error </a:t>
            </a:r>
            <a:r>
              <a:rPr lang="en-US" dirty="0">
                <a:solidFill>
                  <a:srgbClr val="7030A0"/>
                </a:solidFill>
              </a:rPr>
              <a:t>under NS</a:t>
            </a:r>
          </a:p>
          <a:p>
            <a:pPr lvl="1" algn="l" fontAlgn="auto">
              <a:spcBef>
                <a:spcPts val="0"/>
              </a:spcBef>
              <a:spcAft>
                <a:spcPts val="0"/>
              </a:spcAft>
            </a:pPr>
            <a:r>
              <a:rPr lang="en-US" dirty="0" smtClean="0">
                <a:solidFill>
                  <a:prstClr val="black"/>
                </a:solidFill>
              </a:rPr>
              <a:t>A</a:t>
            </a:r>
            <a:r>
              <a:rPr lang="en-US" dirty="0">
                <a:solidFill>
                  <a:prstClr val="black"/>
                </a:solidFill>
              </a:rPr>
              <a:t>[] </a:t>
            </a:r>
            <a:r>
              <a:rPr lang="en-US" dirty="0" smtClean="0">
                <a:solidFill>
                  <a:prstClr val="black"/>
                </a:solidFill>
              </a:rPr>
              <a:t>safe </a:t>
            </a:r>
            <a:r>
              <a:rPr lang="en-US" dirty="0">
                <a:solidFill>
                  <a:srgbClr val="7030A0"/>
                </a:solidFill>
              </a:rPr>
              <a:t>under </a:t>
            </a:r>
            <a:r>
              <a:rPr lang="en-US" dirty="0" smtClean="0">
                <a:solidFill>
                  <a:srgbClr val="7030A0"/>
                </a:solidFill>
              </a:rPr>
              <a:t>NS</a:t>
            </a:r>
          </a:p>
        </p:txBody>
      </p:sp>
      <p:sp>
        <p:nvSpPr>
          <p:cNvPr id="34" name="Rounded Rectangular Callout 33"/>
          <p:cNvSpPr/>
          <p:nvPr/>
        </p:nvSpPr>
        <p:spPr>
          <a:xfrm>
            <a:off x="5410200" y="4800600"/>
            <a:ext cx="3657600" cy="1371600"/>
          </a:xfrm>
          <a:prstGeom prst="wedgeRoundRectCallout">
            <a:avLst>
              <a:gd name="adj1" fmla="val 17582"/>
              <a:gd name="adj2" fmla="val -71972"/>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l" fontAlgn="auto">
              <a:spcBef>
                <a:spcPts val="0"/>
              </a:spcBef>
              <a:spcAft>
                <a:spcPts val="0"/>
              </a:spcAft>
            </a:pPr>
            <a:r>
              <a:rPr lang="en-US" b="1" dirty="0" smtClean="0">
                <a:solidFill>
                  <a:prstClr val="black"/>
                </a:solidFill>
                <a:effectLst>
                  <a:outerShdw blurRad="38100" dist="38100" dir="2700000" algn="tl">
                    <a:srgbClr val="000000">
                      <a:alpha val="43137"/>
                    </a:srgbClr>
                  </a:outerShdw>
                </a:effectLst>
              </a:rPr>
              <a:t>Uppaal SMC</a:t>
            </a:r>
          </a:p>
          <a:p>
            <a:pPr algn="l" fontAlgn="auto">
              <a:spcBef>
                <a:spcPts val="0"/>
              </a:spcBef>
              <a:spcAft>
                <a:spcPts val="0"/>
              </a:spcAft>
            </a:pPr>
            <a:r>
              <a:rPr lang="en-US" dirty="0" smtClean="0">
                <a:solidFill>
                  <a:prstClr val="black"/>
                </a:solidFill>
              </a:rPr>
              <a:t>simulate 5 [&lt;=10]{e1, e2</a:t>
            </a:r>
            <a:r>
              <a:rPr lang="en-US" dirty="0">
                <a:solidFill>
                  <a:prstClr val="black"/>
                </a:solidFill>
              </a:rPr>
              <a:t>} </a:t>
            </a:r>
            <a:r>
              <a:rPr lang="en-US" dirty="0">
                <a:solidFill>
                  <a:srgbClr val="7030A0"/>
                </a:solidFill>
              </a:rPr>
              <a:t>under </a:t>
            </a:r>
            <a:r>
              <a:rPr lang="en-US" dirty="0" smtClean="0">
                <a:solidFill>
                  <a:srgbClr val="7030A0"/>
                </a:solidFill>
              </a:rPr>
              <a:t>SS </a:t>
            </a:r>
            <a:r>
              <a:rPr lang="en-US" dirty="0" err="1" smtClean="0">
                <a:solidFill>
                  <a:prstClr val="black"/>
                </a:solidFill>
              </a:rPr>
              <a:t>Pr</a:t>
            </a:r>
            <a:r>
              <a:rPr lang="en-US" dirty="0" smtClean="0">
                <a:solidFill>
                  <a:prstClr val="black"/>
                </a:solidFill>
              </a:rPr>
              <a:t>[&lt;=10](&lt;&gt; error) </a:t>
            </a:r>
            <a:r>
              <a:rPr lang="en-US" dirty="0">
                <a:solidFill>
                  <a:srgbClr val="7030A0"/>
                </a:solidFill>
              </a:rPr>
              <a:t>under </a:t>
            </a:r>
            <a:r>
              <a:rPr lang="en-US" dirty="0" smtClean="0">
                <a:solidFill>
                  <a:srgbClr val="7030A0"/>
                </a:solidFill>
              </a:rPr>
              <a:t>SS </a:t>
            </a:r>
            <a:r>
              <a:rPr lang="en-US" dirty="0" smtClean="0">
                <a:solidFill>
                  <a:prstClr val="black"/>
                </a:solidFill>
              </a:rPr>
              <a:t>E[&lt;=10;100](max: cost) </a:t>
            </a:r>
            <a:r>
              <a:rPr lang="en-US" dirty="0">
                <a:solidFill>
                  <a:srgbClr val="7030A0"/>
                </a:solidFill>
              </a:rPr>
              <a:t>under </a:t>
            </a:r>
            <a:r>
              <a:rPr lang="en-US" dirty="0" smtClean="0">
                <a:solidFill>
                  <a:srgbClr val="7030A0"/>
                </a:solidFill>
              </a:rPr>
              <a:t>SS</a:t>
            </a:r>
          </a:p>
        </p:txBody>
      </p:sp>
      <p:grpSp>
        <p:nvGrpSpPr>
          <p:cNvPr id="22" name="Group 21"/>
          <p:cNvGrpSpPr/>
          <p:nvPr/>
        </p:nvGrpSpPr>
        <p:grpSpPr>
          <a:xfrm>
            <a:off x="8001000" y="315564"/>
            <a:ext cx="762000" cy="675036"/>
            <a:chOff x="8001000" y="391764"/>
            <a:chExt cx="762000" cy="675036"/>
          </a:xfrm>
        </p:grpSpPr>
        <p:sp>
          <p:nvSpPr>
            <p:cNvPr id="19" name="Rectangle 18"/>
            <p:cNvSpPr/>
            <p:nvPr/>
          </p:nvSpPr>
          <p:spPr>
            <a:xfrm>
              <a:off x="8379615" y="498363"/>
              <a:ext cx="383385" cy="3506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fontAlgn="auto">
                <a:spcBef>
                  <a:spcPts val="0"/>
                </a:spcBef>
                <a:spcAft>
                  <a:spcPts val="0"/>
                </a:spcAft>
              </a:pPr>
              <a:endParaRPr lang="da-DK">
                <a:solidFill>
                  <a:prstClr val="black"/>
                </a:solidFill>
              </a:endParaRPr>
            </a:p>
          </p:txBody>
        </p:sp>
        <p:sp>
          <p:nvSpPr>
            <p:cNvPr id="18" name="Snip Diagonal Corner Rectangle 17"/>
            <p:cNvSpPr/>
            <p:nvPr/>
          </p:nvSpPr>
          <p:spPr>
            <a:xfrm flipV="1">
              <a:off x="8001000" y="391764"/>
              <a:ext cx="457200" cy="457202"/>
            </a:xfrm>
            <a:prstGeom prst="snip2DiagRect">
              <a:avLst>
                <a:gd name="adj1" fmla="val 0"/>
                <a:gd name="adj2"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fontAlgn="auto">
                <a:spcBef>
                  <a:spcPts val="0"/>
                </a:spcBef>
                <a:spcAft>
                  <a:spcPts val="0"/>
                </a:spcAft>
              </a:pPr>
              <a:endParaRPr lang="da-DK">
                <a:solidFill>
                  <a:prstClr val="black"/>
                </a:solidFill>
              </a:endParaRPr>
            </a:p>
          </p:txBody>
        </p:sp>
        <p:sp>
          <p:nvSpPr>
            <p:cNvPr id="20" name="Rectangle 19"/>
            <p:cNvSpPr/>
            <p:nvPr/>
          </p:nvSpPr>
          <p:spPr>
            <a:xfrm>
              <a:off x="8180105" y="734667"/>
              <a:ext cx="399021" cy="33213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fontAlgn="auto">
                <a:spcBef>
                  <a:spcPts val="0"/>
                </a:spcBef>
                <a:spcAft>
                  <a:spcPts val="0"/>
                </a:spcAft>
              </a:pPr>
              <a:endParaRPr lang="da-DK">
                <a:solidFill>
                  <a:prstClr val="black"/>
                </a:solidFill>
              </a:endParaRPr>
            </a:p>
          </p:txBody>
        </p:sp>
      </p:grpSp>
      <p:pic>
        <p:nvPicPr>
          <p:cNvPr id="38" name="Picture 17" descr="W:\UPPAAL\tigaSmcTool\poster\images\chess-board2.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8437" y="381000"/>
            <a:ext cx="1168363" cy="56253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W:\UPPAAL\tigaSmcTool\poster\images\learning.wmf"/>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436289" y="4504039"/>
            <a:ext cx="861530" cy="83041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W:\UPPAAL\tigaSmcTool\poster\images\prob-dist.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5755" y="4654826"/>
            <a:ext cx="896245" cy="528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0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0" grpId="0"/>
      <p:bldP spid="11" grpId="0"/>
      <p:bldP spid="16" grpId="0"/>
      <p:bldP spid="39" grpId="0" animBg="1"/>
      <p:bldP spid="47" grpId="0" animBg="1"/>
      <p:bldP spid="52" grpId="0" animBg="1"/>
      <p:bldP spid="69" grpId="0"/>
      <p:bldP spid="21" grpId="0"/>
      <p:bldP spid="15" grpId="0" animBg="1"/>
      <p:bldP spid="29" grpId="0" animBg="1"/>
      <p:bldP spid="33" grpId="0" animBg="1"/>
      <p:bldP spid="3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                 – </a:t>
            </a:r>
            <a:r>
              <a:rPr lang="da-DK" dirty="0" smtClean="0">
                <a:solidFill>
                  <a:srgbClr val="FF0000"/>
                </a:solidFill>
              </a:rPr>
              <a:t>DEMO </a:t>
            </a:r>
            <a:endParaRPr lang="en-US" dirty="0">
              <a:solidFill>
                <a:srgbClr val="FF0000"/>
              </a:solidFill>
            </a:endParaRPr>
          </a:p>
        </p:txBody>
      </p:sp>
      <p:sp>
        <p:nvSpPr>
          <p:cNvPr id="3" name="Footer Placeholder 2"/>
          <p:cNvSpPr>
            <a:spLocks noGrp="1"/>
          </p:cNvSpPr>
          <p:nvPr>
            <p:ph type="ftr" sz="quarter" idx="10"/>
          </p:nvPr>
        </p:nvSpPr>
        <p:spPr/>
        <p:txBody>
          <a:bodyPr/>
          <a:lstStyle/>
          <a:p>
            <a:r>
              <a:rPr lang="en-US" smtClean="0"/>
              <a:t>AVACS Autumn School 2015</a:t>
            </a:r>
            <a:endParaRPr lang="en-GB" dirty="0"/>
          </a:p>
        </p:txBody>
      </p:sp>
      <p:sp>
        <p:nvSpPr>
          <p:cNvPr id="4" name="Slide Number Placeholder 3"/>
          <p:cNvSpPr>
            <a:spLocks noGrp="1"/>
          </p:cNvSpPr>
          <p:nvPr>
            <p:ph type="sldNum" sz="quarter" idx="11"/>
          </p:nvPr>
        </p:nvSpPr>
        <p:spPr/>
        <p:txBody>
          <a:bodyPr/>
          <a:lstStyle/>
          <a:p>
            <a:r>
              <a:rPr lang="en-GB" smtClean="0"/>
              <a:t>Kim Larsen [</a:t>
            </a:r>
            <a:fld id="{3C55F532-70EC-4BB0-8F7B-D5093D26A9F4}" type="slidenum">
              <a:rPr lang="en-GB" smtClean="0"/>
              <a:pPr/>
              <a:t>84</a:t>
            </a:fld>
            <a:r>
              <a:rPr lang="en-GB" smtClean="0"/>
              <a:t>]</a:t>
            </a:r>
            <a:endParaRPr lang="en-GB" dirty="0"/>
          </a:p>
        </p:txBody>
      </p:sp>
      <p:pic>
        <p:nvPicPr>
          <p:cNvPr id="29699" name="Picture 3">
            <a:hlinkClick r:id="rId2" action="ppaction://program"/>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170" y="1355130"/>
            <a:ext cx="86741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803900" y="1638683"/>
            <a:ext cx="5070619" cy="400110"/>
          </a:xfrm>
          <a:prstGeom prst="rect">
            <a:avLst/>
          </a:prstGeom>
          <a:noFill/>
        </p:spPr>
        <p:txBody>
          <a:bodyPr wrap="none" rtlCol="0">
            <a:spAutoFit/>
          </a:bodyPr>
          <a:lstStyle/>
          <a:p>
            <a:r>
              <a:rPr lang="da-DK" sz="2000" b="1" dirty="0" err="1">
                <a:solidFill>
                  <a:srgbClr val="FF0000"/>
                </a:solidFill>
                <a:latin typeface="+mn-lt"/>
              </a:rPr>
              <a:t>c</a:t>
            </a:r>
            <a:r>
              <a:rPr lang="da-DK" sz="2000" b="1" dirty="0" err="1" smtClean="0">
                <a:solidFill>
                  <a:srgbClr val="FF0000"/>
                </a:solidFill>
                <a:latin typeface="+mn-lt"/>
              </a:rPr>
              <a:t>ontrol</a:t>
            </a:r>
            <a:r>
              <a:rPr lang="da-DK" sz="2000" b="1" dirty="0" smtClean="0">
                <a:solidFill>
                  <a:srgbClr val="FF0000"/>
                </a:solidFill>
                <a:latin typeface="+mn-lt"/>
              </a:rPr>
              <a:t>: A&lt;&gt; </a:t>
            </a:r>
            <a:r>
              <a:rPr lang="da-DK" sz="2000" b="1" dirty="0" err="1" smtClean="0">
                <a:solidFill>
                  <a:srgbClr val="FF0000"/>
                </a:solidFill>
                <a:latin typeface="+mn-lt"/>
              </a:rPr>
              <a:t>Kim.Sidney</a:t>
            </a:r>
            <a:r>
              <a:rPr lang="da-DK" sz="2000" b="1" dirty="0" smtClean="0">
                <a:solidFill>
                  <a:srgbClr val="FF0000"/>
                </a:solidFill>
                <a:latin typeface="+mn-lt"/>
              </a:rPr>
              <a:t> &amp;&amp; time&lt;=60</a:t>
            </a:r>
            <a:endParaRPr lang="en-US" sz="2000" b="1" dirty="0" smtClean="0">
              <a:solidFill>
                <a:srgbClr val="FF0000"/>
              </a:solidFill>
              <a:latin typeface="+mn-lt"/>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651" y="126170"/>
            <a:ext cx="2298314" cy="691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487664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smtClean="0"/>
              <a:t>Safe</a:t>
            </a:r>
            <a:r>
              <a:rPr lang="da-DK" dirty="0" smtClean="0"/>
              <a:t> &amp; Adaptive </a:t>
            </a:r>
            <a:r>
              <a:rPr lang="da-DK" dirty="0" err="1" smtClean="0"/>
              <a:t>Cruice</a:t>
            </a:r>
            <a:r>
              <a:rPr lang="da-DK" dirty="0" smtClean="0"/>
              <a:t> Control</a:t>
            </a:r>
            <a:endParaRPr lang="en-US" dirty="0"/>
          </a:p>
        </p:txBody>
      </p:sp>
      <p:sp>
        <p:nvSpPr>
          <p:cNvPr id="3" name="Footer Placeholder 2"/>
          <p:cNvSpPr>
            <a:spLocks noGrp="1"/>
          </p:cNvSpPr>
          <p:nvPr>
            <p:ph type="ftr" sz="quarter" idx="10"/>
          </p:nvPr>
        </p:nvSpPr>
        <p:spPr/>
        <p:txBody>
          <a:bodyPr/>
          <a:lstStyle/>
          <a:p>
            <a:pPr rtl="0" fontAlgn="base">
              <a:spcBef>
                <a:spcPct val="0"/>
              </a:spcBef>
              <a:spcAft>
                <a:spcPct val="0"/>
              </a:spcAft>
            </a:pPr>
            <a:r>
              <a:rPr lang="en-US" kern="1200" smtClean="0">
                <a:ea typeface="+mn-ea"/>
                <a:cs typeface="+mn-cs"/>
              </a:rPr>
              <a:t>AVACS Autumn School 2015</a:t>
            </a:r>
            <a:endParaRPr lang="en-GB" kern="1200" dirty="0">
              <a:ea typeface="+mn-ea"/>
              <a:cs typeface="+mn-cs"/>
            </a:endParaRPr>
          </a:p>
        </p:txBody>
      </p:sp>
      <p:sp>
        <p:nvSpPr>
          <p:cNvPr id="4" name="Slide Number Placeholder 3"/>
          <p:cNvSpPr>
            <a:spLocks noGrp="1"/>
          </p:cNvSpPr>
          <p:nvPr>
            <p:ph type="sldNum" sz="quarter" idx="11"/>
          </p:nvPr>
        </p:nvSpPr>
        <p:spPr/>
        <p:txBody>
          <a:bodyPr/>
          <a:lstStyle/>
          <a:p>
            <a:pPr rtl="0" fontAlgn="base">
              <a:spcBef>
                <a:spcPct val="0"/>
              </a:spcBef>
              <a:spcAft>
                <a:spcPct val="0"/>
              </a:spcAft>
            </a:pPr>
            <a:r>
              <a:rPr lang="en-GB" kern="1200" smtClean="0">
                <a:ea typeface="+mn-ea"/>
                <a:cs typeface="+mn-cs"/>
              </a:rPr>
              <a:t>Kim Larsen [</a:t>
            </a:r>
            <a:fld id="{3C55F532-70EC-4BB0-8F7B-D5093D26A9F4}" type="slidenum">
              <a:rPr lang="en-GB" kern="1200" smtClean="0">
                <a:ea typeface="+mn-ea"/>
                <a:cs typeface="+mn-cs"/>
              </a:rPr>
              <a:pPr rtl="0" fontAlgn="base">
                <a:spcBef>
                  <a:spcPct val="0"/>
                </a:spcBef>
                <a:spcAft>
                  <a:spcPct val="0"/>
                </a:spcAft>
              </a:pPr>
              <a:t>85</a:t>
            </a:fld>
            <a:r>
              <a:rPr lang="en-GB" kern="1200" smtClean="0">
                <a:ea typeface="+mn-ea"/>
                <a:cs typeface="+mn-cs"/>
              </a:rPr>
              <a:t>]</a:t>
            </a:r>
            <a:endParaRPr lang="en-GB" kern="1200" dirty="0">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640" y="1623965"/>
            <a:ext cx="8716492" cy="174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71900" y="4005075"/>
            <a:ext cx="7955815" cy="1631216"/>
          </a:xfrm>
          <a:prstGeom prst="rect">
            <a:avLst/>
          </a:prstGeom>
          <a:solidFill>
            <a:schemeClr val="bg1">
              <a:lumMod val="85000"/>
            </a:schemeClr>
          </a:solidFill>
        </p:spPr>
        <p:txBody>
          <a:bodyPr wrap="square" rtlCol="0">
            <a:spAutoFit/>
          </a:bodyPr>
          <a:lstStyle/>
          <a:p>
            <a:pPr algn="l"/>
            <a:r>
              <a:rPr lang="da-DK" sz="2000" b="1" dirty="0" smtClean="0">
                <a:solidFill>
                  <a:srgbClr val="333399"/>
                </a:solidFill>
                <a:latin typeface="+mn-lt"/>
              </a:rPr>
              <a:t>Q1: </a:t>
            </a:r>
            <a:r>
              <a:rPr lang="da-DK" sz="2000" dirty="0" smtClean="0">
                <a:latin typeface="+mn-lt"/>
              </a:rPr>
              <a:t>Find a </a:t>
            </a:r>
            <a:r>
              <a:rPr lang="da-DK" sz="2000" dirty="0" err="1" smtClean="0">
                <a:latin typeface="+mn-lt"/>
              </a:rPr>
              <a:t>safety</a:t>
            </a:r>
            <a:r>
              <a:rPr lang="da-DK" sz="2000" dirty="0" smtClean="0">
                <a:latin typeface="+mn-lt"/>
              </a:rPr>
              <a:t> </a:t>
            </a:r>
            <a:r>
              <a:rPr lang="da-DK" sz="2000" b="1" dirty="0" err="1" smtClean="0">
                <a:solidFill>
                  <a:srgbClr val="FF0000"/>
                </a:solidFill>
                <a:latin typeface="+mn-lt"/>
              </a:rPr>
              <a:t>strategy</a:t>
            </a:r>
            <a:r>
              <a:rPr lang="da-DK" sz="2000" dirty="0" smtClean="0">
                <a:solidFill>
                  <a:srgbClr val="FF0000"/>
                </a:solidFill>
                <a:latin typeface="+mn-lt"/>
              </a:rPr>
              <a:t>  </a:t>
            </a:r>
            <a:r>
              <a:rPr lang="da-DK" sz="2000" dirty="0" smtClean="0">
                <a:latin typeface="+mn-lt"/>
              </a:rPr>
              <a:t>for </a:t>
            </a:r>
            <a:r>
              <a:rPr lang="da-DK" sz="2000" b="1" i="1" dirty="0" smtClean="0">
                <a:solidFill>
                  <a:srgbClr val="333399"/>
                </a:solidFill>
                <a:latin typeface="+mn-lt"/>
              </a:rPr>
              <a:t>Ego</a:t>
            </a:r>
            <a:r>
              <a:rPr lang="da-DK" sz="2000" i="1" dirty="0" smtClean="0">
                <a:solidFill>
                  <a:srgbClr val="333399"/>
                </a:solidFill>
                <a:latin typeface="+mn-lt"/>
              </a:rPr>
              <a:t> </a:t>
            </a:r>
            <a:r>
              <a:rPr lang="da-DK" sz="2000" dirty="0" smtClean="0">
                <a:solidFill>
                  <a:srgbClr val="333399"/>
                </a:solidFill>
                <a:latin typeface="+mn-lt"/>
              </a:rPr>
              <a:t> </a:t>
            </a:r>
            <a:r>
              <a:rPr lang="da-DK" sz="2000" dirty="0" err="1" smtClean="0">
                <a:latin typeface="+mn-lt"/>
              </a:rPr>
              <a:t>such</a:t>
            </a:r>
            <a:r>
              <a:rPr lang="da-DK" sz="2000" dirty="0" smtClean="0">
                <a:latin typeface="+mn-lt"/>
              </a:rPr>
              <a:t> </a:t>
            </a:r>
            <a:r>
              <a:rPr lang="da-DK" sz="2000" dirty="0" err="1" smtClean="0">
                <a:latin typeface="+mn-lt"/>
              </a:rPr>
              <a:t>no</a:t>
            </a:r>
            <a:r>
              <a:rPr lang="da-DK" sz="2000" dirty="0" smtClean="0">
                <a:latin typeface="+mn-lt"/>
              </a:rPr>
              <a:t> </a:t>
            </a:r>
            <a:r>
              <a:rPr lang="da-DK" sz="2000" dirty="0" err="1" smtClean="0">
                <a:latin typeface="+mn-lt"/>
              </a:rPr>
              <a:t>crash</a:t>
            </a:r>
            <a:r>
              <a:rPr lang="da-DK" sz="2000" dirty="0" smtClean="0">
                <a:latin typeface="+mn-lt"/>
              </a:rPr>
              <a:t> </a:t>
            </a:r>
            <a:r>
              <a:rPr lang="da-DK" sz="2000" dirty="0" err="1" smtClean="0">
                <a:latin typeface="+mn-lt"/>
              </a:rPr>
              <a:t>will</a:t>
            </a:r>
            <a:r>
              <a:rPr lang="da-DK" sz="2000" dirty="0" smtClean="0">
                <a:latin typeface="+mn-lt"/>
              </a:rPr>
              <a:t> </a:t>
            </a:r>
            <a:r>
              <a:rPr lang="da-DK" sz="2000" dirty="0" err="1" smtClean="0">
                <a:latin typeface="+mn-lt"/>
              </a:rPr>
              <a:t>ever</a:t>
            </a:r>
            <a:r>
              <a:rPr lang="da-DK" sz="2000" dirty="0" smtClean="0">
                <a:latin typeface="+mn-lt"/>
              </a:rPr>
              <a:t> 	</a:t>
            </a:r>
            <a:r>
              <a:rPr lang="da-DK" sz="2000" dirty="0" err="1" smtClean="0">
                <a:latin typeface="+mn-lt"/>
              </a:rPr>
              <a:t>occur</a:t>
            </a:r>
            <a:r>
              <a:rPr lang="da-DK" sz="2000" dirty="0" smtClean="0">
                <a:latin typeface="+mn-lt"/>
              </a:rPr>
              <a:t> </a:t>
            </a:r>
            <a:r>
              <a:rPr lang="da-DK" sz="2000" dirty="0" err="1" smtClean="0">
                <a:latin typeface="+mn-lt"/>
              </a:rPr>
              <a:t>no</a:t>
            </a:r>
            <a:r>
              <a:rPr lang="da-DK" sz="2000" dirty="0" smtClean="0">
                <a:latin typeface="+mn-lt"/>
              </a:rPr>
              <a:t> matter </a:t>
            </a:r>
            <a:r>
              <a:rPr lang="da-DK" sz="2000" dirty="0" err="1" smtClean="0">
                <a:latin typeface="+mn-lt"/>
              </a:rPr>
              <a:t>what</a:t>
            </a:r>
            <a:r>
              <a:rPr lang="da-DK" sz="2000" dirty="0">
                <a:latin typeface="+mn-lt"/>
              </a:rPr>
              <a:t> </a:t>
            </a:r>
            <a:r>
              <a:rPr lang="da-DK" sz="2000" b="1" i="1" dirty="0" smtClean="0">
                <a:solidFill>
                  <a:srgbClr val="333399"/>
                </a:solidFill>
                <a:latin typeface="+mn-lt"/>
              </a:rPr>
              <a:t>Front</a:t>
            </a:r>
            <a:r>
              <a:rPr lang="da-DK" sz="2000" dirty="0" smtClean="0">
                <a:solidFill>
                  <a:srgbClr val="333399"/>
                </a:solidFill>
                <a:latin typeface="+mn-lt"/>
              </a:rPr>
              <a:t>  </a:t>
            </a:r>
            <a:r>
              <a:rPr lang="da-DK" sz="2000" dirty="0" smtClean="0">
                <a:latin typeface="+mn-lt"/>
              </a:rPr>
              <a:t>is </a:t>
            </a:r>
            <a:r>
              <a:rPr lang="da-DK" sz="2000" dirty="0" err="1" smtClean="0">
                <a:latin typeface="+mn-lt"/>
              </a:rPr>
              <a:t>doing</a:t>
            </a:r>
            <a:r>
              <a:rPr lang="da-DK" sz="2000" dirty="0" smtClean="0">
                <a:latin typeface="+mn-lt"/>
              </a:rPr>
              <a:t>.</a:t>
            </a:r>
          </a:p>
          <a:p>
            <a:pPr algn="l"/>
            <a:r>
              <a:rPr lang="da-DK" sz="2000" b="1" dirty="0" smtClean="0">
                <a:solidFill>
                  <a:srgbClr val="333399"/>
                </a:solidFill>
                <a:latin typeface="+mn-lt"/>
              </a:rPr>
              <a:t>Q2: </a:t>
            </a:r>
            <a:r>
              <a:rPr lang="da-DK" sz="2000" dirty="0" smtClean="0">
                <a:latin typeface="+mn-lt"/>
              </a:rPr>
              <a:t>Find the </a:t>
            </a:r>
            <a:r>
              <a:rPr lang="da-DK" sz="2000" b="1" dirty="0" smtClean="0">
                <a:solidFill>
                  <a:srgbClr val="FF0000"/>
                </a:solidFill>
                <a:latin typeface="+mn-lt"/>
              </a:rPr>
              <a:t>most permissive </a:t>
            </a:r>
            <a:r>
              <a:rPr lang="da-DK" sz="2000" b="1" dirty="0" err="1" smtClean="0">
                <a:solidFill>
                  <a:srgbClr val="FF0000"/>
                </a:solidFill>
                <a:latin typeface="+mn-lt"/>
              </a:rPr>
              <a:t>strategy</a:t>
            </a:r>
            <a:r>
              <a:rPr lang="da-DK" sz="2000" b="1" dirty="0" smtClean="0">
                <a:solidFill>
                  <a:srgbClr val="FF0000"/>
                </a:solidFill>
                <a:latin typeface="+mn-lt"/>
              </a:rPr>
              <a:t> </a:t>
            </a:r>
            <a:r>
              <a:rPr lang="da-DK" sz="2000" dirty="0" err="1" smtClean="0">
                <a:latin typeface="+mn-lt"/>
              </a:rPr>
              <a:t>ensuring</a:t>
            </a:r>
            <a:r>
              <a:rPr lang="da-DK" sz="2000" dirty="0" smtClean="0">
                <a:latin typeface="+mn-lt"/>
              </a:rPr>
              <a:t> </a:t>
            </a:r>
            <a:r>
              <a:rPr lang="da-DK" sz="2000" dirty="0" err="1" smtClean="0">
                <a:latin typeface="+mn-lt"/>
              </a:rPr>
              <a:t>safety</a:t>
            </a:r>
            <a:endParaRPr lang="da-DK" sz="2000" dirty="0" smtClean="0">
              <a:latin typeface="+mn-lt"/>
            </a:endParaRPr>
          </a:p>
          <a:p>
            <a:pPr algn="l"/>
            <a:r>
              <a:rPr lang="da-DK" sz="2000" b="1" dirty="0" smtClean="0">
                <a:solidFill>
                  <a:srgbClr val="333399"/>
                </a:solidFill>
                <a:latin typeface="+mn-lt"/>
              </a:rPr>
              <a:t>Q3:</a:t>
            </a:r>
            <a:r>
              <a:rPr lang="da-DK" sz="2000" dirty="0" smtClean="0">
                <a:latin typeface="+mn-lt"/>
              </a:rPr>
              <a:t> Find the </a:t>
            </a:r>
            <a:r>
              <a:rPr lang="da-DK" sz="2000" b="1" dirty="0" smtClean="0">
                <a:solidFill>
                  <a:srgbClr val="FF0000"/>
                </a:solidFill>
                <a:latin typeface="+mn-lt"/>
              </a:rPr>
              <a:t>optimal sub-</a:t>
            </a:r>
            <a:r>
              <a:rPr lang="da-DK" sz="2000" b="1" dirty="0" err="1" smtClean="0">
                <a:solidFill>
                  <a:srgbClr val="FF0000"/>
                </a:solidFill>
                <a:latin typeface="+mn-lt"/>
              </a:rPr>
              <a:t>strategy</a:t>
            </a:r>
            <a:r>
              <a:rPr lang="da-DK" sz="2000" b="1" dirty="0" smtClean="0">
                <a:solidFill>
                  <a:srgbClr val="FF0000"/>
                </a:solidFill>
                <a:latin typeface="+mn-lt"/>
              </a:rPr>
              <a:t> </a:t>
            </a:r>
            <a:r>
              <a:rPr lang="da-DK" sz="2000" dirty="0" err="1" smtClean="0">
                <a:latin typeface="+mn-lt"/>
              </a:rPr>
              <a:t>that</a:t>
            </a:r>
            <a:r>
              <a:rPr lang="da-DK" sz="2000" dirty="0" smtClean="0">
                <a:latin typeface="+mn-lt"/>
              </a:rPr>
              <a:t> </a:t>
            </a:r>
            <a:r>
              <a:rPr lang="da-DK" sz="2000" dirty="0" err="1" smtClean="0">
                <a:latin typeface="+mn-lt"/>
              </a:rPr>
              <a:t>will</a:t>
            </a:r>
            <a:r>
              <a:rPr lang="da-DK" sz="2000" dirty="0" smtClean="0">
                <a:latin typeface="+mn-lt"/>
              </a:rPr>
              <a:t> </a:t>
            </a:r>
            <a:r>
              <a:rPr lang="da-DK" sz="2000" dirty="0" err="1" smtClean="0">
                <a:latin typeface="+mn-lt"/>
              </a:rPr>
              <a:t>allow</a:t>
            </a:r>
            <a:r>
              <a:rPr lang="da-DK" sz="2000" dirty="0" smtClean="0">
                <a:latin typeface="+mn-lt"/>
              </a:rPr>
              <a:t> </a:t>
            </a:r>
            <a:r>
              <a:rPr lang="da-DK" sz="2000" i="1" dirty="0" smtClean="0">
                <a:latin typeface="+mn-lt"/>
              </a:rPr>
              <a:t>Ego </a:t>
            </a:r>
            <a:r>
              <a:rPr lang="da-DK" sz="2000" dirty="0" smtClean="0">
                <a:latin typeface="+mn-lt"/>
              </a:rPr>
              <a:t>to go 	as far as </a:t>
            </a:r>
            <a:r>
              <a:rPr lang="da-DK" sz="2000" dirty="0" err="1" smtClean="0">
                <a:latin typeface="+mn-lt"/>
              </a:rPr>
              <a:t>possible</a:t>
            </a:r>
            <a:r>
              <a:rPr lang="da-DK" sz="2000" dirty="0" smtClean="0">
                <a:latin typeface="+mn-lt"/>
              </a:rPr>
              <a:t> (</a:t>
            </a:r>
            <a:r>
              <a:rPr lang="da-DK" sz="2000" dirty="0" err="1" smtClean="0">
                <a:latin typeface="+mn-lt"/>
              </a:rPr>
              <a:t>without</a:t>
            </a:r>
            <a:r>
              <a:rPr lang="da-DK" sz="2000" dirty="0" smtClean="0">
                <a:latin typeface="+mn-lt"/>
              </a:rPr>
              <a:t> </a:t>
            </a:r>
            <a:r>
              <a:rPr lang="da-DK" sz="2000" dirty="0" err="1" smtClean="0">
                <a:latin typeface="+mn-lt"/>
              </a:rPr>
              <a:t>overtaking</a:t>
            </a:r>
            <a:r>
              <a:rPr lang="da-DK" sz="2000" dirty="0">
                <a:latin typeface="+mn-lt"/>
              </a:rPr>
              <a:t>)</a:t>
            </a:r>
            <a:r>
              <a:rPr lang="da-DK" sz="2000" dirty="0" smtClean="0">
                <a:latin typeface="+mn-lt"/>
              </a:rPr>
              <a:t>.</a:t>
            </a:r>
            <a:endParaRPr lang="en-US" sz="2000" b="1" dirty="0" smtClean="0">
              <a:solidFill>
                <a:srgbClr val="333399"/>
              </a:solidFill>
              <a:latin typeface="+mn-lt"/>
            </a:endParaRPr>
          </a:p>
        </p:txBody>
      </p:sp>
      <p:sp>
        <p:nvSpPr>
          <p:cNvPr id="6" name="TextBox 5"/>
          <p:cNvSpPr txBox="1"/>
          <p:nvPr/>
        </p:nvSpPr>
        <p:spPr>
          <a:xfrm>
            <a:off x="1266105" y="1355130"/>
            <a:ext cx="655950" cy="369332"/>
          </a:xfrm>
          <a:prstGeom prst="rect">
            <a:avLst/>
          </a:prstGeom>
          <a:noFill/>
        </p:spPr>
        <p:txBody>
          <a:bodyPr wrap="none" rtlCol="0">
            <a:spAutoFit/>
          </a:bodyPr>
          <a:lstStyle/>
          <a:p>
            <a:r>
              <a:rPr lang="da-DK" b="1" i="1" dirty="0" smtClean="0">
                <a:solidFill>
                  <a:srgbClr val="333399"/>
                </a:solidFill>
                <a:latin typeface="+mn-lt"/>
              </a:rPr>
              <a:t>EGO</a:t>
            </a:r>
            <a:endParaRPr lang="en-US" b="1" i="1" dirty="0" smtClean="0">
              <a:solidFill>
                <a:srgbClr val="333399"/>
              </a:solidFill>
              <a:latin typeface="+mn-lt"/>
            </a:endParaRPr>
          </a:p>
        </p:txBody>
      </p:sp>
      <p:sp>
        <p:nvSpPr>
          <p:cNvPr id="7" name="TextBox 6"/>
          <p:cNvSpPr txBox="1"/>
          <p:nvPr/>
        </p:nvSpPr>
        <p:spPr>
          <a:xfrm>
            <a:off x="5504546" y="1355130"/>
            <a:ext cx="949299" cy="369332"/>
          </a:xfrm>
          <a:prstGeom prst="rect">
            <a:avLst/>
          </a:prstGeom>
          <a:noFill/>
        </p:spPr>
        <p:txBody>
          <a:bodyPr wrap="none" rtlCol="0">
            <a:spAutoFit/>
          </a:bodyPr>
          <a:lstStyle/>
          <a:p>
            <a:r>
              <a:rPr lang="da-DK" b="1" i="1" dirty="0" smtClean="0">
                <a:solidFill>
                  <a:srgbClr val="333399"/>
                </a:solidFill>
                <a:latin typeface="+mn-lt"/>
              </a:rPr>
              <a:t>FRONT</a:t>
            </a:r>
            <a:endParaRPr lang="en-US" b="1" i="1" dirty="0" smtClean="0">
              <a:solidFill>
                <a:srgbClr val="333399"/>
              </a:solidFill>
              <a:latin typeface="+mn-lt"/>
            </a:endParaRPr>
          </a:p>
        </p:txBody>
      </p:sp>
    </p:spTree>
    <p:extLst>
      <p:ext uri="{BB962C8B-B14F-4D97-AF65-F5344CB8AC3E}">
        <p14:creationId xmlns:p14="http://schemas.microsoft.com/office/powerpoint/2010/main" val="238508028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92" y="2200041"/>
            <a:ext cx="7722379" cy="2592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da-DK" dirty="0" err="1" smtClean="0"/>
              <a:t>Discretization</a:t>
            </a:r>
            <a:endParaRPr lang="en-US" dirty="0"/>
          </a:p>
        </p:txBody>
      </p:sp>
      <p:sp>
        <p:nvSpPr>
          <p:cNvPr id="3" name="Footer Placeholder 2"/>
          <p:cNvSpPr>
            <a:spLocks noGrp="1"/>
          </p:cNvSpPr>
          <p:nvPr>
            <p:ph type="ftr" sz="quarter" idx="10"/>
          </p:nvPr>
        </p:nvSpPr>
        <p:spPr/>
        <p:txBody>
          <a:bodyPr/>
          <a:lstStyle/>
          <a:p>
            <a:pPr rtl="0" fontAlgn="base">
              <a:spcBef>
                <a:spcPct val="0"/>
              </a:spcBef>
              <a:spcAft>
                <a:spcPct val="0"/>
              </a:spcAft>
            </a:pPr>
            <a:r>
              <a:rPr lang="en-US" kern="1200" smtClean="0">
                <a:ea typeface="+mn-ea"/>
                <a:cs typeface="+mn-cs"/>
              </a:rPr>
              <a:t>AVACS Autumn School 2015</a:t>
            </a:r>
            <a:endParaRPr lang="en-GB" kern="1200" dirty="0">
              <a:ea typeface="+mn-ea"/>
              <a:cs typeface="+mn-cs"/>
            </a:endParaRPr>
          </a:p>
        </p:txBody>
      </p:sp>
      <p:sp>
        <p:nvSpPr>
          <p:cNvPr id="4" name="Slide Number Placeholder 3"/>
          <p:cNvSpPr>
            <a:spLocks noGrp="1"/>
          </p:cNvSpPr>
          <p:nvPr>
            <p:ph type="sldNum" sz="quarter" idx="11"/>
          </p:nvPr>
        </p:nvSpPr>
        <p:spPr/>
        <p:txBody>
          <a:bodyPr/>
          <a:lstStyle/>
          <a:p>
            <a:pPr rtl="0" fontAlgn="base">
              <a:spcBef>
                <a:spcPct val="0"/>
              </a:spcBef>
              <a:spcAft>
                <a:spcPct val="0"/>
              </a:spcAft>
            </a:pPr>
            <a:r>
              <a:rPr lang="en-GB" kern="1200" smtClean="0">
                <a:ea typeface="+mn-ea"/>
                <a:cs typeface="+mn-cs"/>
              </a:rPr>
              <a:t>Kim Larsen [</a:t>
            </a:r>
            <a:fld id="{3C55F532-70EC-4BB0-8F7B-D5093D26A9F4}" type="slidenum">
              <a:rPr lang="en-GB" kern="1200" smtClean="0">
                <a:ea typeface="+mn-ea"/>
                <a:cs typeface="+mn-cs"/>
              </a:rPr>
              <a:pPr rtl="0" fontAlgn="base">
                <a:spcBef>
                  <a:spcPct val="0"/>
                </a:spcBef>
                <a:spcAft>
                  <a:spcPct val="0"/>
                </a:spcAft>
              </a:pPr>
              <a:t>86</a:t>
            </a:fld>
            <a:r>
              <a:rPr lang="en-GB" kern="1200" smtClean="0">
                <a:ea typeface="+mn-ea"/>
                <a:cs typeface="+mn-cs"/>
              </a:rPr>
              <a:t>]</a:t>
            </a:r>
            <a:endParaRPr lang="en-GB" kern="1200" dirty="0">
              <a:ea typeface="+mn-ea"/>
              <a:cs typeface="+mn-cs"/>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715" y="1431940"/>
            <a:ext cx="64008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22257"/>
          <a:stretch/>
        </p:blipFill>
        <p:spPr bwMode="auto">
          <a:xfrm>
            <a:off x="844856" y="4292295"/>
            <a:ext cx="6334125" cy="1318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3025821"/>
            <a:ext cx="6400800"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150642" y="1239915"/>
            <a:ext cx="1098379" cy="369332"/>
          </a:xfrm>
          <a:prstGeom prst="rect">
            <a:avLst/>
          </a:prstGeom>
          <a:noFill/>
        </p:spPr>
        <p:txBody>
          <a:bodyPr wrap="none" rtlCol="0">
            <a:spAutoFit/>
          </a:bodyPr>
          <a:lstStyle/>
          <a:p>
            <a:r>
              <a:rPr lang="da-DK" b="1" dirty="0" err="1" smtClean="0">
                <a:solidFill>
                  <a:srgbClr val="333399"/>
                </a:solidFill>
                <a:latin typeface="+mn-lt"/>
              </a:rPr>
              <a:t>Discrete</a:t>
            </a:r>
            <a:endParaRPr lang="en-US" b="1" dirty="0" smtClean="0">
              <a:solidFill>
                <a:srgbClr val="333399"/>
              </a:solidFill>
              <a:latin typeface="+mn-lt"/>
            </a:endParaRPr>
          </a:p>
        </p:txBody>
      </p:sp>
      <p:sp>
        <p:nvSpPr>
          <p:cNvPr id="6" name="TextBox 5"/>
          <p:cNvSpPr txBox="1"/>
          <p:nvPr/>
        </p:nvSpPr>
        <p:spPr>
          <a:xfrm>
            <a:off x="439651" y="5610386"/>
            <a:ext cx="1471878" cy="369332"/>
          </a:xfrm>
          <a:prstGeom prst="rect">
            <a:avLst/>
          </a:prstGeom>
          <a:noFill/>
        </p:spPr>
        <p:txBody>
          <a:bodyPr wrap="none" rtlCol="0">
            <a:spAutoFit/>
          </a:bodyPr>
          <a:lstStyle/>
          <a:p>
            <a:r>
              <a:rPr lang="da-DK" b="1" dirty="0" err="1" smtClean="0">
                <a:solidFill>
                  <a:srgbClr val="333399"/>
                </a:solidFill>
                <a:latin typeface="+mn-lt"/>
              </a:rPr>
              <a:t>Continuous</a:t>
            </a:r>
            <a:endParaRPr lang="en-US" b="1" dirty="0" smtClean="0">
              <a:solidFill>
                <a:srgbClr val="333399"/>
              </a:solidFill>
              <a:latin typeface="+mn-lt"/>
            </a:endParaRPr>
          </a:p>
        </p:txBody>
      </p:sp>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285" y="2825985"/>
            <a:ext cx="9308801" cy="2600075"/>
          </a:xfrm>
          <a:prstGeom prst="rect">
            <a:avLst/>
          </a:prstGeom>
          <a:noFill/>
          <a:ln>
            <a:noFill/>
          </a:ln>
          <a:effectLst>
            <a:glow rad="63500">
              <a:schemeClr val="accent4">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726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i="1" dirty="0" smtClean="0"/>
              <a:t>Ego</a:t>
            </a:r>
            <a:endParaRPr lang="en-US" i="1" dirty="0"/>
          </a:p>
        </p:txBody>
      </p:sp>
      <p:sp>
        <p:nvSpPr>
          <p:cNvPr id="3" name="Footer Placeholder 2"/>
          <p:cNvSpPr>
            <a:spLocks noGrp="1"/>
          </p:cNvSpPr>
          <p:nvPr>
            <p:ph type="ftr" sz="quarter" idx="10"/>
          </p:nvPr>
        </p:nvSpPr>
        <p:spPr/>
        <p:txBody>
          <a:bodyPr/>
          <a:lstStyle/>
          <a:p>
            <a:pPr rtl="0" fontAlgn="base">
              <a:spcBef>
                <a:spcPct val="0"/>
              </a:spcBef>
              <a:spcAft>
                <a:spcPct val="0"/>
              </a:spcAft>
            </a:pPr>
            <a:r>
              <a:rPr lang="en-US" kern="1200" smtClean="0">
                <a:ea typeface="+mn-ea"/>
                <a:cs typeface="+mn-cs"/>
              </a:rPr>
              <a:t>AVACS Autumn School 2015</a:t>
            </a:r>
            <a:endParaRPr lang="en-GB" kern="1200" dirty="0">
              <a:ea typeface="+mn-ea"/>
              <a:cs typeface="+mn-cs"/>
            </a:endParaRPr>
          </a:p>
        </p:txBody>
      </p:sp>
      <p:sp>
        <p:nvSpPr>
          <p:cNvPr id="4" name="Slide Number Placeholder 3"/>
          <p:cNvSpPr>
            <a:spLocks noGrp="1"/>
          </p:cNvSpPr>
          <p:nvPr>
            <p:ph type="sldNum" sz="quarter" idx="11"/>
          </p:nvPr>
        </p:nvSpPr>
        <p:spPr/>
        <p:txBody>
          <a:bodyPr/>
          <a:lstStyle/>
          <a:p>
            <a:pPr rtl="0" fontAlgn="base">
              <a:spcBef>
                <a:spcPct val="0"/>
              </a:spcBef>
              <a:spcAft>
                <a:spcPct val="0"/>
              </a:spcAft>
            </a:pPr>
            <a:r>
              <a:rPr lang="en-GB" kern="1200" smtClean="0">
                <a:ea typeface="+mn-ea"/>
                <a:cs typeface="+mn-cs"/>
              </a:rPr>
              <a:t>Kim Larsen [</a:t>
            </a:r>
            <a:fld id="{3C55F532-70EC-4BB0-8F7B-D5093D26A9F4}" type="slidenum">
              <a:rPr lang="en-GB" kern="1200" smtClean="0">
                <a:ea typeface="+mn-ea"/>
                <a:cs typeface="+mn-cs"/>
              </a:rPr>
              <a:pPr rtl="0" fontAlgn="base">
                <a:spcBef>
                  <a:spcPct val="0"/>
                </a:spcBef>
                <a:spcAft>
                  <a:spcPct val="0"/>
                </a:spcAft>
              </a:pPr>
              <a:t>87</a:t>
            </a:fld>
            <a:r>
              <a:rPr lang="en-GB" kern="1200" smtClean="0">
                <a:ea typeface="+mn-ea"/>
                <a:cs typeface="+mn-cs"/>
              </a:rPr>
              <a:t>]</a:t>
            </a:r>
            <a:endParaRPr lang="en-GB" kern="1200" dirty="0">
              <a:ea typeface="+mn-ea"/>
              <a:cs typeface="+mn-cs"/>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838" y="1676400"/>
            <a:ext cx="7172325"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282782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i="1" dirty="0" smtClean="0"/>
              <a:t>Front</a:t>
            </a:r>
            <a:endParaRPr lang="en-US" i="1" dirty="0"/>
          </a:p>
        </p:txBody>
      </p:sp>
      <p:sp>
        <p:nvSpPr>
          <p:cNvPr id="3" name="Footer Placeholder 2"/>
          <p:cNvSpPr>
            <a:spLocks noGrp="1"/>
          </p:cNvSpPr>
          <p:nvPr>
            <p:ph type="ftr" sz="quarter" idx="10"/>
          </p:nvPr>
        </p:nvSpPr>
        <p:spPr/>
        <p:txBody>
          <a:bodyPr/>
          <a:lstStyle/>
          <a:p>
            <a:pPr rtl="0" fontAlgn="base">
              <a:spcBef>
                <a:spcPct val="0"/>
              </a:spcBef>
              <a:spcAft>
                <a:spcPct val="0"/>
              </a:spcAft>
            </a:pPr>
            <a:r>
              <a:rPr lang="en-US" kern="1200" smtClean="0">
                <a:ea typeface="+mn-ea"/>
                <a:cs typeface="+mn-cs"/>
              </a:rPr>
              <a:t>AVACS Autumn School 2015</a:t>
            </a:r>
            <a:endParaRPr lang="en-GB" kern="1200" dirty="0">
              <a:ea typeface="+mn-ea"/>
              <a:cs typeface="+mn-cs"/>
            </a:endParaRPr>
          </a:p>
        </p:txBody>
      </p:sp>
      <p:sp>
        <p:nvSpPr>
          <p:cNvPr id="4" name="Slide Number Placeholder 3"/>
          <p:cNvSpPr>
            <a:spLocks noGrp="1"/>
          </p:cNvSpPr>
          <p:nvPr>
            <p:ph type="sldNum" sz="quarter" idx="11"/>
          </p:nvPr>
        </p:nvSpPr>
        <p:spPr/>
        <p:txBody>
          <a:bodyPr/>
          <a:lstStyle/>
          <a:p>
            <a:pPr rtl="0" fontAlgn="base">
              <a:spcBef>
                <a:spcPct val="0"/>
              </a:spcBef>
              <a:spcAft>
                <a:spcPct val="0"/>
              </a:spcAft>
            </a:pPr>
            <a:r>
              <a:rPr lang="en-GB" kern="1200" smtClean="0">
                <a:ea typeface="+mn-ea"/>
                <a:cs typeface="+mn-cs"/>
              </a:rPr>
              <a:t>Kim Larsen [</a:t>
            </a:r>
            <a:fld id="{3C55F532-70EC-4BB0-8F7B-D5093D26A9F4}" type="slidenum">
              <a:rPr lang="en-GB" kern="1200" smtClean="0">
                <a:ea typeface="+mn-ea"/>
                <a:cs typeface="+mn-cs"/>
              </a:rPr>
              <a:pPr rtl="0" fontAlgn="base">
                <a:spcBef>
                  <a:spcPct val="0"/>
                </a:spcBef>
                <a:spcAft>
                  <a:spcPct val="0"/>
                </a:spcAft>
              </a:pPr>
              <a:t>88</a:t>
            </a:fld>
            <a:r>
              <a:rPr lang="en-GB" kern="1200" smtClean="0">
                <a:ea typeface="+mn-ea"/>
                <a:cs typeface="+mn-cs"/>
              </a:rPr>
              <a:t>]</a:t>
            </a:r>
            <a:endParaRPr lang="en-GB" kern="1200" dirty="0">
              <a:ea typeface="+mn-ea"/>
              <a:cs typeface="+mn-cs"/>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986" y="1009485"/>
            <a:ext cx="8382000" cy="526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329770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No </a:t>
            </a:r>
            <a:r>
              <a:rPr lang="da-DK" dirty="0" err="1" smtClean="0"/>
              <a:t>Strategy</a:t>
            </a:r>
            <a:endParaRPr lang="en-US" dirty="0"/>
          </a:p>
        </p:txBody>
      </p:sp>
      <p:sp>
        <p:nvSpPr>
          <p:cNvPr id="3" name="Footer Placeholder 2"/>
          <p:cNvSpPr>
            <a:spLocks noGrp="1"/>
          </p:cNvSpPr>
          <p:nvPr>
            <p:ph type="ftr" sz="quarter" idx="10"/>
          </p:nvPr>
        </p:nvSpPr>
        <p:spPr/>
        <p:txBody>
          <a:bodyPr/>
          <a:lstStyle/>
          <a:p>
            <a:pPr rtl="0" fontAlgn="base">
              <a:spcBef>
                <a:spcPct val="0"/>
              </a:spcBef>
              <a:spcAft>
                <a:spcPct val="0"/>
              </a:spcAft>
            </a:pPr>
            <a:r>
              <a:rPr lang="en-US" kern="1200" smtClean="0">
                <a:ea typeface="+mn-ea"/>
                <a:cs typeface="+mn-cs"/>
              </a:rPr>
              <a:t>AVACS Autumn School 2015</a:t>
            </a:r>
            <a:endParaRPr lang="en-GB" kern="1200" dirty="0">
              <a:ea typeface="+mn-ea"/>
              <a:cs typeface="+mn-cs"/>
            </a:endParaRPr>
          </a:p>
        </p:txBody>
      </p:sp>
      <p:sp>
        <p:nvSpPr>
          <p:cNvPr id="4" name="Slide Number Placeholder 3"/>
          <p:cNvSpPr>
            <a:spLocks noGrp="1"/>
          </p:cNvSpPr>
          <p:nvPr>
            <p:ph type="sldNum" sz="quarter" idx="11"/>
          </p:nvPr>
        </p:nvSpPr>
        <p:spPr/>
        <p:txBody>
          <a:bodyPr/>
          <a:lstStyle/>
          <a:p>
            <a:pPr rtl="0" fontAlgn="base">
              <a:spcBef>
                <a:spcPct val="0"/>
              </a:spcBef>
              <a:spcAft>
                <a:spcPct val="0"/>
              </a:spcAft>
            </a:pPr>
            <a:r>
              <a:rPr lang="en-GB" kern="1200" smtClean="0">
                <a:ea typeface="+mn-ea"/>
                <a:cs typeface="+mn-cs"/>
              </a:rPr>
              <a:t>Kim Larsen [</a:t>
            </a:r>
            <a:fld id="{3C55F532-70EC-4BB0-8F7B-D5093D26A9F4}" type="slidenum">
              <a:rPr lang="en-GB" kern="1200" smtClean="0">
                <a:ea typeface="+mn-ea"/>
                <a:cs typeface="+mn-cs"/>
              </a:rPr>
              <a:pPr rtl="0" fontAlgn="base">
                <a:spcBef>
                  <a:spcPct val="0"/>
                </a:spcBef>
                <a:spcAft>
                  <a:spcPct val="0"/>
                </a:spcAft>
              </a:pPr>
              <a:t>89</a:t>
            </a:fld>
            <a:r>
              <a:rPr lang="en-GB" kern="1200" smtClean="0">
                <a:ea typeface="+mn-ea"/>
                <a:cs typeface="+mn-cs"/>
              </a:rPr>
              <a:t>]</a:t>
            </a:r>
            <a:endParaRPr lang="en-GB" kern="1200" dirty="0">
              <a:ea typeface="+mn-ea"/>
              <a:cs typeface="+mn-cs"/>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475" y="1508750"/>
            <a:ext cx="4733925" cy="619125"/>
          </a:xfrm>
          <a:prstGeom prst="rect">
            <a:avLst/>
          </a:prstGeom>
          <a:noFill/>
          <a:ln w="57150">
            <a:solidFill>
              <a:srgbClr val="009900"/>
            </a:solidFill>
            <a:miter lim="800000"/>
            <a:headEnd/>
            <a:tailEnd/>
          </a:ln>
          <a:extLst>
            <a:ext uri="{909E8E84-426E-40DD-AFC4-6F175D3DCCD1}">
              <a14:hiddenFill xmlns:a14="http://schemas.microsoft.com/office/drawing/2010/main">
                <a:solidFill>
                  <a:schemeClr val="accent1"/>
                </a:solidFill>
              </a14:hiddenFill>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475" y="2584090"/>
            <a:ext cx="8239125"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156" y="2430470"/>
            <a:ext cx="7199687" cy="3280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8935" y="1537324"/>
            <a:ext cx="2714625" cy="561975"/>
          </a:xfrm>
          <a:prstGeom prst="rect">
            <a:avLst/>
          </a:prstGeom>
          <a:noFill/>
          <a:ln w="571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0573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A </a:t>
            </a:r>
            <a:r>
              <a:rPr lang="da-DK" dirty="0" err="1" smtClean="0"/>
              <a:t>Dumb</a:t>
            </a:r>
            <a:r>
              <a:rPr lang="da-DK" dirty="0" smtClean="0"/>
              <a:t> Light </a:t>
            </a:r>
            <a:r>
              <a:rPr lang="da-DK" dirty="0" err="1" smtClean="0"/>
              <a:t>Controller</a:t>
            </a:r>
            <a:endParaRPr lang="en-US" dirty="0"/>
          </a:p>
        </p:txBody>
      </p:sp>
      <p:pic>
        <p:nvPicPr>
          <p:cNvPr id="5" name="Picture 1"/>
          <p:cNvPicPr>
            <a:picLocks noChangeAspect="1" noChangeArrowheads="1"/>
          </p:cNvPicPr>
          <p:nvPr/>
        </p:nvPicPr>
        <p:blipFill>
          <a:blip r:embed="rId2"/>
          <a:srcRect l="28125" t="26250" r="16797" b="20312"/>
          <a:stretch>
            <a:fillRect/>
          </a:stretch>
        </p:blipFill>
        <p:spPr bwMode="auto">
          <a:xfrm>
            <a:off x="1866900" y="1771619"/>
            <a:ext cx="5372088" cy="3257581"/>
          </a:xfrm>
          <a:prstGeom prst="rect">
            <a:avLst/>
          </a:prstGeom>
          <a:noFill/>
          <a:ln w="9525">
            <a:noFill/>
            <a:miter lim="800000"/>
            <a:headEnd/>
            <a:tailEnd/>
          </a:ln>
          <a:effectLst/>
        </p:spPr>
      </p:pic>
      <p:sp>
        <p:nvSpPr>
          <p:cNvPr id="8" name="Footer Placeholder 7"/>
          <p:cNvSpPr>
            <a:spLocks noGrp="1"/>
          </p:cNvSpPr>
          <p:nvPr>
            <p:ph type="ftr" sz="quarter" idx="10"/>
          </p:nvPr>
        </p:nvSpPr>
        <p:spPr/>
        <p:txBody>
          <a:bodyPr/>
          <a:lstStyle/>
          <a:p>
            <a:r>
              <a:rPr lang="en-US" smtClean="0"/>
              <a:t>AVACS Autumn School 2015</a:t>
            </a:r>
            <a:endParaRPr lang="en-GB" dirty="0"/>
          </a:p>
        </p:txBody>
      </p:sp>
      <p:sp>
        <p:nvSpPr>
          <p:cNvPr id="3" name="Slide Number Placeholder 2"/>
          <p:cNvSpPr>
            <a:spLocks noGrp="1"/>
          </p:cNvSpPr>
          <p:nvPr>
            <p:ph type="sldNum" sz="quarter" idx="11"/>
          </p:nvPr>
        </p:nvSpPr>
        <p:spPr/>
        <p:txBody>
          <a:bodyPr/>
          <a:lstStyle/>
          <a:p>
            <a:r>
              <a:rPr lang="en-GB" smtClean="0"/>
              <a:t>Kim Larsen [</a:t>
            </a:r>
            <a:fld id="{3C55F532-70EC-4BB0-8F7B-D5093D26A9F4}" type="slidenum">
              <a:rPr lang="en-GB" smtClean="0"/>
              <a:pPr/>
              <a:t>9</a:t>
            </a:fld>
            <a:r>
              <a:rPr lang="en-GB" smtClean="0"/>
              <a:t>]</a:t>
            </a:r>
            <a:endParaRPr lang="en-GB"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Safety </a:t>
            </a:r>
            <a:r>
              <a:rPr lang="da-DK" dirty="0" err="1" smtClean="0"/>
              <a:t>Strategy</a:t>
            </a:r>
            <a:endParaRPr lang="en-US" dirty="0"/>
          </a:p>
        </p:txBody>
      </p:sp>
      <p:sp>
        <p:nvSpPr>
          <p:cNvPr id="3" name="Footer Placeholder 2"/>
          <p:cNvSpPr>
            <a:spLocks noGrp="1"/>
          </p:cNvSpPr>
          <p:nvPr>
            <p:ph type="ftr" sz="quarter" idx="10"/>
          </p:nvPr>
        </p:nvSpPr>
        <p:spPr/>
        <p:txBody>
          <a:bodyPr/>
          <a:lstStyle/>
          <a:p>
            <a:pPr rtl="0" fontAlgn="base">
              <a:spcBef>
                <a:spcPct val="0"/>
              </a:spcBef>
              <a:spcAft>
                <a:spcPct val="0"/>
              </a:spcAft>
            </a:pPr>
            <a:r>
              <a:rPr lang="en-US" kern="1200" smtClean="0">
                <a:ea typeface="+mn-ea"/>
                <a:cs typeface="+mn-cs"/>
              </a:rPr>
              <a:t>AVACS Autumn School 2015</a:t>
            </a:r>
            <a:endParaRPr lang="en-GB" kern="1200" dirty="0">
              <a:ea typeface="+mn-ea"/>
              <a:cs typeface="+mn-cs"/>
            </a:endParaRPr>
          </a:p>
        </p:txBody>
      </p:sp>
      <p:sp>
        <p:nvSpPr>
          <p:cNvPr id="4" name="Slide Number Placeholder 3"/>
          <p:cNvSpPr>
            <a:spLocks noGrp="1"/>
          </p:cNvSpPr>
          <p:nvPr>
            <p:ph type="sldNum" sz="quarter" idx="11"/>
          </p:nvPr>
        </p:nvSpPr>
        <p:spPr/>
        <p:txBody>
          <a:bodyPr/>
          <a:lstStyle/>
          <a:p>
            <a:pPr rtl="0" fontAlgn="base">
              <a:spcBef>
                <a:spcPct val="0"/>
              </a:spcBef>
              <a:spcAft>
                <a:spcPct val="0"/>
              </a:spcAft>
            </a:pPr>
            <a:r>
              <a:rPr lang="en-GB" kern="1200" smtClean="0">
                <a:ea typeface="+mn-ea"/>
                <a:cs typeface="+mn-cs"/>
              </a:rPr>
              <a:t>Kim Larsen [</a:t>
            </a:r>
            <a:fld id="{3C55F532-70EC-4BB0-8F7B-D5093D26A9F4}" type="slidenum">
              <a:rPr lang="en-GB" kern="1200" smtClean="0">
                <a:ea typeface="+mn-ea"/>
                <a:cs typeface="+mn-cs"/>
              </a:rPr>
              <a:pPr rtl="0" fontAlgn="base">
                <a:spcBef>
                  <a:spcPct val="0"/>
                </a:spcBef>
                <a:spcAft>
                  <a:spcPct val="0"/>
                </a:spcAft>
              </a:pPr>
              <a:t>90</a:t>
            </a:fld>
            <a:r>
              <a:rPr lang="en-GB" kern="1200" smtClean="0">
                <a:ea typeface="+mn-ea"/>
                <a:cs typeface="+mn-cs"/>
              </a:rPr>
              <a:t>]</a:t>
            </a:r>
            <a:endParaRPr lang="en-GB" kern="1200" dirty="0">
              <a:ea typeface="+mn-ea"/>
              <a:cs typeface="+mn-cs"/>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665" y="1316724"/>
            <a:ext cx="6677025" cy="504825"/>
          </a:xfrm>
          <a:prstGeom prst="rect">
            <a:avLst/>
          </a:prstGeom>
          <a:noFill/>
          <a:ln w="57150">
            <a:solidFill>
              <a:srgbClr val="009900"/>
            </a:solidFill>
            <a:miter lim="800000"/>
            <a:headEnd/>
            <a:tailEnd/>
          </a:ln>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9865"/>
          <a:stretch/>
        </p:blipFill>
        <p:spPr bwMode="auto">
          <a:xfrm>
            <a:off x="4264760" y="1969610"/>
            <a:ext cx="4543425" cy="503767"/>
          </a:xfrm>
          <a:prstGeom prst="rect">
            <a:avLst/>
          </a:prstGeom>
          <a:noFill/>
          <a:ln w="57150">
            <a:solidFill>
              <a:srgbClr val="009900"/>
            </a:solidFill>
            <a:miter lim="800000"/>
            <a:headEnd/>
            <a:tailEnd/>
          </a:ln>
          <a:extLst>
            <a:ext uri="{909E8E84-426E-40DD-AFC4-6F175D3DCCD1}">
              <a14:hiddenFill xmlns:a14="http://schemas.microsoft.com/office/drawing/2010/main">
                <a:solidFill>
                  <a:schemeClr val="accent1"/>
                </a:solidFill>
              </a14:hiddenFill>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095" y="2773239"/>
            <a:ext cx="7820533" cy="3232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970032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Safety </a:t>
            </a:r>
            <a:r>
              <a:rPr lang="da-DK" dirty="0" err="1" smtClean="0"/>
              <a:t>Strategy</a:t>
            </a:r>
            <a:endParaRPr lang="en-US" dirty="0"/>
          </a:p>
        </p:txBody>
      </p:sp>
      <p:sp>
        <p:nvSpPr>
          <p:cNvPr id="3" name="Footer Placeholder 2"/>
          <p:cNvSpPr>
            <a:spLocks noGrp="1"/>
          </p:cNvSpPr>
          <p:nvPr>
            <p:ph type="ftr" sz="quarter" idx="10"/>
          </p:nvPr>
        </p:nvSpPr>
        <p:spPr/>
        <p:txBody>
          <a:bodyPr/>
          <a:lstStyle/>
          <a:p>
            <a:pPr rtl="0" fontAlgn="base">
              <a:spcBef>
                <a:spcPct val="0"/>
              </a:spcBef>
              <a:spcAft>
                <a:spcPct val="0"/>
              </a:spcAft>
            </a:pPr>
            <a:r>
              <a:rPr lang="en-US" kern="1200" smtClean="0">
                <a:ea typeface="+mn-ea"/>
                <a:cs typeface="+mn-cs"/>
              </a:rPr>
              <a:t>AVACS Autumn School 2015</a:t>
            </a:r>
            <a:endParaRPr lang="en-GB" kern="1200" dirty="0">
              <a:ea typeface="+mn-ea"/>
              <a:cs typeface="+mn-cs"/>
            </a:endParaRPr>
          </a:p>
        </p:txBody>
      </p:sp>
      <p:sp>
        <p:nvSpPr>
          <p:cNvPr id="4" name="Slide Number Placeholder 3"/>
          <p:cNvSpPr>
            <a:spLocks noGrp="1"/>
          </p:cNvSpPr>
          <p:nvPr>
            <p:ph type="sldNum" sz="quarter" idx="11"/>
          </p:nvPr>
        </p:nvSpPr>
        <p:spPr/>
        <p:txBody>
          <a:bodyPr/>
          <a:lstStyle/>
          <a:p>
            <a:pPr rtl="0" fontAlgn="base">
              <a:spcBef>
                <a:spcPct val="0"/>
              </a:spcBef>
              <a:spcAft>
                <a:spcPct val="0"/>
              </a:spcAft>
            </a:pPr>
            <a:r>
              <a:rPr lang="en-GB" kern="1200" smtClean="0">
                <a:ea typeface="+mn-ea"/>
                <a:cs typeface="+mn-cs"/>
              </a:rPr>
              <a:t>Kim Larsen [</a:t>
            </a:r>
            <a:fld id="{3C55F532-70EC-4BB0-8F7B-D5093D26A9F4}" type="slidenum">
              <a:rPr lang="en-GB" kern="1200" smtClean="0">
                <a:ea typeface="+mn-ea"/>
                <a:cs typeface="+mn-cs"/>
              </a:rPr>
              <a:pPr rtl="0" fontAlgn="base">
                <a:spcBef>
                  <a:spcPct val="0"/>
                </a:spcBef>
                <a:spcAft>
                  <a:spcPct val="0"/>
                </a:spcAft>
              </a:pPr>
              <a:t>91</a:t>
            </a:fld>
            <a:r>
              <a:rPr lang="en-GB" kern="1200" smtClean="0">
                <a:ea typeface="+mn-ea"/>
                <a:cs typeface="+mn-cs"/>
              </a:rPr>
              <a:t>]</a:t>
            </a:r>
            <a:endParaRPr lang="en-GB" kern="1200" dirty="0">
              <a:ea typeface="+mn-ea"/>
              <a:cs typeface="+mn-cs"/>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30" y="1470345"/>
            <a:ext cx="8591550" cy="571500"/>
          </a:xfrm>
          <a:prstGeom prst="rect">
            <a:avLst/>
          </a:prstGeom>
          <a:noFill/>
          <a:ln w="57150">
            <a:solidFill>
              <a:srgbClr val="009900"/>
            </a:solidFill>
            <a:miter lim="800000"/>
            <a:headEnd/>
            <a:tailEnd/>
          </a:ln>
          <a:extLst>
            <a:ext uri="{909E8E84-426E-40DD-AFC4-6F175D3DCCD1}">
              <a14:hiddenFill xmlns:a14="http://schemas.microsoft.com/office/drawing/2010/main">
                <a:solidFill>
                  <a:schemeClr val="accent1"/>
                </a:solidFill>
              </a14:hiddenFill>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467" y="2392065"/>
            <a:ext cx="6772275"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223007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Optimal and </a:t>
            </a:r>
            <a:r>
              <a:rPr lang="da-DK" dirty="0" err="1" smtClean="0"/>
              <a:t>Safe</a:t>
            </a:r>
            <a:r>
              <a:rPr lang="da-DK" dirty="0" smtClean="0"/>
              <a:t> </a:t>
            </a:r>
            <a:r>
              <a:rPr lang="da-DK" dirty="0" err="1" smtClean="0"/>
              <a:t>Strategy</a:t>
            </a:r>
            <a:endParaRPr lang="en-US" dirty="0"/>
          </a:p>
        </p:txBody>
      </p:sp>
      <p:sp>
        <p:nvSpPr>
          <p:cNvPr id="3" name="Footer Placeholder 2"/>
          <p:cNvSpPr>
            <a:spLocks noGrp="1"/>
          </p:cNvSpPr>
          <p:nvPr>
            <p:ph type="ftr" sz="quarter" idx="10"/>
          </p:nvPr>
        </p:nvSpPr>
        <p:spPr/>
        <p:txBody>
          <a:bodyPr/>
          <a:lstStyle/>
          <a:p>
            <a:pPr rtl="0" fontAlgn="base">
              <a:spcBef>
                <a:spcPct val="0"/>
              </a:spcBef>
              <a:spcAft>
                <a:spcPct val="0"/>
              </a:spcAft>
            </a:pPr>
            <a:r>
              <a:rPr lang="en-US" kern="1200" smtClean="0">
                <a:ea typeface="+mn-ea"/>
                <a:cs typeface="+mn-cs"/>
              </a:rPr>
              <a:t>AVACS Autumn School 2015</a:t>
            </a:r>
            <a:endParaRPr lang="en-GB" kern="1200" dirty="0">
              <a:ea typeface="+mn-ea"/>
              <a:cs typeface="+mn-cs"/>
            </a:endParaRPr>
          </a:p>
        </p:txBody>
      </p:sp>
      <p:sp>
        <p:nvSpPr>
          <p:cNvPr id="4" name="Slide Number Placeholder 3"/>
          <p:cNvSpPr>
            <a:spLocks noGrp="1"/>
          </p:cNvSpPr>
          <p:nvPr>
            <p:ph type="sldNum" sz="quarter" idx="11"/>
          </p:nvPr>
        </p:nvSpPr>
        <p:spPr/>
        <p:txBody>
          <a:bodyPr/>
          <a:lstStyle/>
          <a:p>
            <a:pPr rtl="0" fontAlgn="base">
              <a:spcBef>
                <a:spcPct val="0"/>
              </a:spcBef>
              <a:spcAft>
                <a:spcPct val="0"/>
              </a:spcAft>
            </a:pPr>
            <a:r>
              <a:rPr lang="en-GB" kern="1200" smtClean="0">
                <a:ea typeface="+mn-ea"/>
                <a:cs typeface="+mn-cs"/>
              </a:rPr>
              <a:t>Kim Larsen [</a:t>
            </a:r>
            <a:fld id="{3C55F532-70EC-4BB0-8F7B-D5093D26A9F4}" type="slidenum">
              <a:rPr lang="en-GB" kern="1200" smtClean="0">
                <a:ea typeface="+mn-ea"/>
                <a:cs typeface="+mn-cs"/>
              </a:rPr>
              <a:pPr rtl="0" fontAlgn="base">
                <a:spcBef>
                  <a:spcPct val="0"/>
                </a:spcBef>
                <a:spcAft>
                  <a:spcPct val="0"/>
                </a:spcAft>
              </a:pPr>
              <a:t>92</a:t>
            </a:fld>
            <a:r>
              <a:rPr lang="en-GB" kern="1200" smtClean="0">
                <a:ea typeface="+mn-ea"/>
                <a:cs typeface="+mn-cs"/>
              </a:rPr>
              <a:t>]</a:t>
            </a:r>
            <a:endParaRPr lang="en-GB" kern="1200" dirty="0">
              <a:ea typeface="+mn-ea"/>
              <a:cs typeface="+mn-cs"/>
            </a:endParaRPr>
          </a:p>
        </p:txBody>
      </p: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01" r="2695"/>
          <a:stretch/>
        </p:blipFill>
        <p:spPr bwMode="auto">
          <a:xfrm>
            <a:off x="40210" y="1278320"/>
            <a:ext cx="9039069" cy="594186"/>
          </a:xfrm>
          <a:prstGeom prst="rect">
            <a:avLst/>
          </a:prstGeom>
          <a:noFill/>
          <a:ln w="57150">
            <a:solidFill>
              <a:srgbClr val="009900"/>
            </a:solidFill>
            <a:miter lim="800000"/>
            <a:headEnd/>
            <a:tailEnd/>
          </a:ln>
          <a:extLst>
            <a:ext uri="{909E8E84-426E-40DD-AFC4-6F175D3DCCD1}">
              <a14:hiddenFill xmlns:a14="http://schemas.microsoft.com/office/drawing/2010/main">
                <a:solidFill>
                  <a:schemeClr val="accent1"/>
                </a:solidFill>
              </a14:hiddenFill>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85" y="2166312"/>
            <a:ext cx="7653164" cy="3442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111" y="2507280"/>
            <a:ext cx="9499926" cy="3063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523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Case Studies</a:t>
            </a:r>
            <a:endParaRPr lang="en-US" dirty="0"/>
          </a:p>
        </p:txBody>
      </p:sp>
      <p:pic>
        <p:nvPicPr>
          <p:cNvPr id="8194" name="Picture 2"/>
          <p:cNvPicPr>
            <a:picLocks noChangeAspect="1" noChangeArrowheads="1"/>
          </p:cNvPicPr>
          <p:nvPr/>
        </p:nvPicPr>
        <p:blipFill>
          <a:blip r:embed="rId2"/>
          <a:srcRect/>
          <a:stretch>
            <a:fillRect/>
          </a:stretch>
        </p:blipFill>
        <p:spPr bwMode="auto">
          <a:xfrm>
            <a:off x="193830" y="1212834"/>
            <a:ext cx="1712208" cy="1283223"/>
          </a:xfrm>
          <a:prstGeom prst="rect">
            <a:avLst/>
          </a:prstGeom>
          <a:noFill/>
          <a:ln w="9525">
            <a:noFill/>
            <a:miter lim="800000"/>
            <a:headEnd/>
            <a:tailEnd/>
          </a:ln>
          <a:effectLst/>
        </p:spPr>
      </p:pic>
      <p:pic>
        <p:nvPicPr>
          <p:cNvPr id="8196" name="Picture 4"/>
          <p:cNvPicPr>
            <a:picLocks noChangeAspect="1" noChangeArrowheads="1"/>
          </p:cNvPicPr>
          <p:nvPr/>
        </p:nvPicPr>
        <p:blipFill>
          <a:blip r:embed="rId3" cstate="print"/>
          <a:srcRect/>
          <a:stretch>
            <a:fillRect/>
          </a:stretch>
        </p:blipFill>
        <p:spPr bwMode="auto">
          <a:xfrm>
            <a:off x="1869502" y="1190287"/>
            <a:ext cx="1588753" cy="1316993"/>
          </a:xfrm>
          <a:prstGeom prst="rect">
            <a:avLst/>
          </a:prstGeom>
          <a:noFill/>
          <a:ln w="9525">
            <a:noFill/>
            <a:miter lim="800000"/>
            <a:headEnd/>
            <a:tailEnd/>
          </a:ln>
          <a:effectLst/>
        </p:spPr>
      </p:pic>
      <p:pic>
        <p:nvPicPr>
          <p:cNvPr id="8198" name="Picture 6"/>
          <p:cNvPicPr>
            <a:picLocks noChangeAspect="1" noChangeArrowheads="1"/>
          </p:cNvPicPr>
          <p:nvPr/>
        </p:nvPicPr>
        <p:blipFill>
          <a:blip r:embed="rId4" cstate="print"/>
          <a:srcRect/>
          <a:stretch>
            <a:fillRect/>
          </a:stretch>
        </p:blipFill>
        <p:spPr bwMode="auto">
          <a:xfrm>
            <a:off x="3266230" y="1190287"/>
            <a:ext cx="1519608" cy="1243012"/>
          </a:xfrm>
          <a:prstGeom prst="rect">
            <a:avLst/>
          </a:prstGeom>
          <a:noFill/>
          <a:ln w="9525">
            <a:noFill/>
            <a:miter lim="800000"/>
            <a:headEnd/>
            <a:tailEnd/>
          </a:ln>
          <a:effectLst/>
        </p:spPr>
      </p:pic>
      <p:pic>
        <p:nvPicPr>
          <p:cNvPr id="8200" name="Picture 8"/>
          <p:cNvPicPr>
            <a:picLocks noChangeAspect="1" noChangeArrowheads="1"/>
          </p:cNvPicPr>
          <p:nvPr/>
        </p:nvPicPr>
        <p:blipFill>
          <a:blip r:embed="rId5"/>
          <a:srcRect/>
          <a:stretch>
            <a:fillRect/>
          </a:stretch>
        </p:blipFill>
        <p:spPr bwMode="auto">
          <a:xfrm>
            <a:off x="4687215" y="1220513"/>
            <a:ext cx="1388781" cy="1165930"/>
          </a:xfrm>
          <a:prstGeom prst="rect">
            <a:avLst/>
          </a:prstGeom>
          <a:noFill/>
          <a:ln w="9525">
            <a:noFill/>
            <a:miter lim="800000"/>
            <a:headEnd/>
            <a:tailEnd/>
          </a:ln>
          <a:effectLst/>
        </p:spPr>
      </p:pic>
      <p:pic>
        <p:nvPicPr>
          <p:cNvPr id="8201" name="Picture 9"/>
          <p:cNvPicPr>
            <a:picLocks noChangeAspect="1" noChangeArrowheads="1"/>
          </p:cNvPicPr>
          <p:nvPr/>
        </p:nvPicPr>
        <p:blipFill>
          <a:blip r:embed="rId6"/>
          <a:srcRect/>
          <a:stretch>
            <a:fillRect/>
          </a:stretch>
        </p:blipFill>
        <p:spPr bwMode="auto">
          <a:xfrm>
            <a:off x="6118183" y="1219546"/>
            <a:ext cx="1528864" cy="1144706"/>
          </a:xfrm>
          <a:prstGeom prst="rect">
            <a:avLst/>
          </a:prstGeom>
          <a:noFill/>
          <a:ln w="9525">
            <a:noFill/>
            <a:miter lim="800000"/>
            <a:headEnd/>
            <a:tailEnd/>
          </a:ln>
          <a:effectLst/>
        </p:spPr>
      </p:pic>
      <p:sp>
        <p:nvSpPr>
          <p:cNvPr id="9" name="TextBox 8"/>
          <p:cNvSpPr txBox="1"/>
          <p:nvPr/>
        </p:nvSpPr>
        <p:spPr>
          <a:xfrm>
            <a:off x="419100" y="2743200"/>
            <a:ext cx="1303867" cy="338554"/>
          </a:xfrm>
          <a:prstGeom prst="rect">
            <a:avLst/>
          </a:prstGeom>
          <a:solidFill>
            <a:schemeClr val="tx2">
              <a:lumMod val="20000"/>
              <a:lumOff val="80000"/>
            </a:schemeClr>
          </a:solidFill>
        </p:spPr>
        <p:txBody>
          <a:bodyPr wrap="square" rtlCol="0">
            <a:spAutoFit/>
          </a:bodyPr>
          <a:lstStyle/>
          <a:p>
            <a:r>
              <a:rPr lang="en-US" sz="1600" dirty="0" smtClean="0"/>
              <a:t>FIREWIRE</a:t>
            </a:r>
            <a:endParaRPr lang="en-US" sz="1600" dirty="0"/>
          </a:p>
        </p:txBody>
      </p:sp>
      <p:sp>
        <p:nvSpPr>
          <p:cNvPr id="10" name="TextBox 9"/>
          <p:cNvSpPr txBox="1"/>
          <p:nvPr/>
        </p:nvSpPr>
        <p:spPr>
          <a:xfrm>
            <a:off x="2459725" y="2706396"/>
            <a:ext cx="1600200" cy="338554"/>
          </a:xfrm>
          <a:prstGeom prst="rect">
            <a:avLst/>
          </a:prstGeom>
          <a:solidFill>
            <a:schemeClr val="tx2">
              <a:lumMod val="20000"/>
              <a:lumOff val="80000"/>
            </a:schemeClr>
          </a:solidFill>
        </p:spPr>
        <p:txBody>
          <a:bodyPr wrap="square" rtlCol="0">
            <a:spAutoFit/>
          </a:bodyPr>
          <a:lstStyle/>
          <a:p>
            <a:r>
              <a:rPr lang="en-US" sz="1600" dirty="0" smtClean="0"/>
              <a:t>BLUETOOTH</a:t>
            </a:r>
            <a:endParaRPr lang="en-US" sz="1600" dirty="0"/>
          </a:p>
        </p:txBody>
      </p:sp>
      <p:sp>
        <p:nvSpPr>
          <p:cNvPr id="11" name="TextBox 10"/>
          <p:cNvSpPr txBox="1"/>
          <p:nvPr/>
        </p:nvSpPr>
        <p:spPr>
          <a:xfrm>
            <a:off x="5074539" y="2719449"/>
            <a:ext cx="1609736" cy="338554"/>
          </a:xfrm>
          <a:prstGeom prst="rect">
            <a:avLst/>
          </a:prstGeom>
          <a:solidFill>
            <a:schemeClr val="bg2">
              <a:lumMod val="40000"/>
              <a:lumOff val="60000"/>
            </a:schemeClr>
          </a:solidFill>
        </p:spPr>
        <p:txBody>
          <a:bodyPr wrap="none" rtlCol="0">
            <a:spAutoFit/>
          </a:bodyPr>
          <a:lstStyle/>
          <a:p>
            <a:r>
              <a:rPr lang="en-US" sz="1600" dirty="0" smtClean="0"/>
              <a:t> 10 node LMAC</a:t>
            </a:r>
            <a:endParaRPr lang="en-US" sz="1600" dirty="0"/>
          </a:p>
        </p:txBody>
      </p:sp>
      <p:sp>
        <p:nvSpPr>
          <p:cNvPr id="15" name="TextBox 14"/>
          <p:cNvSpPr txBox="1"/>
          <p:nvPr/>
        </p:nvSpPr>
        <p:spPr>
          <a:xfrm>
            <a:off x="7666401" y="5225335"/>
            <a:ext cx="1303867" cy="584775"/>
          </a:xfrm>
          <a:prstGeom prst="rect">
            <a:avLst/>
          </a:prstGeom>
          <a:solidFill>
            <a:schemeClr val="tx2">
              <a:lumMod val="20000"/>
              <a:lumOff val="80000"/>
            </a:schemeClr>
          </a:solidFill>
        </p:spPr>
        <p:txBody>
          <a:bodyPr wrap="square" rtlCol="0">
            <a:spAutoFit/>
          </a:bodyPr>
          <a:lstStyle/>
          <a:p>
            <a:r>
              <a:rPr lang="da-DK" sz="1600" dirty="0" err="1" smtClean="0"/>
              <a:t>Battery</a:t>
            </a:r>
            <a:endParaRPr lang="en-US" sz="1600" dirty="0"/>
          </a:p>
          <a:p>
            <a:r>
              <a:rPr lang="da-DK" sz="1600" dirty="0" err="1" smtClean="0"/>
              <a:t>Scheduling</a:t>
            </a:r>
            <a:endParaRPr lang="da-DK" sz="1600" dirty="0" smtClean="0"/>
          </a:p>
        </p:txBody>
      </p:sp>
      <p:sp>
        <p:nvSpPr>
          <p:cNvPr id="16" name="Slide Number Placeholder 15"/>
          <p:cNvSpPr>
            <a:spLocks noGrp="1"/>
          </p:cNvSpPr>
          <p:nvPr>
            <p:ph type="sldNum" sz="quarter" idx="4"/>
          </p:nvPr>
        </p:nvSpPr>
        <p:spPr/>
        <p:txBody>
          <a:bodyPr/>
          <a:lstStyle/>
          <a:p>
            <a:r>
              <a:rPr lang="en-GB" smtClean="0"/>
              <a:t>Kim Larsen [</a:t>
            </a:r>
            <a:fld id="{3C55F532-70EC-4BB0-8F7B-D5093D26A9F4}" type="slidenum">
              <a:rPr lang="en-GB" smtClean="0"/>
              <a:pPr/>
              <a:t>93</a:t>
            </a:fld>
            <a:r>
              <a:rPr lang="en-GB" smtClean="0"/>
              <a:t>]</a:t>
            </a:r>
            <a:endParaRPr lang="en-GB" dirty="0"/>
          </a:p>
        </p:txBody>
      </p:sp>
      <p:sp>
        <p:nvSpPr>
          <p:cNvPr id="17" name="Footer Placeholder 16"/>
          <p:cNvSpPr>
            <a:spLocks noGrp="1"/>
          </p:cNvSpPr>
          <p:nvPr>
            <p:ph type="ftr" sz="quarter" idx="3"/>
          </p:nvPr>
        </p:nvSpPr>
        <p:spPr/>
        <p:txBody>
          <a:bodyPr/>
          <a:lstStyle/>
          <a:p>
            <a:r>
              <a:rPr lang="en-US" smtClean="0"/>
              <a:t>AVACS Autumn School 2015</a:t>
            </a:r>
            <a:endParaRPr lang="en-GB" dirty="0"/>
          </a:p>
        </p:txBody>
      </p:sp>
      <p:pic>
        <p:nvPicPr>
          <p:cNvPr id="68612" name="Picture 4"/>
          <p:cNvPicPr>
            <a:picLocks noChangeAspect="1" noChangeArrowheads="1"/>
          </p:cNvPicPr>
          <p:nvPr/>
        </p:nvPicPr>
        <p:blipFill>
          <a:blip r:embed="rId7"/>
          <a:srcRect/>
          <a:stretch>
            <a:fillRect/>
          </a:stretch>
        </p:blipFill>
        <p:spPr bwMode="auto">
          <a:xfrm>
            <a:off x="2021241" y="3612255"/>
            <a:ext cx="1244876" cy="1363436"/>
          </a:xfrm>
          <a:prstGeom prst="rect">
            <a:avLst/>
          </a:prstGeom>
          <a:noFill/>
          <a:ln w="9525">
            <a:noFill/>
            <a:miter lim="800000"/>
            <a:headEnd/>
            <a:tailEnd/>
          </a:ln>
          <a:effectLst/>
        </p:spPr>
      </p:pic>
      <p:sp>
        <p:nvSpPr>
          <p:cNvPr id="18" name="TextBox 17"/>
          <p:cNvSpPr txBox="1"/>
          <p:nvPr/>
        </p:nvSpPr>
        <p:spPr>
          <a:xfrm>
            <a:off x="1987926" y="5216264"/>
            <a:ext cx="1456809" cy="584775"/>
          </a:xfrm>
          <a:prstGeom prst="rect">
            <a:avLst/>
          </a:prstGeom>
          <a:solidFill>
            <a:schemeClr val="bg2">
              <a:lumMod val="40000"/>
              <a:lumOff val="60000"/>
            </a:schemeClr>
          </a:solidFill>
        </p:spPr>
        <p:txBody>
          <a:bodyPr wrap="none" rtlCol="0">
            <a:spAutoFit/>
          </a:bodyPr>
          <a:lstStyle/>
          <a:p>
            <a:r>
              <a:rPr lang="en-US" sz="1600" dirty="0" smtClean="0"/>
              <a:t>Energy Aware</a:t>
            </a:r>
          </a:p>
          <a:p>
            <a:r>
              <a:rPr lang="en-US" sz="1600" dirty="0" smtClean="0"/>
              <a:t>Buildings</a:t>
            </a:r>
            <a:endParaRPr lang="en-US" sz="1600" dirty="0"/>
          </a:p>
        </p:txBody>
      </p:sp>
      <p:pic>
        <p:nvPicPr>
          <p:cNvPr id="68613" name="Picture 5"/>
          <p:cNvPicPr>
            <a:picLocks noChangeAspect="1" noChangeArrowheads="1"/>
          </p:cNvPicPr>
          <p:nvPr/>
        </p:nvPicPr>
        <p:blipFill>
          <a:blip r:embed="rId8"/>
          <a:srcRect/>
          <a:stretch>
            <a:fillRect/>
          </a:stretch>
        </p:blipFill>
        <p:spPr bwMode="auto">
          <a:xfrm>
            <a:off x="3672273" y="3657677"/>
            <a:ext cx="1734654" cy="1213124"/>
          </a:xfrm>
          <a:prstGeom prst="rect">
            <a:avLst/>
          </a:prstGeom>
          <a:noFill/>
          <a:ln w="9525">
            <a:noFill/>
            <a:miter lim="800000"/>
            <a:headEnd/>
            <a:tailEnd/>
          </a:ln>
          <a:effectLst/>
        </p:spPr>
      </p:pic>
      <p:sp>
        <p:nvSpPr>
          <p:cNvPr id="20" name="TextBox 19"/>
          <p:cNvSpPr txBox="1"/>
          <p:nvPr/>
        </p:nvSpPr>
        <p:spPr>
          <a:xfrm>
            <a:off x="3717107" y="5216264"/>
            <a:ext cx="1758815" cy="584775"/>
          </a:xfrm>
          <a:prstGeom prst="rect">
            <a:avLst/>
          </a:prstGeom>
          <a:solidFill>
            <a:schemeClr val="bg2">
              <a:lumMod val="40000"/>
              <a:lumOff val="60000"/>
            </a:schemeClr>
          </a:solidFill>
        </p:spPr>
        <p:txBody>
          <a:bodyPr wrap="none" rtlCol="0">
            <a:spAutoFit/>
          </a:bodyPr>
          <a:lstStyle/>
          <a:p>
            <a:r>
              <a:rPr lang="en-US" sz="1600" dirty="0" smtClean="0"/>
              <a:t>Genetic </a:t>
            </a:r>
            <a:r>
              <a:rPr lang="en-US" sz="1600" dirty="0" err="1" smtClean="0"/>
              <a:t>Oscilator</a:t>
            </a:r>
            <a:endParaRPr lang="en-US" sz="1600" dirty="0" smtClean="0"/>
          </a:p>
          <a:p>
            <a:r>
              <a:rPr lang="en-US" sz="1600" dirty="0" smtClean="0"/>
              <a:t>(HBS)</a:t>
            </a:r>
            <a:endParaRPr lang="en-US" sz="1600" dirty="0"/>
          </a:p>
        </p:txBody>
      </p:sp>
      <p:pic>
        <p:nvPicPr>
          <p:cNvPr id="68611"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06" t="11117" r="28391" b="2390"/>
          <a:stretch/>
        </p:blipFill>
        <p:spPr bwMode="auto">
          <a:xfrm>
            <a:off x="5701046" y="3684335"/>
            <a:ext cx="1482494" cy="123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5963684" y="5220189"/>
            <a:ext cx="1164100" cy="830997"/>
          </a:xfrm>
          <a:prstGeom prst="rect">
            <a:avLst/>
          </a:prstGeom>
          <a:solidFill>
            <a:schemeClr val="bg2">
              <a:lumMod val="40000"/>
              <a:lumOff val="60000"/>
            </a:schemeClr>
          </a:solidFill>
        </p:spPr>
        <p:txBody>
          <a:bodyPr wrap="none" rtlCol="0">
            <a:spAutoFit/>
          </a:bodyPr>
          <a:lstStyle/>
          <a:p>
            <a:r>
              <a:rPr lang="en-US" sz="1600" dirty="0" smtClean="0"/>
              <a:t>Passenger</a:t>
            </a:r>
          </a:p>
          <a:p>
            <a:r>
              <a:rPr lang="en-US" sz="1600" dirty="0" smtClean="0"/>
              <a:t>Seating in</a:t>
            </a:r>
          </a:p>
          <a:p>
            <a:r>
              <a:rPr lang="en-US" sz="1600" dirty="0" smtClean="0"/>
              <a:t>Aircraft</a:t>
            </a:r>
            <a:endParaRPr lang="en-US" sz="1600" dirty="0"/>
          </a:p>
        </p:txBody>
      </p:sp>
      <p:pic>
        <p:nvPicPr>
          <p:cNvPr id="1026"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22" t="16923" r="47700" b="3216"/>
          <a:stretch/>
        </p:blipFill>
        <p:spPr bwMode="auto">
          <a:xfrm>
            <a:off x="7666401" y="3725721"/>
            <a:ext cx="1400716" cy="1136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85285" y="1242221"/>
            <a:ext cx="1197768" cy="1213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7536823" y="2686825"/>
            <a:ext cx="1446230" cy="830997"/>
          </a:xfrm>
          <a:prstGeom prst="rect">
            <a:avLst/>
          </a:prstGeom>
          <a:solidFill>
            <a:schemeClr val="bg2">
              <a:lumMod val="40000"/>
              <a:lumOff val="60000"/>
            </a:schemeClr>
          </a:solidFill>
        </p:spPr>
        <p:txBody>
          <a:bodyPr wrap="none" rtlCol="0">
            <a:spAutoFit/>
          </a:bodyPr>
          <a:lstStyle/>
          <a:p>
            <a:r>
              <a:rPr lang="en-US" sz="1600" dirty="0" err="1" smtClean="0"/>
              <a:t>Schedulability</a:t>
            </a:r>
            <a:endParaRPr lang="en-US" sz="1600" dirty="0" smtClean="0"/>
          </a:p>
          <a:p>
            <a:r>
              <a:rPr lang="en-US" sz="1600" dirty="0" smtClean="0"/>
              <a:t>Analysis for</a:t>
            </a:r>
          </a:p>
          <a:p>
            <a:r>
              <a:rPr lang="en-US" sz="1600" dirty="0" smtClean="0"/>
              <a:t>Mix Cr Sys</a:t>
            </a:r>
          </a:p>
        </p:txBody>
      </p:sp>
      <p:pic>
        <p:nvPicPr>
          <p:cNvPr id="26" name="Pladsholder til indhold 8"/>
          <p:cNvPicPr>
            <a:picLocks noGrp="1" noChangeAspect="1"/>
          </p:cNvPicPr>
          <p:nvPr>
            <p:ph sz="half" idx="2"/>
          </p:nvPr>
        </p:nvPicPr>
        <p:blipFill rotWithShape="1">
          <a:blip r:embed="rId12" cstate="print">
            <a:extLst>
              <a:ext uri="{28A0092B-C50C-407E-A947-70E740481C1C}">
                <a14:useLocalDpi xmlns:a14="http://schemas.microsoft.com/office/drawing/2010/main" val="0"/>
              </a:ext>
            </a:extLst>
          </a:blip>
          <a:srcRect l="10142" t="7857" r="25681"/>
          <a:stretch/>
        </p:blipFill>
        <p:spPr>
          <a:xfrm>
            <a:off x="485835" y="3713730"/>
            <a:ext cx="1237132" cy="1101017"/>
          </a:xfrm>
        </p:spPr>
      </p:pic>
      <p:sp>
        <p:nvSpPr>
          <p:cNvPr id="27" name="TextBox 26"/>
          <p:cNvSpPr txBox="1"/>
          <p:nvPr/>
        </p:nvSpPr>
        <p:spPr>
          <a:xfrm>
            <a:off x="486592" y="5195630"/>
            <a:ext cx="1178528" cy="830997"/>
          </a:xfrm>
          <a:prstGeom prst="rect">
            <a:avLst/>
          </a:prstGeom>
          <a:solidFill>
            <a:schemeClr val="bg2">
              <a:lumMod val="40000"/>
              <a:lumOff val="60000"/>
            </a:schemeClr>
          </a:solidFill>
        </p:spPr>
        <p:txBody>
          <a:bodyPr wrap="none" rtlCol="0">
            <a:spAutoFit/>
          </a:bodyPr>
          <a:lstStyle/>
          <a:p>
            <a:r>
              <a:rPr lang="da-DK" sz="1600" dirty="0" smtClean="0"/>
              <a:t>Smart Grid</a:t>
            </a:r>
          </a:p>
          <a:p>
            <a:r>
              <a:rPr lang="da-DK" sz="1600" dirty="0" err="1" smtClean="0"/>
              <a:t>Demand</a:t>
            </a:r>
            <a:r>
              <a:rPr lang="da-DK" sz="1600" dirty="0"/>
              <a:t> </a:t>
            </a:r>
            <a:r>
              <a:rPr lang="da-DK" sz="1600" dirty="0" smtClean="0"/>
              <a:t>/</a:t>
            </a:r>
          </a:p>
          <a:p>
            <a:r>
              <a:rPr lang="da-DK" sz="1600" dirty="0" err="1" smtClean="0"/>
              <a:t>Response</a:t>
            </a:r>
            <a:endParaRPr lang="en-US" sz="1600" dirty="0"/>
          </a:p>
        </p:txBody>
      </p:sp>
    </p:spTree>
    <p:extLst>
      <p:ext uri="{BB962C8B-B14F-4D97-AF65-F5344CB8AC3E}">
        <p14:creationId xmlns:p14="http://schemas.microsoft.com/office/powerpoint/2010/main" val="257870894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pPr algn="l"/>
            <a:r>
              <a:rPr lang="en-US" b="1" dirty="0">
                <a:solidFill>
                  <a:srgbClr val="FF6600"/>
                </a:solidFill>
              </a:rPr>
              <a:t>LASSO</a:t>
            </a:r>
            <a:r>
              <a:rPr lang="en-US" dirty="0"/>
              <a:t/>
            </a:r>
            <a:br>
              <a:rPr lang="en-US" dirty="0"/>
            </a:br>
            <a:r>
              <a:rPr lang="en-US" sz="2000" dirty="0"/>
              <a:t>Learning, Analysis, </a:t>
            </a:r>
            <a:r>
              <a:rPr lang="en-US" sz="2000" dirty="0" err="1"/>
              <a:t>SynthesiS</a:t>
            </a:r>
            <a:r>
              <a:rPr lang="en-US" sz="2000" dirty="0"/>
              <a:t> and Optimization</a:t>
            </a:r>
            <a:br>
              <a:rPr lang="en-US" sz="2000" dirty="0"/>
            </a:br>
            <a:r>
              <a:rPr lang="en-US" sz="2000" dirty="0"/>
              <a:t>of Cyber-Physical Systems</a:t>
            </a:r>
            <a:r>
              <a:rPr lang="en-US" dirty="0"/>
              <a:t/>
            </a:r>
            <a:br>
              <a:rPr lang="en-US" dirty="0"/>
            </a:br>
            <a:endParaRPr lang="en-US" dirty="0"/>
          </a:p>
        </p:txBody>
      </p:sp>
      <p:sp>
        <p:nvSpPr>
          <p:cNvPr id="4" name="Content Placeholder 3"/>
          <p:cNvSpPr>
            <a:spLocks noGrp="1"/>
          </p:cNvSpPr>
          <p:nvPr>
            <p:ph sz="half" idx="4294967295"/>
          </p:nvPr>
        </p:nvSpPr>
        <p:spPr>
          <a:xfrm>
            <a:off x="5105400" y="1600200"/>
            <a:ext cx="4038600" cy="4525963"/>
          </a:xfrm>
        </p:spPr>
        <p:txBody>
          <a:bodyPr/>
          <a:lstStyle/>
          <a:p>
            <a:pPr marL="0" indent="0">
              <a:buNone/>
            </a:pPr>
            <a:endParaRPr lang="en-US" sz="2400" dirty="0" smtClean="0"/>
          </a:p>
          <a:p>
            <a:endParaRPr lang="en-US" sz="2400" dirty="0"/>
          </a:p>
        </p:txBody>
      </p:sp>
      <p:graphicFrame>
        <p:nvGraphicFramePr>
          <p:cNvPr id="6" name="Object 5"/>
          <p:cNvGraphicFramePr>
            <a:graphicFrameLocks noChangeAspect="1"/>
          </p:cNvGraphicFramePr>
          <p:nvPr>
            <p:extLst>
              <p:ext uri="{D42A27DB-BD31-4B8C-83A1-F6EECF244321}">
                <p14:modId xmlns:p14="http://schemas.microsoft.com/office/powerpoint/2010/main" val="1330435160"/>
              </p:ext>
            </p:extLst>
          </p:nvPr>
        </p:nvGraphicFramePr>
        <p:xfrm>
          <a:off x="309045" y="1662370"/>
          <a:ext cx="7758027" cy="4584810"/>
        </p:xfrm>
        <a:graphic>
          <a:graphicData uri="http://schemas.openxmlformats.org/presentationml/2006/ole">
            <mc:AlternateContent xmlns:mc="http://schemas.openxmlformats.org/markup-compatibility/2006">
              <mc:Choice xmlns:v="urn:schemas-microsoft-com:vml" Requires="v">
                <p:oleObj spid="_x0000_s4102" name="Slide" r:id="rId3" imgW="4559757" imgH="2692829" progId="PowerPoint.Slide.12">
                  <p:embed/>
                </p:oleObj>
              </mc:Choice>
              <mc:Fallback>
                <p:oleObj name="Slide" r:id="rId3" imgW="4559757" imgH="2692829" progId="PowerPoint.Slid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045" y="1662370"/>
                        <a:ext cx="7758027" cy="4584810"/>
                      </a:xfrm>
                      <a:prstGeom prst="rect">
                        <a:avLst/>
                      </a:prstGeom>
                      <a:noFill/>
                    </p:spPr>
                  </p:pic>
                </p:oleObj>
              </mc:Fallback>
            </mc:AlternateContent>
          </a:graphicData>
        </a:graphic>
      </p:graphicFrame>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7702" y="-17385"/>
            <a:ext cx="2190750"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347450" y="5771705"/>
            <a:ext cx="2534730" cy="460860"/>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bg1"/>
              </a:solidFill>
              <a:effectLst/>
              <a:latin typeface="Arial" pitchFamily="34" charset="0"/>
            </a:endParaRPr>
          </a:p>
        </p:txBody>
      </p:sp>
      <p:sp>
        <p:nvSpPr>
          <p:cNvPr id="5" name="Rectangle 4"/>
          <p:cNvSpPr/>
          <p:nvPr/>
        </p:nvSpPr>
        <p:spPr bwMode="auto">
          <a:xfrm>
            <a:off x="0" y="5810110"/>
            <a:ext cx="3419850" cy="84491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bg1"/>
              </a:solidFill>
              <a:effectLst/>
              <a:latin typeface="Arial" pitchFamily="34" charset="0"/>
            </a:endParaRPr>
          </a:p>
        </p:txBody>
      </p:sp>
      <p:sp>
        <p:nvSpPr>
          <p:cNvPr id="7" name="TextBox 6"/>
          <p:cNvSpPr txBox="1"/>
          <p:nvPr/>
        </p:nvSpPr>
        <p:spPr>
          <a:xfrm>
            <a:off x="6224767" y="6227616"/>
            <a:ext cx="2672463" cy="369332"/>
          </a:xfrm>
          <a:prstGeom prst="rect">
            <a:avLst/>
          </a:prstGeom>
          <a:noFill/>
        </p:spPr>
        <p:txBody>
          <a:bodyPr wrap="none" rtlCol="0">
            <a:spAutoFit/>
          </a:bodyPr>
          <a:lstStyle/>
          <a:p>
            <a:pPr algn="ctr"/>
            <a:r>
              <a:rPr lang="da-DK" b="1" dirty="0" smtClean="0">
                <a:solidFill>
                  <a:srgbClr val="FF6600"/>
                </a:solidFill>
                <a:latin typeface="Cambria" panose="02040503050406030204" pitchFamily="18" charset="0"/>
              </a:rPr>
              <a:t>Contact:  kgl@cs.aau.dk</a:t>
            </a:r>
            <a:endParaRPr lang="en-US" b="1" dirty="0" smtClean="0">
              <a:solidFill>
                <a:srgbClr val="FF6600"/>
              </a:solidFill>
              <a:latin typeface="Cambria" panose="02040503050406030204" pitchFamily="18" charset="0"/>
            </a:endParaRPr>
          </a:p>
        </p:txBody>
      </p:sp>
    </p:spTree>
    <p:extLst>
      <p:ext uri="{BB962C8B-B14F-4D97-AF65-F5344CB8AC3E}">
        <p14:creationId xmlns:p14="http://schemas.microsoft.com/office/powerpoint/2010/main" val="357827089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8930" name="Picture 2"/>
          <p:cNvPicPr>
            <a:picLocks noChangeAspect="1" noChangeArrowheads="1"/>
          </p:cNvPicPr>
          <p:nvPr/>
        </p:nvPicPr>
        <p:blipFill>
          <a:blip r:embed="rId2"/>
          <a:srcRect t="17708" r="1563" b="6250"/>
          <a:stretch>
            <a:fillRect/>
          </a:stretch>
        </p:blipFill>
        <p:spPr bwMode="auto">
          <a:xfrm>
            <a:off x="304800" y="1081087"/>
            <a:ext cx="8458200" cy="4900613"/>
          </a:xfrm>
          <a:prstGeom prst="rect">
            <a:avLst/>
          </a:prstGeom>
          <a:noFill/>
          <a:ln w="28575">
            <a:noFill/>
            <a:miter lim="800000"/>
            <a:headEnd/>
            <a:tailEnd/>
          </a:ln>
          <a:effectLst>
            <a:outerShdw dist="107763" dir="2700000" algn="ctr" rotWithShape="0">
              <a:schemeClr val="bg2"/>
            </a:outerShdw>
          </a:effectLst>
        </p:spPr>
      </p:pic>
      <p:sp>
        <p:nvSpPr>
          <p:cNvPr id="4" name="Title 3"/>
          <p:cNvSpPr>
            <a:spLocks noGrp="1"/>
          </p:cNvSpPr>
          <p:nvPr>
            <p:ph type="title"/>
          </p:nvPr>
        </p:nvSpPr>
        <p:spPr/>
        <p:txBody>
          <a:bodyPr/>
          <a:lstStyle/>
          <a:p>
            <a:r>
              <a:rPr lang="da-DK" dirty="0" smtClean="0"/>
              <a:t>www.uppaal.org</a:t>
            </a:r>
            <a:endParaRPr lang="en-US" dirty="0"/>
          </a:p>
        </p:txBody>
      </p:sp>
      <p:sp>
        <p:nvSpPr>
          <p:cNvPr id="7" name="Footer Placeholder 6"/>
          <p:cNvSpPr>
            <a:spLocks noGrp="1"/>
          </p:cNvSpPr>
          <p:nvPr>
            <p:ph type="ftr" sz="quarter" idx="10"/>
          </p:nvPr>
        </p:nvSpPr>
        <p:spPr/>
        <p:txBody>
          <a:bodyPr/>
          <a:lstStyle/>
          <a:p>
            <a:pPr rtl="0" fontAlgn="base">
              <a:spcBef>
                <a:spcPct val="0"/>
              </a:spcBef>
              <a:spcAft>
                <a:spcPct val="0"/>
              </a:spcAft>
            </a:pPr>
            <a:r>
              <a:rPr lang="en-US" kern="1200" smtClean="0">
                <a:ea typeface="+mn-ea"/>
                <a:cs typeface="+mn-cs"/>
              </a:rPr>
              <a:t>AVACS Autumn School 2015</a:t>
            </a:r>
            <a:endParaRPr lang="en-GB" kern="1200" dirty="0">
              <a:ea typeface="+mn-ea"/>
              <a:cs typeface="+mn-cs"/>
            </a:endParaRPr>
          </a:p>
        </p:txBody>
      </p:sp>
      <p:sp>
        <p:nvSpPr>
          <p:cNvPr id="2" name="Slide Number Placeholder 1"/>
          <p:cNvSpPr>
            <a:spLocks noGrp="1"/>
          </p:cNvSpPr>
          <p:nvPr>
            <p:ph type="sldNum" sz="quarter" idx="11"/>
          </p:nvPr>
        </p:nvSpPr>
        <p:spPr/>
        <p:txBody>
          <a:bodyPr/>
          <a:lstStyle/>
          <a:p>
            <a:pPr rtl="0" fontAlgn="base">
              <a:spcBef>
                <a:spcPct val="0"/>
              </a:spcBef>
              <a:spcAft>
                <a:spcPct val="0"/>
              </a:spcAft>
            </a:pPr>
            <a:r>
              <a:rPr lang="en-GB" kern="1200" smtClean="0">
                <a:ea typeface="+mn-ea"/>
                <a:cs typeface="+mn-cs"/>
              </a:rPr>
              <a:t>Kim Larsen [</a:t>
            </a:r>
            <a:fld id="{3C55F532-70EC-4BB0-8F7B-D5093D26A9F4}" type="slidenum">
              <a:rPr lang="en-GB" kern="1200" smtClean="0">
                <a:ea typeface="+mn-ea"/>
                <a:cs typeface="+mn-cs"/>
              </a:rPr>
              <a:pPr rtl="0" fontAlgn="base">
                <a:spcBef>
                  <a:spcPct val="0"/>
                </a:spcBef>
                <a:spcAft>
                  <a:spcPct val="0"/>
                </a:spcAft>
              </a:pPr>
              <a:t>95</a:t>
            </a:fld>
            <a:r>
              <a:rPr lang="en-GB" kern="1200" smtClean="0">
                <a:ea typeface="+mn-ea"/>
                <a:cs typeface="+mn-cs"/>
              </a:rPr>
              <a:t>]</a:t>
            </a:r>
            <a:endParaRPr lang="en-GB" kern="1200" dirty="0">
              <a:ea typeface="+mn-ea"/>
              <a:cs typeface="+mn-cs"/>
            </a:endParaRPr>
          </a:p>
        </p:txBody>
      </p:sp>
    </p:spTree>
    <p:extLst>
      <p:ext uri="{BB962C8B-B14F-4D97-AF65-F5344CB8AC3E}">
        <p14:creationId xmlns:p14="http://schemas.microsoft.com/office/powerpoint/2010/main" val="3967402665"/>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da-DK" sz="6600" dirty="0" smtClean="0">
                <a:solidFill>
                  <a:srgbClr val="FF0000"/>
                </a:solidFill>
              </a:rPr>
              <a:t>App</a:t>
            </a:r>
            <a:r>
              <a:rPr lang="da-DK" sz="6600" dirty="0" smtClean="0">
                <a:solidFill>
                  <a:srgbClr val="FFC000"/>
                </a:solidFill>
              </a:rPr>
              <a:t>lica</a:t>
            </a:r>
            <a:r>
              <a:rPr lang="da-DK" sz="6600" dirty="0" smtClean="0">
                <a:solidFill>
                  <a:srgbClr val="5C5CD6"/>
                </a:solidFill>
              </a:rPr>
              <a:t>tions</a:t>
            </a:r>
            <a:endParaRPr lang="en-US" sz="6600" dirty="0">
              <a:solidFill>
                <a:srgbClr val="5C5CD6"/>
              </a:solidFill>
            </a:endParaRPr>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4490591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2772" name="Rectangle 4"/>
          <p:cNvSpPr>
            <a:spLocks noGrp="1" noChangeArrowheads="1"/>
          </p:cNvSpPr>
          <p:nvPr>
            <p:ph type="title"/>
          </p:nvPr>
        </p:nvSpPr>
        <p:spPr/>
        <p:txBody>
          <a:bodyPr/>
          <a:lstStyle/>
          <a:p>
            <a:r>
              <a:rPr lang="en-US" dirty="0" smtClean="0"/>
              <a:t>Case Studies: </a:t>
            </a:r>
            <a:r>
              <a:rPr lang="en-US" dirty="0"/>
              <a:t>Controllers</a:t>
            </a:r>
          </a:p>
        </p:txBody>
      </p:sp>
      <p:sp>
        <p:nvSpPr>
          <p:cNvPr id="1312773" name="Rectangle 5"/>
          <p:cNvSpPr>
            <a:spLocks noGrp="1" noChangeArrowheads="1"/>
          </p:cNvSpPr>
          <p:nvPr>
            <p:ph type="body" idx="1"/>
          </p:nvPr>
        </p:nvSpPr>
        <p:spPr>
          <a:xfrm>
            <a:off x="381000" y="1143000"/>
            <a:ext cx="8372475" cy="5550425"/>
          </a:xfrm>
        </p:spPr>
        <p:txBody>
          <a:bodyPr>
            <a:noAutofit/>
          </a:bodyPr>
          <a:lstStyle/>
          <a:p>
            <a:pPr>
              <a:lnSpc>
                <a:spcPct val="90000"/>
              </a:lnSpc>
            </a:pPr>
            <a:r>
              <a:rPr lang="en-US" sz="2600" b="1" dirty="0" smtClean="0">
                <a:solidFill>
                  <a:srgbClr val="FF0000"/>
                </a:solidFill>
              </a:rPr>
              <a:t>Memory </a:t>
            </a:r>
            <a:r>
              <a:rPr lang="en-US" sz="2600" b="1" dirty="0">
                <a:solidFill>
                  <a:srgbClr val="FF0000"/>
                </a:solidFill>
              </a:rPr>
              <a:t>Arbiter Synthesis and Verification for a Radar Memory Interface </a:t>
            </a:r>
            <a:r>
              <a:rPr lang="en-US" sz="2600" b="1" dirty="0" smtClean="0">
                <a:solidFill>
                  <a:srgbClr val="FF0000"/>
                </a:solidFill>
              </a:rPr>
              <a:t>Card, 2005</a:t>
            </a:r>
          </a:p>
          <a:p>
            <a:r>
              <a:rPr lang="en-US" sz="2600" dirty="0" smtClean="0"/>
              <a:t>Analyzing a χ model of a turntable system using Spin, CADP and </a:t>
            </a:r>
            <a:r>
              <a:rPr lang="en-US" sz="2600" dirty="0" err="1" smtClean="0"/>
              <a:t>Uppaal</a:t>
            </a:r>
            <a:r>
              <a:rPr lang="en-US" sz="2600" dirty="0" smtClean="0"/>
              <a:t>, 2006 </a:t>
            </a:r>
          </a:p>
          <a:p>
            <a:r>
              <a:rPr lang="en-US" sz="2600" dirty="0" smtClean="0"/>
              <a:t>Designing, </a:t>
            </a:r>
            <a:r>
              <a:rPr lang="en-US" sz="2600" dirty="0" err="1" smtClean="0"/>
              <a:t>Modelling</a:t>
            </a:r>
            <a:r>
              <a:rPr lang="en-US" sz="2600" dirty="0" smtClean="0"/>
              <a:t> and Verifying a Container Terminal System Using UPPAAL, 2008</a:t>
            </a:r>
          </a:p>
          <a:p>
            <a:pPr lvl="0"/>
            <a:r>
              <a:rPr lang="en-US" sz="2600" dirty="0" smtClean="0">
                <a:solidFill>
                  <a:srgbClr val="000000"/>
                </a:solidFill>
              </a:rPr>
              <a:t>Model-based system analysis using Chi and </a:t>
            </a:r>
            <a:r>
              <a:rPr lang="en-US" sz="2600" dirty="0" err="1" smtClean="0">
                <a:solidFill>
                  <a:srgbClr val="000000"/>
                </a:solidFill>
              </a:rPr>
              <a:t>Uppaal</a:t>
            </a:r>
            <a:r>
              <a:rPr lang="en-US" sz="2600" dirty="0" smtClean="0">
                <a:solidFill>
                  <a:srgbClr val="000000"/>
                </a:solidFill>
              </a:rPr>
              <a:t>: An industrial case study, 2008</a:t>
            </a:r>
          </a:p>
          <a:p>
            <a:pPr lvl="0"/>
            <a:r>
              <a:rPr lang="da-DK" sz="2600" b="1" dirty="0" err="1" smtClean="0">
                <a:solidFill>
                  <a:srgbClr val="FF0000"/>
                </a:solidFill>
              </a:rPr>
              <a:t>Climate</a:t>
            </a:r>
            <a:r>
              <a:rPr lang="da-DK" sz="2600" b="1" dirty="0" smtClean="0">
                <a:solidFill>
                  <a:srgbClr val="FF0000"/>
                </a:solidFill>
              </a:rPr>
              <a:t> Controller for Pig Stables, 2008 </a:t>
            </a:r>
            <a:r>
              <a:rPr lang="da-DK" sz="2600" b="1" dirty="0" smtClean="0">
                <a:solidFill>
                  <a:srgbClr val="00B0F0"/>
                </a:solidFill>
              </a:rPr>
              <a:t>(</a:t>
            </a:r>
            <a:r>
              <a:rPr lang="da-DK" sz="2600" b="1" dirty="0" err="1" smtClean="0">
                <a:solidFill>
                  <a:srgbClr val="00B0F0"/>
                </a:solidFill>
              </a:rPr>
              <a:t>synth</a:t>
            </a:r>
            <a:r>
              <a:rPr lang="da-DK" sz="2600" b="1" dirty="0" smtClean="0">
                <a:solidFill>
                  <a:srgbClr val="00B0F0"/>
                </a:solidFill>
              </a:rPr>
              <a:t>)</a:t>
            </a:r>
          </a:p>
          <a:p>
            <a:pPr lvl="0"/>
            <a:r>
              <a:rPr lang="da-DK" sz="2600" b="1" dirty="0" smtClean="0">
                <a:solidFill>
                  <a:srgbClr val="FF0000"/>
                </a:solidFill>
              </a:rPr>
              <a:t>Optimal and Robust Controller for </a:t>
            </a:r>
            <a:r>
              <a:rPr lang="da-DK" sz="2600" b="1" dirty="0" err="1" smtClean="0">
                <a:solidFill>
                  <a:srgbClr val="FF0000"/>
                </a:solidFill>
              </a:rPr>
              <a:t>Hydralic</a:t>
            </a:r>
            <a:r>
              <a:rPr lang="da-DK" sz="2600" b="1" dirty="0" smtClean="0">
                <a:solidFill>
                  <a:srgbClr val="FF0000"/>
                </a:solidFill>
              </a:rPr>
              <a:t> Pump, 2009 </a:t>
            </a:r>
            <a:r>
              <a:rPr lang="da-DK" sz="2600" b="1" dirty="0" smtClean="0">
                <a:solidFill>
                  <a:srgbClr val="00B0F0"/>
                </a:solidFill>
              </a:rPr>
              <a:t>(</a:t>
            </a:r>
            <a:r>
              <a:rPr lang="da-DK" sz="2600" b="1" dirty="0" err="1" smtClean="0">
                <a:solidFill>
                  <a:srgbClr val="00B0F0"/>
                </a:solidFill>
              </a:rPr>
              <a:t>synth</a:t>
            </a:r>
            <a:r>
              <a:rPr lang="da-DK" sz="2600" b="1" dirty="0" smtClean="0">
                <a:solidFill>
                  <a:srgbClr val="00B0F0"/>
                </a:solidFill>
              </a:rPr>
              <a:t>)</a:t>
            </a:r>
          </a:p>
        </p:txBody>
      </p:sp>
      <p:sp>
        <p:nvSpPr>
          <p:cNvPr id="6" name="Footer Placeholder 5"/>
          <p:cNvSpPr>
            <a:spLocks noGrp="1"/>
          </p:cNvSpPr>
          <p:nvPr>
            <p:ph type="ftr" sz="quarter" idx="3"/>
          </p:nvPr>
        </p:nvSpPr>
        <p:spPr/>
        <p:txBody>
          <a:bodyPr/>
          <a:lstStyle/>
          <a:p>
            <a:pPr rtl="0" fontAlgn="base">
              <a:spcBef>
                <a:spcPct val="0"/>
              </a:spcBef>
              <a:spcAft>
                <a:spcPct val="0"/>
              </a:spcAft>
            </a:pPr>
            <a:r>
              <a:rPr lang="en-US" kern="1200" smtClean="0">
                <a:ea typeface="+mn-ea"/>
                <a:cs typeface="+mn-cs"/>
              </a:rPr>
              <a:t>AVACS Autumn School 2015</a:t>
            </a:r>
            <a:endParaRPr lang="en-GB" kern="1200" dirty="0">
              <a:ea typeface="+mn-ea"/>
              <a:cs typeface="+mn-cs"/>
            </a:endParaRPr>
          </a:p>
        </p:txBody>
      </p:sp>
      <p:sp>
        <p:nvSpPr>
          <p:cNvPr id="2" name="Slide Number Placeholder 1"/>
          <p:cNvSpPr>
            <a:spLocks noGrp="1"/>
          </p:cNvSpPr>
          <p:nvPr>
            <p:ph type="sldNum" sz="quarter" idx="4"/>
          </p:nvPr>
        </p:nvSpPr>
        <p:spPr/>
        <p:txBody>
          <a:bodyPr/>
          <a:lstStyle/>
          <a:p>
            <a:r>
              <a:rPr lang="en-GB" smtClean="0"/>
              <a:t>Kim Larsen [</a:t>
            </a:r>
            <a:fld id="{3C55F532-70EC-4BB0-8F7B-D5093D26A9F4}" type="slidenum">
              <a:rPr lang="en-GB" smtClean="0"/>
              <a:pPr/>
              <a:t>97</a:t>
            </a:fld>
            <a:r>
              <a:rPr lang="en-GB" smtClean="0"/>
              <a:t>/54]</a:t>
            </a:r>
            <a:endParaRPr lang="en-GB" dirty="0"/>
          </a:p>
        </p:txBody>
      </p:sp>
    </p:spTree>
    <p:extLst>
      <p:ext uri="{BB962C8B-B14F-4D97-AF65-F5344CB8AC3E}">
        <p14:creationId xmlns:p14="http://schemas.microsoft.com/office/powerpoint/2010/main" val="1393951579"/>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References</a:t>
            </a:r>
            <a:endParaRPr lang="en-US" dirty="0"/>
          </a:p>
        </p:txBody>
      </p:sp>
      <p:sp>
        <p:nvSpPr>
          <p:cNvPr id="5" name="Content Placeholder 4"/>
          <p:cNvSpPr>
            <a:spLocks noGrp="1"/>
          </p:cNvSpPr>
          <p:nvPr>
            <p:ph idx="1"/>
          </p:nvPr>
        </p:nvSpPr>
        <p:spPr>
          <a:xfrm>
            <a:off x="385855" y="1239915"/>
            <a:ext cx="8372475" cy="5376700"/>
          </a:xfrm>
        </p:spPr>
        <p:txBody>
          <a:bodyPr>
            <a:normAutofit fontScale="70000" lnSpcReduction="20000"/>
          </a:bodyPr>
          <a:lstStyle/>
          <a:p>
            <a:r>
              <a:rPr lang="en-US" dirty="0"/>
              <a:t>Frits </a:t>
            </a:r>
            <a:r>
              <a:rPr lang="en-US" dirty="0" err="1"/>
              <a:t>Vaandrager</a:t>
            </a:r>
            <a:r>
              <a:rPr lang="en-US" dirty="0"/>
              <a:t>: </a:t>
            </a:r>
            <a:r>
              <a:rPr lang="en-US" dirty="0">
                <a:hlinkClick r:id="rId2"/>
              </a:rPr>
              <a:t>A first introduction to </a:t>
            </a:r>
            <a:r>
              <a:rPr lang="en-US" dirty="0" smtClean="0">
                <a:hlinkClick r:id="rId2"/>
              </a:rPr>
              <a:t>UPPAAL</a:t>
            </a:r>
            <a:endParaRPr lang="en-US" dirty="0" smtClean="0"/>
          </a:p>
          <a:p>
            <a:r>
              <a:rPr lang="en-US" dirty="0"/>
              <a:t>Alexandre David, </a:t>
            </a:r>
            <a:r>
              <a:rPr lang="en-US" dirty="0">
                <a:hlinkClick r:id="rId3"/>
              </a:rPr>
              <a:t>Kim G Larsen: More features in </a:t>
            </a:r>
            <a:r>
              <a:rPr lang="en-US" dirty="0" smtClean="0">
                <a:hlinkClick r:id="rId3"/>
              </a:rPr>
              <a:t>UPPAAL</a:t>
            </a:r>
            <a:endParaRPr lang="en-US" dirty="0" smtClean="0"/>
          </a:p>
          <a:p>
            <a:r>
              <a:rPr lang="en-US" dirty="0"/>
              <a:t>Alexandre David, Kim G Larsen, Axel Legay, Marius Mikucionis, Danny </a:t>
            </a:r>
            <a:r>
              <a:rPr lang="en-US" dirty="0" err="1"/>
              <a:t>Bøgsted</a:t>
            </a:r>
            <a:r>
              <a:rPr lang="en-US" dirty="0"/>
              <a:t> Poulsen: </a:t>
            </a:r>
            <a:r>
              <a:rPr lang="en-US" dirty="0">
                <a:hlinkClick r:id="rId4"/>
              </a:rPr>
              <a:t>UPPAAL SMC Tutorial</a:t>
            </a:r>
            <a:r>
              <a:rPr lang="en-US" dirty="0"/>
              <a:t>.  To appear in Software Tools for Technology Transfer</a:t>
            </a:r>
            <a:r>
              <a:rPr lang="en-US" dirty="0" smtClean="0"/>
              <a:t>.</a:t>
            </a:r>
          </a:p>
          <a:p>
            <a:r>
              <a:rPr lang="en-US" dirty="0"/>
              <a:t>Alexandre David, Kim G. Larsen, Axel Legay, Marius Mikucionis, Zheng Wang: </a:t>
            </a:r>
            <a:r>
              <a:rPr lang="en-US" dirty="0">
                <a:hlinkClick r:id="rId5"/>
              </a:rPr>
              <a:t>Time for Statistical Model Checking of Real-Time Systems</a:t>
            </a:r>
            <a:r>
              <a:rPr lang="en-US" dirty="0"/>
              <a:t>. CAV </a:t>
            </a:r>
            <a:r>
              <a:rPr lang="en-US" dirty="0" smtClean="0"/>
              <a:t>2011.</a:t>
            </a:r>
          </a:p>
          <a:p>
            <a:r>
              <a:rPr lang="en-US" dirty="0" err="1"/>
              <a:t>Gerd</a:t>
            </a:r>
            <a:r>
              <a:rPr lang="en-US" dirty="0"/>
              <a:t> </a:t>
            </a:r>
            <a:r>
              <a:rPr lang="en-US" dirty="0" err="1"/>
              <a:t>Behrmann</a:t>
            </a:r>
            <a:r>
              <a:rPr lang="en-US" dirty="0"/>
              <a:t>, Agnes </a:t>
            </a:r>
            <a:r>
              <a:rPr lang="en-US" dirty="0" err="1"/>
              <a:t>Cougnard</a:t>
            </a:r>
            <a:r>
              <a:rPr lang="en-US" dirty="0"/>
              <a:t>, Alexandre David, Emmanuel Fleury, Kim G. Larsen, and Didier Lime: </a:t>
            </a:r>
            <a:r>
              <a:rPr lang="en-US" dirty="0">
                <a:hlinkClick r:id="rId6"/>
              </a:rPr>
              <a:t>UPPAAL-</a:t>
            </a:r>
            <a:r>
              <a:rPr lang="en-US" dirty="0" err="1">
                <a:hlinkClick r:id="rId6"/>
              </a:rPr>
              <a:t>Tiga</a:t>
            </a:r>
            <a:r>
              <a:rPr lang="en-US" dirty="0">
                <a:hlinkClick r:id="rId6"/>
              </a:rPr>
              <a:t>: Time for Playing Games!</a:t>
            </a:r>
            <a:r>
              <a:rPr lang="en-US" dirty="0"/>
              <a:t> CAV </a:t>
            </a:r>
            <a:r>
              <a:rPr lang="en-US" dirty="0" smtClean="0"/>
              <a:t>2007.</a:t>
            </a:r>
          </a:p>
          <a:p>
            <a:r>
              <a:rPr lang="da-DK" dirty="0" smtClean="0"/>
              <a:t>Alexandre </a:t>
            </a:r>
            <a:r>
              <a:rPr lang="da-DK" dirty="0"/>
              <a:t>David, Peter Gjøl Jensen, Kim Guldstrand Larsen, Marius Mikucionis, Jakob Haahr Taankvist: </a:t>
            </a:r>
            <a:r>
              <a:rPr lang="da-DK" dirty="0" err="1">
                <a:hlinkClick r:id="rId7"/>
              </a:rPr>
              <a:t>Uppaal</a:t>
            </a:r>
            <a:r>
              <a:rPr lang="da-DK" dirty="0">
                <a:hlinkClick r:id="rId7"/>
              </a:rPr>
              <a:t> Stratego</a:t>
            </a:r>
            <a:r>
              <a:rPr lang="da-DK" dirty="0"/>
              <a:t>. TACAS </a:t>
            </a:r>
            <a:r>
              <a:rPr lang="da-DK" dirty="0" smtClean="0"/>
              <a:t>2015</a:t>
            </a:r>
          </a:p>
          <a:p>
            <a:pPr marL="0" indent="0">
              <a:buNone/>
            </a:pPr>
            <a:endParaRPr lang="da-DK" dirty="0" smtClean="0"/>
          </a:p>
          <a:p>
            <a:r>
              <a:rPr lang="da-DK" dirty="0" smtClean="0"/>
              <a:t>For more </a:t>
            </a:r>
            <a:r>
              <a:rPr lang="da-DK" dirty="0" err="1" smtClean="0"/>
              <a:t>see</a:t>
            </a:r>
            <a:endParaRPr lang="da-DK" dirty="0" smtClean="0"/>
          </a:p>
          <a:p>
            <a:pPr marL="457200" lvl="1" indent="0">
              <a:buNone/>
            </a:pPr>
            <a:r>
              <a:rPr lang="en-US" dirty="0" smtClean="0"/>
              <a:t>		</a:t>
            </a:r>
            <a:r>
              <a:rPr lang="en-US" b="1" dirty="0" smtClean="0"/>
              <a:t>http</a:t>
            </a:r>
            <a:r>
              <a:rPr lang="en-US" b="1" dirty="0"/>
              <a:t>://people.cs.aau.dk/~kgl/SSFT2015/</a:t>
            </a:r>
          </a:p>
        </p:txBody>
      </p:sp>
      <p:sp>
        <p:nvSpPr>
          <p:cNvPr id="3" name="Footer Placeholder 2"/>
          <p:cNvSpPr>
            <a:spLocks noGrp="1"/>
          </p:cNvSpPr>
          <p:nvPr>
            <p:ph type="ftr" sz="quarter" idx="3"/>
          </p:nvPr>
        </p:nvSpPr>
        <p:spPr/>
        <p:txBody>
          <a:bodyPr/>
          <a:lstStyle/>
          <a:p>
            <a:pPr rtl="0" fontAlgn="base">
              <a:spcBef>
                <a:spcPct val="0"/>
              </a:spcBef>
              <a:spcAft>
                <a:spcPct val="0"/>
              </a:spcAft>
            </a:pPr>
            <a:r>
              <a:rPr lang="en-US" kern="1200" smtClean="0">
                <a:ea typeface="+mn-ea"/>
                <a:cs typeface="+mn-cs"/>
              </a:rPr>
              <a:t>AVACS Autumn School 2015</a:t>
            </a:r>
            <a:endParaRPr lang="en-GB" kern="1200" dirty="0">
              <a:ea typeface="+mn-ea"/>
              <a:cs typeface="+mn-cs"/>
            </a:endParaRPr>
          </a:p>
        </p:txBody>
      </p:sp>
      <p:sp>
        <p:nvSpPr>
          <p:cNvPr id="4" name="Slide Number Placeholder 3"/>
          <p:cNvSpPr>
            <a:spLocks noGrp="1"/>
          </p:cNvSpPr>
          <p:nvPr>
            <p:ph type="sldNum" sz="quarter" idx="4"/>
          </p:nvPr>
        </p:nvSpPr>
        <p:spPr/>
        <p:txBody>
          <a:bodyPr/>
          <a:lstStyle/>
          <a:p>
            <a:pPr rtl="0" fontAlgn="base">
              <a:spcBef>
                <a:spcPct val="0"/>
              </a:spcBef>
              <a:spcAft>
                <a:spcPct val="0"/>
              </a:spcAft>
            </a:pPr>
            <a:r>
              <a:rPr lang="en-GB" kern="1200" smtClean="0">
                <a:ea typeface="+mn-ea"/>
                <a:cs typeface="+mn-cs"/>
              </a:rPr>
              <a:t>Kim Larsen [</a:t>
            </a:r>
            <a:fld id="{3C55F532-70EC-4BB0-8F7B-D5093D26A9F4}" type="slidenum">
              <a:rPr lang="en-GB" kern="1200" smtClean="0">
                <a:ea typeface="+mn-ea"/>
                <a:cs typeface="+mn-cs"/>
              </a:rPr>
              <a:pPr rtl="0" fontAlgn="base">
                <a:spcBef>
                  <a:spcPct val="0"/>
                </a:spcBef>
                <a:spcAft>
                  <a:spcPct val="0"/>
                </a:spcAft>
              </a:pPr>
              <a:t>98</a:t>
            </a:fld>
            <a:r>
              <a:rPr lang="en-GB" kern="1200" smtClean="0">
                <a:ea typeface="+mn-ea"/>
                <a:cs typeface="+mn-cs"/>
              </a:rPr>
              <a:t>]</a:t>
            </a:r>
            <a:endParaRPr lang="en-GB" kern="1200" dirty="0">
              <a:ea typeface="+mn-ea"/>
              <a:cs typeface="+mn-cs"/>
            </a:endParaRPr>
          </a:p>
        </p:txBody>
      </p:sp>
    </p:spTree>
    <p:extLst>
      <p:ext uri="{BB962C8B-B14F-4D97-AF65-F5344CB8AC3E}">
        <p14:creationId xmlns:p14="http://schemas.microsoft.com/office/powerpoint/2010/main" val="362345077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4820" name="Rectangle 4"/>
          <p:cNvSpPr>
            <a:spLocks noGrp="1" noChangeArrowheads="1"/>
          </p:cNvSpPr>
          <p:nvPr>
            <p:ph type="title"/>
          </p:nvPr>
        </p:nvSpPr>
        <p:spPr/>
        <p:txBody>
          <a:bodyPr/>
          <a:lstStyle/>
          <a:p>
            <a:r>
              <a:rPr lang="en-US"/>
              <a:t>Case Studies: Protocols</a:t>
            </a:r>
          </a:p>
        </p:txBody>
      </p:sp>
      <p:sp>
        <p:nvSpPr>
          <p:cNvPr id="1314821" name="Rectangle 5"/>
          <p:cNvSpPr>
            <a:spLocks noGrp="1" noChangeArrowheads="1"/>
          </p:cNvSpPr>
          <p:nvPr>
            <p:ph type="body" idx="1"/>
          </p:nvPr>
        </p:nvSpPr>
        <p:spPr>
          <a:xfrm>
            <a:off x="457200" y="1135062"/>
            <a:ext cx="8110538" cy="4884738"/>
          </a:xfrm>
        </p:spPr>
        <p:txBody>
          <a:bodyPr>
            <a:normAutofit/>
          </a:bodyPr>
          <a:lstStyle/>
          <a:p>
            <a:pPr>
              <a:lnSpc>
                <a:spcPct val="90000"/>
              </a:lnSpc>
            </a:pPr>
            <a:r>
              <a:rPr lang="en-US" sz="2400" dirty="0" smtClean="0"/>
              <a:t>Analysis of a protocol for dynamic configuration of IPv4 link local addresses using </a:t>
            </a:r>
            <a:r>
              <a:rPr lang="en-US" sz="2400" dirty="0" err="1" smtClean="0"/>
              <a:t>Uppaal</a:t>
            </a:r>
            <a:r>
              <a:rPr lang="en-US" sz="2400" dirty="0" smtClean="0"/>
              <a:t>, 2006</a:t>
            </a:r>
          </a:p>
          <a:p>
            <a:r>
              <a:rPr lang="en-US" sz="2400" dirty="0" smtClean="0"/>
              <a:t>Formalizing SHIM6, a Proposed Internet Standard in UPPAAL, 2007</a:t>
            </a:r>
          </a:p>
          <a:p>
            <a:r>
              <a:rPr lang="en-US" sz="2400" dirty="0" smtClean="0"/>
              <a:t>Verifying the distributed real-time network protocol </a:t>
            </a:r>
            <a:r>
              <a:rPr lang="en-US" sz="2400" dirty="0" err="1" smtClean="0"/>
              <a:t>RTnet</a:t>
            </a:r>
            <a:r>
              <a:rPr lang="en-US" sz="2400" dirty="0" smtClean="0"/>
              <a:t> using </a:t>
            </a:r>
            <a:r>
              <a:rPr lang="en-US" sz="2400" dirty="0" err="1" smtClean="0"/>
              <a:t>Uppaal</a:t>
            </a:r>
            <a:r>
              <a:rPr lang="en-US" sz="2400" dirty="0" smtClean="0"/>
              <a:t>, 2007</a:t>
            </a:r>
          </a:p>
          <a:p>
            <a:r>
              <a:rPr lang="en-US" sz="2400" b="1" dirty="0" smtClean="0">
                <a:solidFill>
                  <a:srgbClr val="FF0000"/>
                </a:solidFill>
              </a:rPr>
              <a:t>Analysis of the </a:t>
            </a:r>
            <a:r>
              <a:rPr lang="en-US" sz="2400" b="1" dirty="0" err="1" smtClean="0">
                <a:solidFill>
                  <a:srgbClr val="FF0000"/>
                </a:solidFill>
              </a:rPr>
              <a:t>Zeroconf</a:t>
            </a:r>
            <a:r>
              <a:rPr lang="en-US" sz="2400" b="1" dirty="0" smtClean="0">
                <a:solidFill>
                  <a:srgbClr val="FF0000"/>
                </a:solidFill>
              </a:rPr>
              <a:t> protocol using UPPAAL, 2009</a:t>
            </a:r>
          </a:p>
          <a:p>
            <a:r>
              <a:rPr lang="en-US" sz="2400" dirty="0" smtClean="0"/>
              <a:t>Analysis of a Clock Synchronization Protocol for Wireless Sensor Networks, 2009</a:t>
            </a:r>
          </a:p>
          <a:p>
            <a:r>
              <a:rPr lang="en-US" sz="2400" b="1" dirty="0" smtClean="0">
                <a:solidFill>
                  <a:srgbClr val="FF0000"/>
                </a:solidFill>
              </a:rPr>
              <a:t>Model Checking the </a:t>
            </a:r>
            <a:r>
              <a:rPr lang="en-US" sz="2400" b="1" dirty="0" err="1" smtClean="0">
                <a:solidFill>
                  <a:srgbClr val="FF0000"/>
                </a:solidFill>
              </a:rPr>
              <a:t>FlexRay</a:t>
            </a:r>
            <a:r>
              <a:rPr lang="en-US" sz="2400" b="1" dirty="0" smtClean="0">
                <a:solidFill>
                  <a:srgbClr val="FF0000"/>
                </a:solidFill>
              </a:rPr>
              <a:t> Physical Layer Protocol, 2010</a:t>
            </a:r>
          </a:p>
          <a:p>
            <a:endParaRPr lang="en-US" sz="1800" dirty="0" smtClean="0"/>
          </a:p>
          <a:p>
            <a:pPr>
              <a:lnSpc>
                <a:spcPct val="90000"/>
              </a:lnSpc>
            </a:pPr>
            <a:endParaRPr lang="en-US" sz="1800" dirty="0"/>
          </a:p>
        </p:txBody>
      </p:sp>
      <p:sp>
        <p:nvSpPr>
          <p:cNvPr id="6" name="Footer Placeholder 5"/>
          <p:cNvSpPr>
            <a:spLocks noGrp="1"/>
          </p:cNvSpPr>
          <p:nvPr>
            <p:ph type="ftr" sz="quarter" idx="3"/>
          </p:nvPr>
        </p:nvSpPr>
        <p:spPr/>
        <p:txBody>
          <a:bodyPr/>
          <a:lstStyle/>
          <a:p>
            <a:pPr rtl="0" fontAlgn="base">
              <a:spcBef>
                <a:spcPct val="0"/>
              </a:spcBef>
              <a:spcAft>
                <a:spcPct val="0"/>
              </a:spcAft>
            </a:pPr>
            <a:r>
              <a:rPr lang="en-US" kern="1200" smtClean="0">
                <a:ea typeface="+mn-ea"/>
                <a:cs typeface="+mn-cs"/>
              </a:rPr>
              <a:t>AVACS Autumn School 2015</a:t>
            </a:r>
            <a:endParaRPr lang="en-GB" kern="1200" dirty="0">
              <a:ea typeface="+mn-ea"/>
              <a:cs typeface="+mn-cs"/>
            </a:endParaRPr>
          </a:p>
        </p:txBody>
      </p:sp>
      <p:sp>
        <p:nvSpPr>
          <p:cNvPr id="2" name="Slide Number Placeholder 1"/>
          <p:cNvSpPr>
            <a:spLocks noGrp="1"/>
          </p:cNvSpPr>
          <p:nvPr>
            <p:ph type="sldNum" sz="quarter" idx="4"/>
          </p:nvPr>
        </p:nvSpPr>
        <p:spPr/>
        <p:txBody>
          <a:bodyPr/>
          <a:lstStyle/>
          <a:p>
            <a:r>
              <a:rPr lang="en-GB" smtClean="0"/>
              <a:t>Kim Larsen [</a:t>
            </a:r>
            <a:fld id="{3C55F532-70EC-4BB0-8F7B-D5093D26A9F4}" type="slidenum">
              <a:rPr lang="en-GB" smtClean="0"/>
              <a:pPr/>
              <a:t>99</a:t>
            </a:fld>
            <a:r>
              <a:rPr lang="en-GB" smtClean="0"/>
              <a:t>/54]</a:t>
            </a:r>
            <a:endParaRPr lang="en-GB" dirty="0"/>
          </a:p>
        </p:txBody>
      </p:sp>
    </p:spTree>
    <p:extLst>
      <p:ext uri="{BB962C8B-B14F-4D97-AF65-F5344CB8AC3E}">
        <p14:creationId xmlns:p14="http://schemas.microsoft.com/office/powerpoint/2010/main" val="3307359120"/>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 name="FIRSTKGL@YFUJQKSFUVWYY577" val="3360"/>
  <p:tag name="FIRSTKGL@ELJWLKHFUVW0Y5HA" val="4639"/>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HIDDENFONTSHAPE" val="true"/>
</p:tagLst>
</file>

<file path=ppt/tags/tag3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int_{t_1=0}^{1}1\cdot\big(\int_{t_2=t_1}^{2} \frac{1}{2}dt_2\big) dt_1 = \frac{3}{4}$$&#10;\end{document}&#10;"/>
  <p:tag name="FILENAME" val="TP_tmp"/>
  <p:tag name="FORMAT" val="emf"/>
  <p:tag name="RES" val="1200"/>
  <p:tag name="BLEND" val="0"/>
  <p:tag name="TRANSPARENT" val="0"/>
  <p:tag name="TBUG" val="0"/>
  <p:tag name="ALLOWFS" val="0"/>
  <p:tag name="ORIGWIDTH" val="131"/>
  <p:tag name="PICTUREFILESIZE" val="11832"/>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int^{t=T}_{t=0} v(t) dt \,/\,T$$&#10;&#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145"/>
  <p:tag name="PICTUREFILESIZE" val="10097"/>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ARTIST2 CAV07">
  <a:themeElements>
    <a:clrScheme name="ARTIST2 CAV07 11">
      <a:dk1>
        <a:srgbClr val="000000"/>
      </a:dk1>
      <a:lt1>
        <a:srgbClr val="FFFFFF"/>
      </a:lt1>
      <a:dk2>
        <a:srgbClr val="000000"/>
      </a:dk2>
      <a:lt2>
        <a:srgbClr val="808080"/>
      </a:lt2>
      <a:accent1>
        <a:srgbClr val="FFCC99"/>
      </a:accent1>
      <a:accent2>
        <a:srgbClr val="B2B2B2"/>
      </a:accent2>
      <a:accent3>
        <a:srgbClr val="FFFFFF"/>
      </a:accent3>
      <a:accent4>
        <a:srgbClr val="000000"/>
      </a:accent4>
      <a:accent5>
        <a:srgbClr val="FFE2CA"/>
      </a:accent5>
      <a:accent6>
        <a:srgbClr val="A1A1A1"/>
      </a:accent6>
      <a:hlink>
        <a:srgbClr val="5F5F5F"/>
      </a:hlink>
      <a:folHlink>
        <a:srgbClr val="B2B2B2"/>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28575">
          <a:solidFill>
            <a:schemeClr val="bg1"/>
          </a:solidFill>
          <a:round/>
          <a:headEnd/>
          <a:tailEnd type="triangle" w="med" len="med"/>
        </a:ln>
        <a:effectLst/>
      </a:spPr>
      <a:bodyPr wrap="none" rtlCol="0" anchor="ctr">
        <a:spAutoFit/>
      </a:bodyPr>
      <a:lstStyle>
        <a:defPPr algn="ctr">
          <a:defRPr/>
        </a:defPPr>
      </a:lstStyle>
    </a:spDef>
    <a:lnDef>
      <a:spPr bwMode="auto">
        <a:solidFill>
          <a:schemeClr val="accent1"/>
        </a:solidFill>
        <a:ln w="57150" cap="flat" cmpd="sng" algn="ctr">
          <a:solidFill>
            <a:srgbClr val="FF0000"/>
          </a:solidFill>
          <a:prstDash val="solid"/>
          <a:round/>
          <a:headEnd type="none" w="med" len="med"/>
          <a:tailEnd type="none" w="med" len="med"/>
        </a:ln>
        <a:effectLst/>
      </a:spPr>
      <a:bodyPr/>
      <a:lstStyle/>
    </a:lnDef>
    <a:txDef>
      <a:spPr>
        <a:noFill/>
      </a:spPr>
      <a:bodyPr wrap="none" rtlCol="0">
        <a:spAutoFit/>
      </a:bodyPr>
      <a:lstStyle>
        <a:defPPr>
          <a:defRPr b="1" dirty="0" smtClean="0">
            <a:solidFill>
              <a:srgbClr val="333399"/>
            </a:solidFill>
            <a:latin typeface="+mn-lt"/>
          </a:defRPr>
        </a:defPPr>
      </a:lstStyle>
    </a:txDef>
  </a:objectDefaults>
  <a:extraClrSchemeLst>
    <a:extraClrScheme>
      <a:clrScheme name="ARTIST2 CAV07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RTIST2 CAV07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RTIST2 CAV07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RTIST2 CAV07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RTIST2 CAV0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RTIST2 CAV0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RTIST2 CAV0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ARTIST2 CAV07 8">
        <a:dk1>
          <a:srgbClr val="000000"/>
        </a:dk1>
        <a:lt1>
          <a:srgbClr val="FFFFFF"/>
        </a:lt1>
        <a:dk2>
          <a:srgbClr val="000000"/>
        </a:dk2>
        <a:lt2>
          <a:srgbClr val="808080"/>
        </a:lt2>
        <a:accent1>
          <a:srgbClr val="00CC99"/>
        </a:accent1>
        <a:accent2>
          <a:srgbClr val="969696"/>
        </a:accent2>
        <a:accent3>
          <a:srgbClr val="FFFFFF"/>
        </a:accent3>
        <a:accent4>
          <a:srgbClr val="000000"/>
        </a:accent4>
        <a:accent5>
          <a:srgbClr val="AAE2CA"/>
        </a:accent5>
        <a:accent6>
          <a:srgbClr val="878787"/>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RTIST2 CAV07 9">
        <a:dk1>
          <a:srgbClr val="000000"/>
        </a:dk1>
        <a:lt1>
          <a:srgbClr val="FFFFFF"/>
        </a:lt1>
        <a:dk2>
          <a:srgbClr val="000000"/>
        </a:dk2>
        <a:lt2>
          <a:srgbClr val="808080"/>
        </a:lt2>
        <a:accent1>
          <a:srgbClr val="00CC99"/>
        </a:accent1>
        <a:accent2>
          <a:srgbClr val="B2B2B2"/>
        </a:accent2>
        <a:accent3>
          <a:srgbClr val="FFFFFF"/>
        </a:accent3>
        <a:accent4>
          <a:srgbClr val="000000"/>
        </a:accent4>
        <a:accent5>
          <a:srgbClr val="AAE2CA"/>
        </a:accent5>
        <a:accent6>
          <a:srgbClr val="A1A1A1"/>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RTIST2 CAV07 10">
        <a:dk1>
          <a:srgbClr val="000000"/>
        </a:dk1>
        <a:lt1>
          <a:srgbClr val="FFFFFF"/>
        </a:lt1>
        <a:dk2>
          <a:srgbClr val="000000"/>
        </a:dk2>
        <a:lt2>
          <a:srgbClr val="808080"/>
        </a:lt2>
        <a:accent1>
          <a:srgbClr val="00CC99"/>
        </a:accent1>
        <a:accent2>
          <a:srgbClr val="B2B2B2"/>
        </a:accent2>
        <a:accent3>
          <a:srgbClr val="FFFFFF"/>
        </a:accent3>
        <a:accent4>
          <a:srgbClr val="000000"/>
        </a:accent4>
        <a:accent5>
          <a:srgbClr val="AAE2CA"/>
        </a:accent5>
        <a:accent6>
          <a:srgbClr val="A1A1A1"/>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ARTIST2 CAV07 11">
        <a:dk1>
          <a:srgbClr val="000000"/>
        </a:dk1>
        <a:lt1>
          <a:srgbClr val="FFFFFF"/>
        </a:lt1>
        <a:dk2>
          <a:srgbClr val="000000"/>
        </a:dk2>
        <a:lt2>
          <a:srgbClr val="808080"/>
        </a:lt2>
        <a:accent1>
          <a:srgbClr val="FFCC99"/>
        </a:accent1>
        <a:accent2>
          <a:srgbClr val="B2B2B2"/>
        </a:accent2>
        <a:accent3>
          <a:srgbClr val="FFFFFF"/>
        </a:accent3>
        <a:accent4>
          <a:srgbClr val="000000"/>
        </a:accent4>
        <a:accent5>
          <a:srgbClr val="FFE2CA"/>
        </a:accent5>
        <a:accent6>
          <a:srgbClr val="A1A1A1"/>
        </a:accent6>
        <a:hlink>
          <a:srgbClr val="5F5F5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RTIST2 CAV07">
  <a:themeElements>
    <a:clrScheme name="ARTIST2 CAV07 11">
      <a:dk1>
        <a:srgbClr val="000000"/>
      </a:dk1>
      <a:lt1>
        <a:srgbClr val="FFFFFF"/>
      </a:lt1>
      <a:dk2>
        <a:srgbClr val="000000"/>
      </a:dk2>
      <a:lt2>
        <a:srgbClr val="808080"/>
      </a:lt2>
      <a:accent1>
        <a:srgbClr val="FFCC99"/>
      </a:accent1>
      <a:accent2>
        <a:srgbClr val="B2B2B2"/>
      </a:accent2>
      <a:accent3>
        <a:srgbClr val="FFFFFF"/>
      </a:accent3>
      <a:accent4>
        <a:srgbClr val="000000"/>
      </a:accent4>
      <a:accent5>
        <a:srgbClr val="FFE2CA"/>
      </a:accent5>
      <a:accent6>
        <a:srgbClr val="A1A1A1"/>
      </a:accent6>
      <a:hlink>
        <a:srgbClr val="5F5F5F"/>
      </a:hlink>
      <a:folHlink>
        <a:srgbClr val="B2B2B2"/>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28575">
          <a:solidFill>
            <a:schemeClr val="bg1"/>
          </a:solidFill>
          <a:round/>
          <a:headEnd/>
          <a:tailEnd type="triangle" w="med" len="med"/>
        </a:ln>
        <a:effectLst/>
      </a:spPr>
      <a:bodyPr wrap="none" rtlCol="0" anchor="ctr">
        <a:spAutoFit/>
      </a:bodyPr>
      <a:lstStyle>
        <a:defPPr algn="ctr">
          <a:defRPr/>
        </a:defPPr>
      </a:lstStyle>
    </a:spDef>
    <a:lnDef>
      <a:spPr bwMode="auto">
        <a:solidFill>
          <a:schemeClr val="accent1"/>
        </a:solidFill>
        <a:ln w="57150" cap="flat" cmpd="sng" algn="ctr">
          <a:solidFill>
            <a:srgbClr val="FF0000"/>
          </a:solidFill>
          <a:prstDash val="solid"/>
          <a:round/>
          <a:headEnd type="none" w="med" len="med"/>
          <a:tailEnd type="none" w="med" len="med"/>
        </a:ln>
        <a:effectLst/>
      </a:spPr>
      <a:bodyPr/>
      <a:lstStyle/>
    </a:lnDef>
    <a:txDef>
      <a:spPr>
        <a:noFill/>
      </a:spPr>
      <a:bodyPr wrap="none" rtlCol="0">
        <a:spAutoFit/>
      </a:bodyPr>
      <a:lstStyle>
        <a:defPPr>
          <a:defRPr b="1" dirty="0" smtClean="0">
            <a:solidFill>
              <a:srgbClr val="333399"/>
            </a:solidFill>
            <a:latin typeface="+mn-lt"/>
          </a:defRPr>
        </a:defPPr>
      </a:lstStyle>
    </a:txDef>
  </a:objectDefaults>
  <a:extraClrSchemeLst>
    <a:extraClrScheme>
      <a:clrScheme name="ARTIST2 CAV07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RTIST2 CAV07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RTIST2 CAV07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RTIST2 CAV07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RTIST2 CAV0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RTIST2 CAV0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RTIST2 CAV0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ARTIST2 CAV07 8">
        <a:dk1>
          <a:srgbClr val="000000"/>
        </a:dk1>
        <a:lt1>
          <a:srgbClr val="FFFFFF"/>
        </a:lt1>
        <a:dk2>
          <a:srgbClr val="000000"/>
        </a:dk2>
        <a:lt2>
          <a:srgbClr val="808080"/>
        </a:lt2>
        <a:accent1>
          <a:srgbClr val="00CC99"/>
        </a:accent1>
        <a:accent2>
          <a:srgbClr val="969696"/>
        </a:accent2>
        <a:accent3>
          <a:srgbClr val="FFFFFF"/>
        </a:accent3>
        <a:accent4>
          <a:srgbClr val="000000"/>
        </a:accent4>
        <a:accent5>
          <a:srgbClr val="AAE2CA"/>
        </a:accent5>
        <a:accent6>
          <a:srgbClr val="878787"/>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RTIST2 CAV07 9">
        <a:dk1>
          <a:srgbClr val="000000"/>
        </a:dk1>
        <a:lt1>
          <a:srgbClr val="FFFFFF"/>
        </a:lt1>
        <a:dk2>
          <a:srgbClr val="000000"/>
        </a:dk2>
        <a:lt2>
          <a:srgbClr val="808080"/>
        </a:lt2>
        <a:accent1>
          <a:srgbClr val="00CC99"/>
        </a:accent1>
        <a:accent2>
          <a:srgbClr val="B2B2B2"/>
        </a:accent2>
        <a:accent3>
          <a:srgbClr val="FFFFFF"/>
        </a:accent3>
        <a:accent4>
          <a:srgbClr val="000000"/>
        </a:accent4>
        <a:accent5>
          <a:srgbClr val="AAE2CA"/>
        </a:accent5>
        <a:accent6>
          <a:srgbClr val="A1A1A1"/>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RTIST2 CAV07 10">
        <a:dk1>
          <a:srgbClr val="000000"/>
        </a:dk1>
        <a:lt1>
          <a:srgbClr val="FFFFFF"/>
        </a:lt1>
        <a:dk2>
          <a:srgbClr val="000000"/>
        </a:dk2>
        <a:lt2>
          <a:srgbClr val="808080"/>
        </a:lt2>
        <a:accent1>
          <a:srgbClr val="00CC99"/>
        </a:accent1>
        <a:accent2>
          <a:srgbClr val="B2B2B2"/>
        </a:accent2>
        <a:accent3>
          <a:srgbClr val="FFFFFF"/>
        </a:accent3>
        <a:accent4>
          <a:srgbClr val="000000"/>
        </a:accent4>
        <a:accent5>
          <a:srgbClr val="AAE2CA"/>
        </a:accent5>
        <a:accent6>
          <a:srgbClr val="A1A1A1"/>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ARTIST2 CAV07 11">
        <a:dk1>
          <a:srgbClr val="000000"/>
        </a:dk1>
        <a:lt1>
          <a:srgbClr val="FFFFFF"/>
        </a:lt1>
        <a:dk2>
          <a:srgbClr val="000000"/>
        </a:dk2>
        <a:lt2>
          <a:srgbClr val="808080"/>
        </a:lt2>
        <a:accent1>
          <a:srgbClr val="FFCC99"/>
        </a:accent1>
        <a:accent2>
          <a:srgbClr val="B2B2B2"/>
        </a:accent2>
        <a:accent3>
          <a:srgbClr val="FFFFFF"/>
        </a:accent3>
        <a:accent4>
          <a:srgbClr val="000000"/>
        </a:accent4>
        <a:accent5>
          <a:srgbClr val="FFE2CA"/>
        </a:accent5>
        <a:accent6>
          <a:srgbClr val="A1A1A1"/>
        </a:accent6>
        <a:hlink>
          <a:srgbClr val="5F5F5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latin typeface="Arial" pitchFamily="34" charset="0"/>
          </a:defRPr>
        </a:defPPr>
      </a:lstStyle>
    </a:lnDef>
    <a:txDef>
      <a:spPr>
        <a:noFill/>
      </a:spPr>
      <a:bodyPr wrap="none" rtlCol="0">
        <a:spAutoFit/>
      </a:bodyPr>
      <a:lstStyle>
        <a:defPPr algn="ctr">
          <a:defRPr sz="1400" b="0" dirty="0" smtClean="0">
            <a:solidFill>
              <a:schemeClr val="tx1"/>
            </a:solidFill>
            <a:latin typeface="Cambria" panose="02040503050406030204" pitchFamily="18"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ARTIST2 CAV07</Template>
  <TotalTime>52499</TotalTime>
  <Words>3738</Words>
  <Application>Microsoft Office PowerPoint</Application>
  <PresentationFormat>On-screen Show (4:3)</PresentationFormat>
  <Paragraphs>1052</Paragraphs>
  <Slides>101</Slides>
  <Notes>22</Notes>
  <HiddenSlides>10</HiddenSlides>
  <MMClips>1</MMClips>
  <ScaleCrop>false</ScaleCrop>
  <HeadingPairs>
    <vt:vector size="8" baseType="variant">
      <vt:variant>
        <vt:lpstr>Fonts Used</vt:lpstr>
      </vt:variant>
      <vt:variant>
        <vt:i4>24</vt:i4>
      </vt:variant>
      <vt:variant>
        <vt:lpstr>Theme</vt:lpstr>
      </vt:variant>
      <vt:variant>
        <vt:i4>4</vt:i4>
      </vt:variant>
      <vt:variant>
        <vt:lpstr>Embedded OLE Servers</vt:lpstr>
      </vt:variant>
      <vt:variant>
        <vt:i4>1</vt:i4>
      </vt:variant>
      <vt:variant>
        <vt:lpstr>Slide Titles</vt:lpstr>
      </vt:variant>
      <vt:variant>
        <vt:i4>101</vt:i4>
      </vt:variant>
    </vt:vector>
  </HeadingPairs>
  <TitlesOfParts>
    <vt:vector size="130" baseType="lpstr">
      <vt:lpstr>Arial</vt:lpstr>
      <vt:lpstr>CMEX10</vt:lpstr>
      <vt:lpstr>Kristen ITC</vt:lpstr>
      <vt:lpstr>Wingdings</vt:lpstr>
      <vt:lpstr>Lucida Sans Unicode</vt:lpstr>
      <vt:lpstr>Script MT Bold</vt:lpstr>
      <vt:lpstr>CMR7</vt:lpstr>
      <vt:lpstr>Courier New</vt:lpstr>
      <vt:lpstr>Calibri</vt:lpstr>
      <vt:lpstr>CMMI10</vt:lpstr>
      <vt:lpstr>CMR5</vt:lpstr>
      <vt:lpstr>Verdana</vt:lpstr>
      <vt:lpstr>ＭＳ Ｐゴシック</vt:lpstr>
      <vt:lpstr>Tahoma</vt:lpstr>
      <vt:lpstr>CMMI7</vt:lpstr>
      <vt:lpstr>Symbol</vt:lpstr>
      <vt:lpstr>Cambria Math</vt:lpstr>
      <vt:lpstr>cmsy10</vt:lpstr>
      <vt:lpstr>Arial Unicode MS</vt:lpstr>
      <vt:lpstr>CMR10</vt:lpstr>
      <vt:lpstr>Cambria</vt:lpstr>
      <vt:lpstr>CMSY7</vt:lpstr>
      <vt:lpstr>Times New Roman</vt:lpstr>
      <vt:lpstr>CMSY10ORIG</vt:lpstr>
      <vt:lpstr>ARTIST2 CAV07</vt:lpstr>
      <vt:lpstr>2_ARTIST2 CAV07</vt:lpstr>
      <vt:lpstr>Office Theme</vt:lpstr>
      <vt:lpstr>1_Default Design</vt:lpstr>
      <vt:lpstr>Slide</vt:lpstr>
      <vt:lpstr>Real Time Model Checking, Performance Evaluation, Synthesis and Optimization</vt:lpstr>
      <vt:lpstr>From Computer Science to                               Embedded Systems</vt:lpstr>
      <vt:lpstr>From Computer Science to                    Cyber Physical Systems</vt:lpstr>
      <vt:lpstr>Models</vt:lpstr>
      <vt:lpstr>UPPAAL Tool Suit</vt:lpstr>
      <vt:lpstr>Contributors</vt:lpstr>
      <vt:lpstr>Overview </vt:lpstr>
      <vt:lpstr>Timed Automata</vt:lpstr>
      <vt:lpstr>A Dumb Light Controller</vt:lpstr>
      <vt:lpstr>Timed Automata</vt:lpstr>
      <vt:lpstr>A Timed Automata (Semantics)</vt:lpstr>
      <vt:lpstr>Intelligent Light Controller</vt:lpstr>
      <vt:lpstr>Intelligent Light Controller</vt:lpstr>
      <vt:lpstr>Train Crossing</vt:lpstr>
      <vt:lpstr>Train Crossing</vt:lpstr>
      <vt:lpstr>Train Crossing</vt:lpstr>
      <vt:lpstr>Train Crossing</vt:lpstr>
      <vt:lpstr>Timed Automata [Train]</vt:lpstr>
      <vt:lpstr>DEMO</vt:lpstr>
      <vt:lpstr>Logical Specifications</vt:lpstr>
      <vt:lpstr>THE ”secret” of UPPAAL</vt:lpstr>
      <vt:lpstr>Zones – From Finite to Efficiency</vt:lpstr>
      <vt:lpstr>Zones - Operations</vt:lpstr>
      <vt:lpstr>Datastructures for Zones</vt:lpstr>
      <vt:lpstr>Stochastic Timed Automata</vt:lpstr>
      <vt:lpstr>Stochastic Semantics of TA</vt:lpstr>
      <vt:lpstr>Stochastic Semantics of  Timed Automata</vt:lpstr>
      <vt:lpstr>Composition of STA</vt:lpstr>
      <vt:lpstr>Stochastic Semantics of TA</vt:lpstr>
      <vt:lpstr>Beyond Uniform / Exponential Dist. </vt:lpstr>
      <vt:lpstr>Statistical Model Checking</vt:lpstr>
      <vt:lpstr>Queries in UPPAAL  Syntax</vt:lpstr>
      <vt:lpstr>DEMO</vt:lpstr>
      <vt:lpstr>Stochastic Hybrid Systems</vt:lpstr>
      <vt:lpstr>Stochastic Hybrid Systems</vt:lpstr>
      <vt:lpstr>Stochastic Hybrid Systems</vt:lpstr>
      <vt:lpstr>Stochastic Hybrid Systems</vt:lpstr>
      <vt:lpstr>Schedulability  &amp; Performance Analysis</vt:lpstr>
      <vt:lpstr>Task Scheduling</vt:lpstr>
      <vt:lpstr>Modeling Task</vt:lpstr>
      <vt:lpstr>Modeling Scheduler</vt:lpstr>
      <vt:lpstr>Modeling Queue</vt:lpstr>
      <vt:lpstr>Schedulability Analysis</vt:lpstr>
      <vt:lpstr>Schedulability Analysis</vt:lpstr>
      <vt:lpstr>Performance Analysis</vt:lpstr>
      <vt:lpstr>Performance Analysis</vt:lpstr>
      <vt:lpstr>Herschel-Planck Scientific Mission at ESA</vt:lpstr>
      <vt:lpstr>Herschel &amp; Planck Satelites</vt:lpstr>
      <vt:lpstr>Modeling in UPPAAL</vt:lpstr>
      <vt:lpstr>Gantt Chart 1. cycle</vt:lpstr>
      <vt:lpstr>Blocking &amp; WCRT</vt:lpstr>
      <vt:lpstr>Effort and Utilization</vt:lpstr>
      <vt:lpstr>TERMA Case Conclusion</vt:lpstr>
      <vt:lpstr>TERMA Case Follow-Up</vt:lpstr>
      <vt:lpstr>TERMA Case  - Statistical MC</vt:lpstr>
      <vt:lpstr>TERMA Case – Conclusion</vt:lpstr>
      <vt:lpstr> Timed Games  </vt:lpstr>
      <vt:lpstr>Timed Automata &amp; Model Checking</vt:lpstr>
      <vt:lpstr>Timed Game Automata &amp; Synthesis</vt:lpstr>
      <vt:lpstr>Computing Winning States</vt:lpstr>
      <vt:lpstr>Decidability of Timed Games</vt:lpstr>
      <vt:lpstr>Model Checking (ex Train Gate)</vt:lpstr>
      <vt:lpstr>Synthesis (ex Train Gate)</vt:lpstr>
      <vt:lpstr>Timed Games</vt:lpstr>
      <vt:lpstr>A Buggy Brick Sorting Program</vt:lpstr>
      <vt:lpstr>Brick Sorting</vt:lpstr>
      <vt:lpstr>Brick Sorting</vt:lpstr>
      <vt:lpstr>Production Cell Overview</vt:lpstr>
      <vt:lpstr>Production Cell in UPPAAL Tiga</vt:lpstr>
      <vt:lpstr>Experimental Results</vt:lpstr>
      <vt:lpstr>Plastic Injection Molding Machine</vt:lpstr>
      <vt:lpstr>Oil Pump Control Problem</vt:lpstr>
      <vt:lpstr>The Machine (consumption)</vt:lpstr>
      <vt:lpstr>Hybrid Game Model</vt:lpstr>
      <vt:lpstr>Abstract Game Model</vt:lpstr>
      <vt:lpstr>Machine (uncontrollable)</vt:lpstr>
      <vt:lpstr>Pump (controllable)</vt:lpstr>
      <vt:lpstr>Global Approach</vt:lpstr>
      <vt:lpstr>Tool Chain</vt:lpstr>
      <vt:lpstr>Tool Chain</vt:lpstr>
      <vt:lpstr>Stochastic Priced Timed Games</vt:lpstr>
      <vt:lpstr>Going to Sydney – in 1 hour</vt:lpstr>
      <vt:lpstr>PowerPoint Presentation</vt:lpstr>
      <vt:lpstr>                 – DEMO </vt:lpstr>
      <vt:lpstr>Safe &amp; Adaptive Cruice Control</vt:lpstr>
      <vt:lpstr>Discretization</vt:lpstr>
      <vt:lpstr>Ego</vt:lpstr>
      <vt:lpstr>Front</vt:lpstr>
      <vt:lpstr>No Strategy</vt:lpstr>
      <vt:lpstr>Safety Strategy</vt:lpstr>
      <vt:lpstr>Safety Strategy</vt:lpstr>
      <vt:lpstr>Optimal and Safe Strategy</vt:lpstr>
      <vt:lpstr>Other Case Studies</vt:lpstr>
      <vt:lpstr>LASSO Learning, Analysis, SynthesiS and Optimization of Cyber-Physical Systems </vt:lpstr>
      <vt:lpstr>www.uppaal.org</vt:lpstr>
      <vt:lpstr>Applications</vt:lpstr>
      <vt:lpstr>Case Studies: Controllers</vt:lpstr>
      <vt:lpstr>References</vt:lpstr>
      <vt:lpstr>Case Studies: Protocols</vt:lpstr>
      <vt:lpstr>Using UPPAAL as Back-end</vt:lpstr>
      <vt:lpstr>www.uppaal.{org,com}</vt:lpstr>
    </vt:vector>
  </TitlesOfParts>
  <Company>AAU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Validation and Performance Analysis of Embedded Systems</dc:title>
  <dc:creator>Kim Guldstrand Larsen</dc:creator>
  <cp:lastModifiedBy>kgl</cp:lastModifiedBy>
  <cp:revision>273</cp:revision>
  <cp:lastPrinted>1601-01-01T00:00:00Z</cp:lastPrinted>
  <dcterms:created xsi:type="dcterms:W3CDTF">2007-07-01T08:34:52Z</dcterms:created>
  <dcterms:modified xsi:type="dcterms:W3CDTF">2015-09-30T10:43:51Z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